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72" r:id="rId9"/>
    <p:sldId id="273" r:id="rId10"/>
    <p:sldId id="275" r:id="rId11"/>
    <p:sldId id="274" r:id="rId12"/>
    <p:sldId id="277" r:id="rId13"/>
    <p:sldId id="265" r:id="rId14"/>
    <p:sldId id="266" r:id="rId15"/>
    <p:sldId id="267" r:id="rId16"/>
    <p:sldId id="268" r:id="rId17"/>
    <p:sldId id="278" r:id="rId18"/>
    <p:sldId id="279" r:id="rId19"/>
    <p:sldId id="280" r:id="rId20"/>
    <p:sldId id="281" r:id="rId21"/>
    <p:sldId id="269" r:id="rId22"/>
    <p:sldId id="270" r:id="rId23"/>
    <p:sldId id="271"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97922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257768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243525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329810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132176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202932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4239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174099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312890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48281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6BAA7D-3376-4DAD-BCC7-21717ECB13B4}" type="datetimeFigureOut">
              <a:rPr lang="fr-FR" smtClean="0"/>
              <a:pPr/>
              <a:t>26/01/2016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229796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BAA7D-3376-4DAD-BCC7-21717ECB13B4}" type="datetimeFigureOut">
              <a:rPr lang="fr-FR" smtClean="0"/>
              <a:pPr/>
              <a:t>26/01/2016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E14B0-7ABE-4DB8-8EA0-058B51574188}" type="slidenum">
              <a:rPr lang="fr-FR" smtClean="0"/>
              <a:pPr/>
              <a:t>‹N°›</a:t>
            </a:fld>
            <a:endParaRPr lang="fr-FR"/>
          </a:p>
        </p:txBody>
      </p:sp>
    </p:spTree>
    <p:extLst>
      <p:ext uri="{BB962C8B-B14F-4D97-AF65-F5344CB8AC3E}">
        <p14:creationId xmlns:p14="http://schemas.microsoft.com/office/powerpoint/2010/main" xmlns="" val="29412292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LA MILIAIRE </a:t>
            </a:r>
            <a:r>
              <a:rPr lang="fr-FR" b="1" dirty="0" smtClean="0"/>
              <a:t>TUBERCULEUSE</a:t>
            </a:r>
            <a:endParaRPr lang="fr-FR" dirty="0"/>
          </a:p>
        </p:txBody>
      </p:sp>
      <p:sp>
        <p:nvSpPr>
          <p:cNvPr id="3" name="Sous-titre 2"/>
          <p:cNvSpPr>
            <a:spLocks noGrp="1"/>
          </p:cNvSpPr>
          <p:nvPr>
            <p:ph type="subTitle" idx="1"/>
          </p:nvPr>
        </p:nvSpPr>
        <p:spPr/>
        <p:txBody>
          <a:bodyPr/>
          <a:lstStyle/>
          <a:p>
            <a:r>
              <a:rPr lang="fr-FR" b="1" dirty="0"/>
              <a:t>Pr M.HADJADJ-AOUL</a:t>
            </a:r>
            <a:endParaRPr lang="fr-FR" dirty="0"/>
          </a:p>
          <a:p>
            <a:endParaRPr lang="fr-FR" dirty="0"/>
          </a:p>
        </p:txBody>
      </p:sp>
    </p:spTree>
    <p:extLst>
      <p:ext uri="{BB962C8B-B14F-4D97-AF65-F5344CB8AC3E}">
        <p14:creationId xmlns:p14="http://schemas.microsoft.com/office/powerpoint/2010/main" xmlns="" val="553407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263" y="201613"/>
            <a:ext cx="8753475" cy="645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1449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263" y="320675"/>
            <a:ext cx="8753475" cy="621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209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813" y="249238"/>
            <a:ext cx="8334375" cy="636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1259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3200" b="1" dirty="0" smtClean="0"/>
              <a:t>EXAMENS COMPLEMENTAIRES (suite)</a:t>
            </a:r>
            <a:endParaRPr lang="fr-FR" sz="3200" dirty="0"/>
          </a:p>
        </p:txBody>
      </p:sp>
      <p:sp>
        <p:nvSpPr>
          <p:cNvPr id="3" name="Espace réservé du contenu 2"/>
          <p:cNvSpPr>
            <a:spLocks noGrp="1"/>
          </p:cNvSpPr>
          <p:nvPr>
            <p:ph idx="1"/>
          </p:nvPr>
        </p:nvSpPr>
        <p:spPr>
          <a:xfrm>
            <a:off x="179512" y="980728"/>
            <a:ext cx="8784976" cy="5760640"/>
          </a:xfrm>
        </p:spPr>
        <p:txBody>
          <a:bodyPr>
            <a:normAutofit fontScale="70000" lnSpcReduction="20000"/>
          </a:bodyPr>
          <a:lstStyle/>
          <a:p>
            <a:pPr marL="0" indent="0" algn="just">
              <a:buNone/>
            </a:pPr>
            <a:r>
              <a:rPr lang="fr-FR" b="1" dirty="0"/>
              <a:t>2. Signes biologiques</a:t>
            </a:r>
            <a:endParaRPr lang="fr-FR" dirty="0"/>
          </a:p>
          <a:p>
            <a:pPr marL="0" indent="0" algn="just">
              <a:buNone/>
            </a:pPr>
            <a:r>
              <a:rPr lang="fr-FR" dirty="0"/>
              <a:t>- La VS est très accélérée, supérieure à 100 </a:t>
            </a:r>
            <a:endParaRPr lang="fr-FR" dirty="0" smtClean="0"/>
          </a:p>
          <a:p>
            <a:pPr marL="0" indent="0" algn="just">
              <a:buNone/>
            </a:pPr>
            <a:r>
              <a:rPr lang="fr-FR" dirty="0" smtClean="0"/>
              <a:t>- il </a:t>
            </a:r>
            <a:r>
              <a:rPr lang="fr-FR" dirty="0"/>
              <a:t>peut exister une anémie.</a:t>
            </a:r>
          </a:p>
          <a:p>
            <a:pPr marL="0" indent="0" algn="just">
              <a:buNone/>
            </a:pPr>
            <a:r>
              <a:rPr lang="fr-FR" dirty="0"/>
              <a:t>- NFS : leuco neutropénie </a:t>
            </a:r>
            <a:r>
              <a:rPr lang="fr-FR" dirty="0" smtClean="0"/>
              <a:t>classique</a:t>
            </a:r>
            <a:endParaRPr lang="fr-FR" dirty="0"/>
          </a:p>
          <a:p>
            <a:pPr marL="0" indent="0" algn="just">
              <a:buNone/>
            </a:pPr>
            <a:r>
              <a:rPr lang="fr-FR" dirty="0"/>
              <a:t>- La PL peut traduire une participation méningée : </a:t>
            </a:r>
            <a:r>
              <a:rPr lang="fr-FR" dirty="0" err="1"/>
              <a:t>hyperalbuminorachie</a:t>
            </a:r>
            <a:r>
              <a:rPr lang="fr-FR" dirty="0"/>
              <a:t> modeste, </a:t>
            </a:r>
            <a:r>
              <a:rPr lang="fr-FR" dirty="0" err="1"/>
              <a:t>hypochlorurachie</a:t>
            </a:r>
            <a:r>
              <a:rPr lang="fr-FR" dirty="0"/>
              <a:t> et lymphocytose. La mise en culture du LCR est peu productive ;</a:t>
            </a:r>
          </a:p>
          <a:p>
            <a:pPr marL="0" indent="0" algn="just">
              <a:buNone/>
            </a:pPr>
            <a:r>
              <a:rPr lang="fr-FR" b="1" dirty="0"/>
              <a:t> </a:t>
            </a:r>
            <a:endParaRPr lang="fr-FR" dirty="0"/>
          </a:p>
          <a:p>
            <a:pPr marL="0" indent="0" algn="just">
              <a:buNone/>
            </a:pPr>
            <a:r>
              <a:rPr lang="fr-FR" b="1" dirty="0"/>
              <a:t>3. Signes bactériologiques</a:t>
            </a:r>
            <a:endParaRPr lang="fr-FR" dirty="0"/>
          </a:p>
          <a:p>
            <a:pPr marL="0" indent="0" algn="just">
              <a:buNone/>
            </a:pPr>
            <a:r>
              <a:rPr lang="fr-FR" dirty="0"/>
              <a:t>L’intradermo-réaction est souvent paradoxalement négative.</a:t>
            </a:r>
          </a:p>
          <a:p>
            <a:pPr marL="0" indent="0" algn="just">
              <a:buNone/>
            </a:pPr>
            <a:r>
              <a:rPr lang="fr-FR" dirty="0"/>
              <a:t>La recherche directe du BK est rarement positive (crachats, par tubage gastrique, </a:t>
            </a:r>
            <a:r>
              <a:rPr lang="fr-FR" dirty="0" err="1"/>
              <a:t>fibro</a:t>
            </a:r>
            <a:r>
              <a:rPr lang="fr-FR" dirty="0"/>
              <a:t>-aspiration). </a:t>
            </a:r>
          </a:p>
          <a:p>
            <a:pPr marL="0" indent="0" algn="just">
              <a:buNone/>
            </a:pPr>
            <a:r>
              <a:rPr lang="fr-FR" b="1" i="1" dirty="0"/>
              <a:t> </a:t>
            </a:r>
            <a:endParaRPr lang="fr-FR" dirty="0"/>
          </a:p>
          <a:p>
            <a:pPr marL="0" indent="0" algn="just">
              <a:buNone/>
            </a:pPr>
            <a:r>
              <a:rPr lang="fr-FR" b="1" dirty="0"/>
              <a:t>4. Anatomopathologie:</a:t>
            </a:r>
            <a:endParaRPr lang="fr-FR" dirty="0"/>
          </a:p>
          <a:p>
            <a:pPr marL="0" indent="0" algn="just">
              <a:buNone/>
            </a:pPr>
            <a:r>
              <a:rPr lang="fr-FR" dirty="0"/>
              <a:t>Les biopsies pleurales (en cas d’épanchement associé), les biopsies hépatiques peuvent objectiver le follicule </a:t>
            </a:r>
            <a:r>
              <a:rPr lang="fr-FR" dirty="0" err="1"/>
              <a:t>épithélio-gigantocellulaire</a:t>
            </a:r>
            <a:r>
              <a:rPr lang="fr-FR" dirty="0"/>
              <a:t> avec nécrose caséeuse. </a:t>
            </a:r>
          </a:p>
          <a:p>
            <a:pPr marL="0" indent="0" algn="just">
              <a:buNone/>
            </a:pPr>
            <a:endParaRPr lang="fr-FR" dirty="0"/>
          </a:p>
        </p:txBody>
      </p:sp>
    </p:spTree>
    <p:extLst>
      <p:ext uri="{BB962C8B-B14F-4D97-AF65-F5344CB8AC3E}">
        <p14:creationId xmlns:p14="http://schemas.microsoft.com/office/powerpoint/2010/main" xmlns="" val="3264540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b="1" dirty="0"/>
              <a:t>D. BILANS DE </a:t>
            </a:r>
            <a:r>
              <a:rPr lang="fr-FR" b="1" dirty="0" smtClean="0"/>
              <a:t>DISSEMINATION</a:t>
            </a:r>
            <a:endParaRPr lang="fr-FR" dirty="0"/>
          </a:p>
        </p:txBody>
      </p:sp>
      <p:sp>
        <p:nvSpPr>
          <p:cNvPr id="3" name="Espace réservé du contenu 2"/>
          <p:cNvSpPr>
            <a:spLocks noGrp="1"/>
          </p:cNvSpPr>
          <p:nvPr>
            <p:ph idx="1"/>
          </p:nvPr>
        </p:nvSpPr>
        <p:spPr>
          <a:xfrm>
            <a:off x="0" y="980728"/>
            <a:ext cx="8964488" cy="5688632"/>
          </a:xfrm>
        </p:spPr>
        <p:txBody>
          <a:bodyPr>
            <a:normAutofit fontScale="92500" lnSpcReduction="20000"/>
          </a:bodyPr>
          <a:lstStyle/>
          <a:p>
            <a:pPr marL="0" indent="0" algn="just">
              <a:buNone/>
            </a:pPr>
            <a:r>
              <a:rPr lang="fr-FR" dirty="0"/>
              <a:t>- Aux niveaux des méninges, intérêt de la ponction lombaire (PL) systématique.</a:t>
            </a:r>
          </a:p>
          <a:p>
            <a:pPr marL="0" indent="0" algn="just">
              <a:buNone/>
            </a:pPr>
            <a:r>
              <a:rPr lang="fr-FR" dirty="0"/>
              <a:t>- Aux niveaux du foie, la ponction-biopsie hépatique lorsqu'elle est possible apporte parfois le  diagnostic anatomopathologique </a:t>
            </a:r>
          </a:p>
          <a:p>
            <a:pPr marL="0" indent="0" algn="just">
              <a:buNone/>
            </a:pPr>
            <a:r>
              <a:rPr lang="fr-FR" dirty="0"/>
              <a:t>- Aux niveaux des reins, la recherche du BK dans les urines systématique (</a:t>
            </a:r>
            <a:r>
              <a:rPr lang="fr-FR" dirty="0" err="1"/>
              <a:t>uroculture</a:t>
            </a:r>
            <a:r>
              <a:rPr lang="fr-FR" dirty="0"/>
              <a:t>).</a:t>
            </a:r>
          </a:p>
          <a:p>
            <a:pPr marL="0" indent="0" algn="just">
              <a:buNone/>
            </a:pPr>
            <a:r>
              <a:rPr lang="fr-FR" dirty="0"/>
              <a:t>- Au niveau de l’</a:t>
            </a:r>
            <a:r>
              <a:rPr lang="fr-FR" dirty="0" err="1"/>
              <a:t>oeil</a:t>
            </a:r>
            <a:r>
              <a:rPr lang="fr-FR" dirty="0"/>
              <a:t>, les tubercules choroïdiens de </a:t>
            </a:r>
            <a:r>
              <a:rPr lang="fr-FR" b="1" dirty="0" err="1"/>
              <a:t>Bochut</a:t>
            </a:r>
            <a:r>
              <a:rPr lang="fr-FR" b="1" dirty="0"/>
              <a:t> </a:t>
            </a:r>
            <a:r>
              <a:rPr lang="fr-FR" dirty="0"/>
              <a:t>sont inconstamment retrouvés.</a:t>
            </a:r>
          </a:p>
          <a:p>
            <a:pPr marL="0" indent="0" algn="just">
              <a:buNone/>
            </a:pPr>
            <a:r>
              <a:rPr lang="fr-FR" dirty="0"/>
              <a:t>- Au niveau de la moelle osseuse (intérêt des </a:t>
            </a:r>
            <a:r>
              <a:rPr lang="fr-FR" dirty="0" err="1"/>
              <a:t>myélocultures</a:t>
            </a:r>
            <a:r>
              <a:rPr lang="fr-FR" dirty="0"/>
              <a:t>) ;</a:t>
            </a:r>
          </a:p>
          <a:p>
            <a:pPr marL="0" indent="0" algn="just">
              <a:buNone/>
            </a:pPr>
            <a:r>
              <a:rPr lang="fr-FR" dirty="0"/>
              <a:t>- Au niveau des séreuses, la rate, enfin le sang lui-même ou l’hémoculture est parfois positive notamment chez les patients séropositifs pour le VIH.</a:t>
            </a:r>
          </a:p>
          <a:p>
            <a:pPr marL="0" indent="0" algn="just">
              <a:buNone/>
            </a:pPr>
            <a:endParaRPr lang="fr-FR" dirty="0"/>
          </a:p>
        </p:txBody>
      </p:sp>
    </p:spTree>
    <p:extLst>
      <p:ext uri="{BB962C8B-B14F-4D97-AF65-F5344CB8AC3E}">
        <p14:creationId xmlns:p14="http://schemas.microsoft.com/office/powerpoint/2010/main" xmlns="" val="3884649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b="1" dirty="0"/>
              <a:t>V. FORMES </a:t>
            </a:r>
            <a:r>
              <a:rPr lang="fr-FR" b="1" dirty="0" smtClean="0"/>
              <a:t>CLINIQUES</a:t>
            </a:r>
            <a:endParaRPr lang="fr-FR" dirty="0"/>
          </a:p>
        </p:txBody>
      </p:sp>
      <p:sp>
        <p:nvSpPr>
          <p:cNvPr id="3" name="Espace réservé du contenu 2"/>
          <p:cNvSpPr>
            <a:spLocks noGrp="1"/>
          </p:cNvSpPr>
          <p:nvPr>
            <p:ph idx="1"/>
          </p:nvPr>
        </p:nvSpPr>
        <p:spPr>
          <a:xfrm>
            <a:off x="0" y="980728"/>
            <a:ext cx="8964488" cy="5616624"/>
          </a:xfrm>
        </p:spPr>
        <p:txBody>
          <a:bodyPr>
            <a:normAutofit fontScale="92500" lnSpcReduction="10000"/>
          </a:bodyPr>
          <a:lstStyle/>
          <a:p>
            <a:pPr marL="0" indent="0" algn="just">
              <a:buNone/>
            </a:pPr>
            <a:r>
              <a:rPr lang="fr-FR" dirty="0"/>
              <a:t>Il est classique de distinguer :</a:t>
            </a:r>
          </a:p>
          <a:p>
            <a:pPr marL="0" indent="0" algn="just">
              <a:buNone/>
            </a:pPr>
            <a:r>
              <a:rPr lang="fr-FR" b="1" dirty="0"/>
              <a:t>1. Formes chroniques froides de tuberculose miliaire</a:t>
            </a:r>
            <a:endParaRPr lang="fr-FR" dirty="0"/>
          </a:p>
          <a:p>
            <a:pPr marL="0" indent="0" algn="just">
              <a:buNone/>
            </a:pPr>
            <a:r>
              <a:rPr lang="fr-FR" dirty="0"/>
              <a:t>- Ces formes </a:t>
            </a:r>
            <a:r>
              <a:rPr lang="fr-FR" dirty="0" smtClean="0"/>
              <a:t>touchent </a:t>
            </a:r>
            <a:r>
              <a:rPr lang="fr-FR" dirty="0"/>
              <a:t>préférentiellement les vieillards ou les sujets défavorisés.</a:t>
            </a:r>
          </a:p>
          <a:p>
            <a:pPr marL="0" indent="0" algn="just">
              <a:buNone/>
            </a:pPr>
            <a:r>
              <a:rPr lang="fr-FR" dirty="0"/>
              <a:t>- Ces formes sont rares et liées à une diffusion lymphatique ou aérienne. Il n'y a pas (ou peu) de fièvre mais l’altération de l’état général est progressive. A la radiologie, les lésions sont beaucoup moins typiques et les micronodules sont volontiers confluents et plus ou moins sectorisés.</a:t>
            </a:r>
          </a:p>
          <a:p>
            <a:pPr marL="0" indent="0" algn="just">
              <a:buNone/>
            </a:pPr>
            <a:r>
              <a:rPr lang="fr-FR" b="1" dirty="0"/>
              <a:t>2. Forme suffocante (tableau SDRA).</a:t>
            </a:r>
            <a:endParaRPr lang="fr-FR" dirty="0"/>
          </a:p>
          <a:p>
            <a:pPr marL="0" indent="0" algn="just">
              <a:buNone/>
            </a:pPr>
            <a:r>
              <a:rPr lang="fr-FR" b="1" dirty="0"/>
              <a:t>3. Forme catarrhale (toux +++, expectoration +++).</a:t>
            </a:r>
            <a:endParaRPr lang="fr-FR" dirty="0"/>
          </a:p>
          <a:p>
            <a:pPr marL="0" indent="0" algn="just">
              <a:buNone/>
            </a:pPr>
            <a:endParaRPr lang="fr-FR" dirty="0"/>
          </a:p>
        </p:txBody>
      </p:sp>
    </p:spTree>
    <p:extLst>
      <p:ext uri="{BB962C8B-B14F-4D97-AF65-F5344CB8AC3E}">
        <p14:creationId xmlns:p14="http://schemas.microsoft.com/office/powerpoint/2010/main" xmlns="" val="4127045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normAutofit fontScale="90000"/>
          </a:bodyPr>
          <a:lstStyle/>
          <a:p>
            <a:r>
              <a:rPr lang="fr-FR" b="1" dirty="0"/>
              <a:t>VI. DIAGNOSTIC </a:t>
            </a:r>
            <a:r>
              <a:rPr lang="fr-FR" b="1" dirty="0" smtClean="0"/>
              <a:t>DIFFERENTIEL</a:t>
            </a:r>
            <a:endParaRPr lang="fr-FR" dirty="0"/>
          </a:p>
        </p:txBody>
      </p:sp>
      <p:sp>
        <p:nvSpPr>
          <p:cNvPr id="3" name="Espace réservé du contenu 2"/>
          <p:cNvSpPr>
            <a:spLocks noGrp="1"/>
          </p:cNvSpPr>
          <p:nvPr>
            <p:ph idx="1"/>
          </p:nvPr>
        </p:nvSpPr>
        <p:spPr>
          <a:xfrm>
            <a:off x="179512" y="908720"/>
            <a:ext cx="8784976" cy="5688632"/>
          </a:xfrm>
        </p:spPr>
        <p:txBody>
          <a:bodyPr>
            <a:normAutofit fontScale="77500" lnSpcReduction="20000"/>
          </a:bodyPr>
          <a:lstStyle/>
          <a:p>
            <a:pPr marL="0" indent="0" algn="just">
              <a:buNone/>
            </a:pPr>
            <a:r>
              <a:rPr lang="fr-FR" b="1" dirty="0"/>
              <a:t>A. MILIAIRES CHAUDES</a:t>
            </a:r>
            <a:endParaRPr lang="fr-FR" dirty="0"/>
          </a:p>
          <a:p>
            <a:pPr marL="0" indent="0" algn="just">
              <a:buNone/>
            </a:pPr>
            <a:r>
              <a:rPr lang="fr-FR" dirty="0"/>
              <a:t>- Autres miliaires infectieuses : bactériennes (staphylocoque, brucellose, pneumocoque), virales ou à germes apparentés (MNI, varicelles, mycoplasme), mycosiques, parasitaires (</a:t>
            </a:r>
            <a:r>
              <a:rPr lang="fr-FR" dirty="0" err="1"/>
              <a:t>pneumocystis</a:t>
            </a:r>
            <a:r>
              <a:rPr lang="fr-FR" dirty="0"/>
              <a:t> </a:t>
            </a:r>
            <a:r>
              <a:rPr lang="fr-FR" dirty="0" err="1"/>
              <a:t>carinii</a:t>
            </a:r>
            <a:r>
              <a:rPr lang="fr-FR" dirty="0"/>
              <a:t>).</a:t>
            </a:r>
          </a:p>
          <a:p>
            <a:pPr marL="0" indent="0" algn="just">
              <a:buNone/>
            </a:pPr>
            <a:r>
              <a:rPr lang="fr-FR" dirty="0"/>
              <a:t>- Lymphangite carcinomateuse et hémopathie malignes.</a:t>
            </a:r>
          </a:p>
          <a:p>
            <a:pPr marL="0" indent="0" algn="just">
              <a:buNone/>
            </a:pPr>
            <a:r>
              <a:rPr lang="fr-FR" dirty="0"/>
              <a:t>- Alvéolite allergique extrinsèque.</a:t>
            </a:r>
          </a:p>
          <a:p>
            <a:pPr marL="0" indent="0" algn="just">
              <a:buNone/>
            </a:pPr>
            <a:r>
              <a:rPr lang="fr-FR" dirty="0"/>
              <a:t>- Connectivites (PAN, LED).</a:t>
            </a:r>
          </a:p>
          <a:p>
            <a:pPr marL="0" indent="0" algn="just">
              <a:buNone/>
            </a:pPr>
            <a:r>
              <a:rPr lang="fr-FR" b="1" dirty="0"/>
              <a:t>B. MILIAIRES FROIDES</a:t>
            </a:r>
            <a:endParaRPr lang="fr-FR" dirty="0"/>
          </a:p>
          <a:p>
            <a:pPr marL="0" indent="0" algn="just">
              <a:buNone/>
            </a:pPr>
            <a:r>
              <a:rPr lang="fr-FR" dirty="0"/>
              <a:t>- Sarcoïdose.</a:t>
            </a:r>
          </a:p>
          <a:p>
            <a:pPr marL="0" indent="0" algn="just">
              <a:buNone/>
            </a:pPr>
            <a:r>
              <a:rPr lang="fr-FR" dirty="0"/>
              <a:t>- Pneumoconiose (silicose).</a:t>
            </a:r>
          </a:p>
          <a:p>
            <a:pPr marL="0" indent="0" algn="just">
              <a:buNone/>
            </a:pPr>
            <a:r>
              <a:rPr lang="fr-FR" dirty="0"/>
              <a:t>- Miliaires d’origine mécanique (OAP, poumon mitrale).</a:t>
            </a:r>
          </a:p>
          <a:p>
            <a:pPr marL="0" indent="0" algn="just">
              <a:buNone/>
            </a:pPr>
            <a:r>
              <a:rPr lang="fr-FR" dirty="0"/>
              <a:t>- Pneumopathies interstitielles diffuses (PID).</a:t>
            </a:r>
          </a:p>
          <a:p>
            <a:pPr marL="0" indent="0" algn="just">
              <a:buNone/>
            </a:pPr>
            <a:r>
              <a:rPr lang="fr-FR" dirty="0"/>
              <a:t>- Connectivites.</a:t>
            </a:r>
          </a:p>
          <a:p>
            <a:pPr marL="0" indent="0" algn="just">
              <a:buNone/>
            </a:pPr>
            <a:r>
              <a:rPr lang="fr-FR" dirty="0"/>
              <a:t>- Alvéolites allergiques extrinsèques au stade de fibrose.</a:t>
            </a:r>
          </a:p>
          <a:p>
            <a:pPr marL="0" indent="0" algn="just">
              <a:buNone/>
            </a:pPr>
            <a:endParaRPr lang="fr-FR" dirty="0"/>
          </a:p>
        </p:txBody>
      </p:sp>
    </p:spTree>
    <p:extLst>
      <p:ext uri="{BB962C8B-B14F-4D97-AF65-F5344CB8AC3E}">
        <p14:creationId xmlns:p14="http://schemas.microsoft.com/office/powerpoint/2010/main" xmlns="" val="310291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663" y="258763"/>
            <a:ext cx="7686675" cy="634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0243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76468"/>
            <a:ext cx="5701555" cy="3621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19" y="3751087"/>
            <a:ext cx="5701555" cy="3106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1715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6313" y="320675"/>
            <a:ext cx="7191375" cy="621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008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I. DEFINITION</a:t>
            </a:r>
            <a:r>
              <a:rPr lang="fr-FR" dirty="0"/>
              <a:t/>
            </a:r>
            <a:br>
              <a:rPr lang="fr-FR" dirty="0"/>
            </a:br>
            <a:endParaRPr lang="fr-FR" dirty="0"/>
          </a:p>
        </p:txBody>
      </p:sp>
      <p:sp>
        <p:nvSpPr>
          <p:cNvPr id="3" name="Espace réservé du contenu 2"/>
          <p:cNvSpPr>
            <a:spLocks noGrp="1"/>
          </p:cNvSpPr>
          <p:nvPr>
            <p:ph idx="1"/>
          </p:nvPr>
        </p:nvSpPr>
        <p:spPr/>
        <p:txBody>
          <a:bodyPr/>
          <a:lstStyle/>
          <a:p>
            <a:pPr algn="just"/>
            <a:r>
              <a:rPr lang="fr-FR" dirty="0"/>
              <a:t>La définition </a:t>
            </a:r>
            <a:r>
              <a:rPr lang="fr-FR" dirty="0" smtClean="0"/>
              <a:t>est purement </a:t>
            </a:r>
            <a:r>
              <a:rPr lang="fr-FR" dirty="0"/>
              <a:t>radiologique : </a:t>
            </a:r>
            <a:r>
              <a:rPr lang="fr-FR" dirty="0" smtClean="0"/>
              <a:t>dissémination </a:t>
            </a:r>
            <a:r>
              <a:rPr lang="fr-FR" dirty="0"/>
              <a:t>dans les deux champs pulmonaires de fines opacités micronodulaires ayant la taille d'un grain de mil (1,5 à 3 mm).</a:t>
            </a:r>
          </a:p>
          <a:p>
            <a:pPr algn="just"/>
            <a:r>
              <a:rPr lang="fr-FR" dirty="0"/>
              <a:t>La constatation de telles images signifie en fait que des lésions micronodulaires atteignent simultanément d'autres organes.</a:t>
            </a:r>
          </a:p>
          <a:p>
            <a:pPr algn="just"/>
            <a:endParaRPr lang="fr-FR" dirty="0"/>
          </a:p>
        </p:txBody>
      </p:sp>
    </p:spTree>
    <p:extLst>
      <p:ext uri="{BB962C8B-B14F-4D97-AF65-F5344CB8AC3E}">
        <p14:creationId xmlns:p14="http://schemas.microsoft.com/office/powerpoint/2010/main" xmlns="" val="1571751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132"/>
          <a:stretch/>
        </p:blipFill>
        <p:spPr bwMode="auto">
          <a:xfrm>
            <a:off x="309563" y="1052736"/>
            <a:ext cx="8524875" cy="5616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539552" y="188640"/>
            <a:ext cx="8064896" cy="646331"/>
          </a:xfrm>
          <a:prstGeom prst="rect">
            <a:avLst/>
          </a:prstGeom>
          <a:noFill/>
        </p:spPr>
        <p:txBody>
          <a:bodyPr wrap="square" rtlCol="0">
            <a:spAutoFit/>
          </a:bodyPr>
          <a:lstStyle/>
          <a:p>
            <a:pPr algn="ctr"/>
            <a:r>
              <a:rPr lang="fr-FR" sz="3600" dirty="0" smtClean="0">
                <a:solidFill>
                  <a:srgbClr val="FFFF00"/>
                </a:solidFill>
              </a:rPr>
              <a:t>SILICOSE: MILIAIRE CALCIQUE</a:t>
            </a:r>
            <a:endParaRPr lang="fr-FR" sz="3600" dirty="0">
              <a:solidFill>
                <a:srgbClr val="FFFF00"/>
              </a:solidFill>
            </a:endParaRPr>
          </a:p>
        </p:txBody>
      </p:sp>
    </p:spTree>
    <p:extLst>
      <p:ext uri="{BB962C8B-B14F-4D97-AF65-F5344CB8AC3E}">
        <p14:creationId xmlns:p14="http://schemas.microsoft.com/office/powerpoint/2010/main" xmlns="" val="3543043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b="1" dirty="0"/>
              <a:t>VII. </a:t>
            </a:r>
            <a:r>
              <a:rPr lang="fr-FR" b="1" dirty="0" smtClean="0"/>
              <a:t>EVOLUTION</a:t>
            </a:r>
            <a:endParaRPr lang="fr-FR" dirty="0"/>
          </a:p>
        </p:txBody>
      </p:sp>
      <p:sp>
        <p:nvSpPr>
          <p:cNvPr id="3" name="Espace réservé du contenu 2"/>
          <p:cNvSpPr>
            <a:spLocks noGrp="1"/>
          </p:cNvSpPr>
          <p:nvPr>
            <p:ph idx="1"/>
          </p:nvPr>
        </p:nvSpPr>
        <p:spPr>
          <a:xfrm>
            <a:off x="323528" y="1052736"/>
            <a:ext cx="8363272" cy="5073427"/>
          </a:xfrm>
        </p:spPr>
        <p:txBody>
          <a:bodyPr>
            <a:normAutofit fontScale="92500" lnSpcReduction="10000"/>
          </a:bodyPr>
          <a:lstStyle/>
          <a:p>
            <a:pPr marL="0" indent="0" algn="just">
              <a:buNone/>
            </a:pPr>
            <a:r>
              <a:rPr lang="fr-FR" dirty="0"/>
              <a:t>- En absence du traitement, les miliaires chaudes évoluent vers la mort dans un tableau d’IRA.</a:t>
            </a:r>
          </a:p>
          <a:p>
            <a:pPr algn="just">
              <a:buFontTx/>
              <a:buChar char="-"/>
            </a:pPr>
            <a:r>
              <a:rPr lang="fr-FR" dirty="0" smtClean="0"/>
              <a:t>Sous </a:t>
            </a:r>
            <a:r>
              <a:rPr lang="fr-FR" dirty="0"/>
              <a:t>traitement (urgence thérapeutique), l’évolution est en règle favorable, si le dg et le traitement ont été mis à temps ; l’apyrexie et obtenue en 1 à 2 semaines et les images s’estampent en quelques semaines à quelque mois, évoluant rarement vers la calcification. </a:t>
            </a:r>
            <a:endParaRPr lang="fr-FR" dirty="0" smtClean="0"/>
          </a:p>
          <a:p>
            <a:pPr algn="just">
              <a:buFontTx/>
              <a:buChar char="-"/>
            </a:pPr>
            <a:r>
              <a:rPr lang="fr-FR" dirty="0" smtClean="0"/>
              <a:t>L’évolution </a:t>
            </a:r>
            <a:r>
              <a:rPr lang="fr-FR" dirty="0"/>
              <a:t>peut être défavorable du fait du retard du traitement et du terrain : très jeune enfant ou vieillard, immunodéprimé.</a:t>
            </a:r>
          </a:p>
          <a:p>
            <a:pPr marL="0" indent="0" algn="just">
              <a:buNone/>
            </a:pPr>
            <a:endParaRPr lang="fr-FR" dirty="0"/>
          </a:p>
        </p:txBody>
      </p:sp>
    </p:spTree>
    <p:extLst>
      <p:ext uri="{BB962C8B-B14F-4D97-AF65-F5344CB8AC3E}">
        <p14:creationId xmlns:p14="http://schemas.microsoft.com/office/powerpoint/2010/main" xmlns="" val="3168725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b="1" dirty="0"/>
              <a:t>VIII. </a:t>
            </a:r>
            <a:r>
              <a:rPr lang="fr-FR" b="1" dirty="0" smtClean="0"/>
              <a:t>COMPLICATIONS</a:t>
            </a:r>
            <a:endParaRPr lang="fr-FR" dirty="0"/>
          </a:p>
        </p:txBody>
      </p:sp>
      <p:sp>
        <p:nvSpPr>
          <p:cNvPr id="3" name="Espace réservé du contenu 2"/>
          <p:cNvSpPr>
            <a:spLocks noGrp="1"/>
          </p:cNvSpPr>
          <p:nvPr>
            <p:ph idx="1"/>
          </p:nvPr>
        </p:nvSpPr>
        <p:spPr/>
        <p:txBody>
          <a:bodyPr/>
          <a:lstStyle/>
          <a:p>
            <a:pPr marL="0" indent="0">
              <a:buNone/>
            </a:pPr>
            <a:r>
              <a:rPr lang="fr-FR" dirty="0"/>
              <a:t>- Dans l’immédiat : IRA.</a:t>
            </a:r>
          </a:p>
          <a:p>
            <a:pPr marL="0" indent="0">
              <a:buNone/>
            </a:pPr>
            <a:r>
              <a:rPr lang="fr-FR" dirty="0"/>
              <a:t>- Tardivement : IRC par fibrose, emphysème bulleux para cicatriciel.</a:t>
            </a:r>
          </a:p>
          <a:p>
            <a:pPr marL="0" indent="0">
              <a:buNone/>
            </a:pPr>
            <a:r>
              <a:rPr lang="fr-FR" dirty="0"/>
              <a:t>- Méningées : coma, comitialité.</a:t>
            </a:r>
          </a:p>
          <a:p>
            <a:pPr marL="0" indent="0">
              <a:buNone/>
            </a:pPr>
            <a:r>
              <a:rPr lang="fr-FR" dirty="0"/>
              <a:t>- Autres atteintes extra respiratoires graves.</a:t>
            </a:r>
          </a:p>
          <a:p>
            <a:pPr marL="0" indent="0">
              <a:buNone/>
            </a:pPr>
            <a:endParaRPr lang="fr-FR" dirty="0"/>
          </a:p>
        </p:txBody>
      </p:sp>
    </p:spTree>
    <p:extLst>
      <p:ext uri="{BB962C8B-B14F-4D97-AF65-F5344CB8AC3E}">
        <p14:creationId xmlns:p14="http://schemas.microsoft.com/office/powerpoint/2010/main" xmlns="" val="4090748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IX. </a:t>
            </a:r>
            <a:r>
              <a:rPr lang="fr-FR" b="1" dirty="0" smtClean="0"/>
              <a:t>TRAITEMENT</a:t>
            </a:r>
            <a:endParaRPr lang="fr-FR" dirty="0"/>
          </a:p>
        </p:txBody>
      </p:sp>
      <p:sp>
        <p:nvSpPr>
          <p:cNvPr id="3" name="Espace réservé du contenu 2"/>
          <p:cNvSpPr>
            <a:spLocks noGrp="1"/>
          </p:cNvSpPr>
          <p:nvPr>
            <p:ph idx="1"/>
          </p:nvPr>
        </p:nvSpPr>
        <p:spPr/>
        <p:txBody>
          <a:bodyPr/>
          <a:lstStyle/>
          <a:p>
            <a:pPr marL="0" indent="0" algn="just">
              <a:buNone/>
            </a:pPr>
            <a:r>
              <a:rPr lang="fr-FR" dirty="0"/>
              <a:t>- Traitement d’urgence : oxygénothérapie, correction des troubles hydro électrolytique.</a:t>
            </a:r>
          </a:p>
          <a:p>
            <a:pPr marL="0" indent="0" algn="just">
              <a:buNone/>
            </a:pPr>
            <a:r>
              <a:rPr lang="fr-FR" dirty="0"/>
              <a:t>- Traitement antituberculeux  le régime de la catégorie I :  </a:t>
            </a:r>
            <a:r>
              <a:rPr lang="fr-FR" b="1" dirty="0"/>
              <a:t>2RHZE/4RH</a:t>
            </a:r>
            <a:endParaRPr lang="fr-FR" dirty="0"/>
          </a:p>
          <a:p>
            <a:pPr marL="0" indent="0" algn="just">
              <a:buNone/>
            </a:pPr>
            <a:r>
              <a:rPr lang="fr-FR" dirty="0"/>
              <a:t>- Corticoïdes : 1 à 2 mg/kg, en doses dégressives sur une durée de 4 à 6 semaines </a:t>
            </a:r>
          </a:p>
          <a:p>
            <a:pPr marL="0" indent="0" algn="just">
              <a:buNone/>
            </a:pPr>
            <a:endParaRPr lang="fr-FR" dirty="0"/>
          </a:p>
        </p:txBody>
      </p:sp>
    </p:spTree>
    <p:extLst>
      <p:ext uri="{BB962C8B-B14F-4D97-AF65-F5344CB8AC3E}">
        <p14:creationId xmlns:p14="http://schemas.microsoft.com/office/powerpoint/2010/main" xmlns="" val="364457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II. INTERET DE LA QUESTION</a:t>
            </a:r>
            <a:r>
              <a:rPr lang="fr-FR" dirty="0"/>
              <a:t/>
            </a:r>
            <a:br>
              <a:rPr lang="fr-FR" dirty="0"/>
            </a:br>
            <a:endParaRPr lang="fr-FR" dirty="0"/>
          </a:p>
        </p:txBody>
      </p:sp>
      <p:sp>
        <p:nvSpPr>
          <p:cNvPr id="3" name="Espace réservé du contenu 2"/>
          <p:cNvSpPr>
            <a:spLocks noGrp="1"/>
          </p:cNvSpPr>
          <p:nvPr>
            <p:ph idx="1"/>
          </p:nvPr>
        </p:nvSpPr>
        <p:spPr/>
        <p:txBody>
          <a:bodyPr>
            <a:normAutofit lnSpcReduction="10000"/>
          </a:bodyPr>
          <a:lstStyle/>
          <a:p>
            <a:pPr marL="0" indent="0" algn="just">
              <a:buNone/>
            </a:pPr>
            <a:r>
              <a:rPr lang="fr-FR" dirty="0"/>
              <a:t>- Fréquence est faible par rapport aux autres formes de TBC (3% de l’ensemble des localisations de la maladie).</a:t>
            </a:r>
          </a:p>
          <a:p>
            <a:pPr marL="0" indent="0" algn="just">
              <a:buNone/>
            </a:pPr>
            <a:r>
              <a:rPr lang="fr-FR" dirty="0"/>
              <a:t>- La gravité est liée aux formes aiguës asphyxiques (mort) et la dissémination viscérale (surtout méningée).</a:t>
            </a:r>
          </a:p>
          <a:p>
            <a:pPr marL="0" indent="0" algn="just">
              <a:buNone/>
            </a:pPr>
            <a:r>
              <a:rPr lang="fr-FR" dirty="0"/>
              <a:t>- Diagnostic, souvent difficile en raison du polymorphisme clinique et surtout du retard RX (parfois 3 semaines) sur la clinique.</a:t>
            </a:r>
          </a:p>
          <a:p>
            <a:pPr marL="0" indent="0" algn="just">
              <a:buNone/>
            </a:pPr>
            <a:endParaRPr lang="fr-FR" dirty="0"/>
          </a:p>
        </p:txBody>
      </p:sp>
    </p:spTree>
    <p:extLst>
      <p:ext uri="{BB962C8B-B14F-4D97-AF65-F5344CB8AC3E}">
        <p14:creationId xmlns:p14="http://schemas.microsoft.com/office/powerpoint/2010/main" xmlns="" val="4011815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en-US" b="1" dirty="0"/>
              <a:t>III. </a:t>
            </a:r>
            <a:r>
              <a:rPr lang="en-US" b="1" dirty="0" smtClean="0"/>
              <a:t>PATHOGENIE </a:t>
            </a:r>
            <a:r>
              <a:rPr lang="en-US" dirty="0" smtClean="0"/>
              <a:t>(dissemination)</a:t>
            </a:r>
            <a:endParaRPr lang="fr-FR" dirty="0"/>
          </a:p>
        </p:txBody>
      </p:sp>
      <p:sp>
        <p:nvSpPr>
          <p:cNvPr id="3" name="Espace réservé du contenu 2"/>
          <p:cNvSpPr>
            <a:spLocks noGrp="1"/>
          </p:cNvSpPr>
          <p:nvPr>
            <p:ph idx="1"/>
          </p:nvPr>
        </p:nvSpPr>
        <p:spPr>
          <a:xfrm>
            <a:off x="72008" y="980728"/>
            <a:ext cx="8892480" cy="5616624"/>
          </a:xfrm>
        </p:spPr>
        <p:txBody>
          <a:bodyPr>
            <a:normAutofit fontScale="85000" lnSpcReduction="20000"/>
          </a:bodyPr>
          <a:lstStyle/>
          <a:p>
            <a:pPr marL="0" indent="0" algn="just">
              <a:buNone/>
            </a:pPr>
            <a:r>
              <a:rPr lang="en-US" b="1" dirty="0"/>
              <a:t>A. VOIE HEMATOGENE:</a:t>
            </a:r>
            <a:endParaRPr lang="fr-FR" dirty="0"/>
          </a:p>
          <a:p>
            <a:pPr marL="0" indent="0" algn="just">
              <a:buNone/>
            </a:pPr>
            <a:r>
              <a:rPr lang="fr-FR" dirty="0"/>
              <a:t>Le plus souvent, la généralisation bacillaire se fait par voie hématogène à la faveur d’une érosion vasculaire à partir du foyer initial (lésion </a:t>
            </a:r>
            <a:r>
              <a:rPr lang="fr-FR" dirty="0" err="1"/>
              <a:t>ganglio</a:t>
            </a:r>
            <a:r>
              <a:rPr lang="fr-FR" dirty="0"/>
              <a:t>-pulmonaire de primo-infection, rarement à partir d’une lésion de réinfection endogène).</a:t>
            </a:r>
          </a:p>
          <a:p>
            <a:pPr marL="0" indent="0" algn="just">
              <a:buNone/>
            </a:pPr>
            <a:r>
              <a:rPr lang="fr-FR" b="1" dirty="0"/>
              <a:t> </a:t>
            </a:r>
            <a:endParaRPr lang="fr-FR" dirty="0"/>
          </a:p>
          <a:p>
            <a:pPr marL="0" indent="0" algn="just">
              <a:buNone/>
            </a:pPr>
            <a:r>
              <a:rPr lang="fr-FR" b="1" dirty="0"/>
              <a:t>B. VOIE BRONCHOGENE</a:t>
            </a:r>
            <a:endParaRPr lang="fr-FR" dirty="0"/>
          </a:p>
          <a:p>
            <a:pPr marL="0" indent="0" algn="just">
              <a:buNone/>
            </a:pPr>
            <a:r>
              <a:rPr lang="fr-FR" dirty="0"/>
              <a:t>Elle est plus rare, et dans ce cas il s’agit d’une dissémination bronchique par rupture dans la bronche d’un foyer tuberculeux (adénopathie fistulsée, caverne pleine de BK) suivit d’une diffusion du BK dans le poumon. La milliaire est souvent localisée à un poumon.</a:t>
            </a:r>
          </a:p>
          <a:p>
            <a:pPr marL="0" indent="0" algn="just">
              <a:buNone/>
            </a:pPr>
            <a:r>
              <a:rPr lang="fr-FR" b="1" dirty="0"/>
              <a:t> </a:t>
            </a:r>
            <a:endParaRPr lang="fr-FR" dirty="0"/>
          </a:p>
          <a:p>
            <a:pPr marL="0" indent="0" algn="just">
              <a:buNone/>
            </a:pPr>
            <a:r>
              <a:rPr lang="fr-FR" b="1" dirty="0"/>
              <a:t>C. VOIE LYMPHATIQUE (MILLIAIRE TORPIDE) : très </a:t>
            </a:r>
            <a:r>
              <a:rPr lang="fr-FR" dirty="0"/>
              <a:t>rare</a:t>
            </a:r>
            <a:r>
              <a:rPr lang="fr-FR" b="1" dirty="0"/>
              <a:t>.</a:t>
            </a:r>
            <a:endParaRPr lang="fr-FR" dirty="0"/>
          </a:p>
          <a:p>
            <a:pPr marL="0" indent="0" algn="just">
              <a:buNone/>
            </a:pPr>
            <a:endParaRPr lang="fr-FR" dirty="0"/>
          </a:p>
        </p:txBody>
      </p:sp>
    </p:spTree>
    <p:extLst>
      <p:ext uri="{BB962C8B-B14F-4D97-AF65-F5344CB8AC3E}">
        <p14:creationId xmlns:p14="http://schemas.microsoft.com/office/powerpoint/2010/main" xmlns="" val="355960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b="1" dirty="0"/>
              <a:t>A. CIRCONSTANCE DE </a:t>
            </a:r>
            <a:r>
              <a:rPr lang="fr-FR" b="1" dirty="0" smtClean="0"/>
              <a:t>DECOUVERTE</a:t>
            </a:r>
            <a:endParaRPr lang="fr-FR" dirty="0"/>
          </a:p>
        </p:txBody>
      </p:sp>
      <p:sp>
        <p:nvSpPr>
          <p:cNvPr id="3" name="Espace réservé du contenu 2"/>
          <p:cNvSpPr>
            <a:spLocks noGrp="1"/>
          </p:cNvSpPr>
          <p:nvPr>
            <p:ph idx="1"/>
          </p:nvPr>
        </p:nvSpPr>
        <p:spPr>
          <a:xfrm>
            <a:off x="179512" y="1052736"/>
            <a:ext cx="8784976" cy="5616624"/>
          </a:xfrm>
        </p:spPr>
        <p:txBody>
          <a:bodyPr>
            <a:normAutofit fontScale="70000" lnSpcReduction="20000"/>
          </a:bodyPr>
          <a:lstStyle/>
          <a:p>
            <a:pPr marL="0" indent="0" algn="just">
              <a:buNone/>
            </a:pPr>
            <a:r>
              <a:rPr lang="fr-FR" dirty="0"/>
              <a:t>Souvent la symptomatologie est riche, associant de façon variable :</a:t>
            </a:r>
          </a:p>
          <a:p>
            <a:pPr marL="0" indent="0" algn="just">
              <a:buNone/>
            </a:pPr>
            <a:r>
              <a:rPr lang="fr-FR" dirty="0"/>
              <a:t>- Une fièvre élevée (39 - 40</a:t>
            </a:r>
            <a:r>
              <a:rPr lang="fr-FR" baseline="30000" dirty="0"/>
              <a:t>0</a:t>
            </a:r>
            <a:r>
              <a:rPr lang="fr-FR" dirty="0"/>
              <a:t>C), permanente, marquée parfois par de grandes oscillations dans la journée. </a:t>
            </a:r>
          </a:p>
          <a:p>
            <a:pPr marL="0" indent="0" algn="just">
              <a:buNone/>
            </a:pPr>
            <a:r>
              <a:rPr lang="fr-FR" dirty="0"/>
              <a:t>- Une dyspnée inconstante mais chez certains patients elle peut prendre un caractère dramatique évoluant ainsi vers un authentique syndrome de détresse respiratoire de l'adulte imposant une ventilation assistée (forme </a:t>
            </a:r>
            <a:r>
              <a:rPr lang="fr-FR" dirty="0" err="1"/>
              <a:t>hypoxémiante</a:t>
            </a:r>
            <a:r>
              <a:rPr lang="fr-FR" dirty="0"/>
              <a:t> de </a:t>
            </a:r>
            <a:r>
              <a:rPr lang="fr-FR" b="1" dirty="0" err="1"/>
              <a:t>Jaccoud</a:t>
            </a:r>
            <a:r>
              <a:rPr lang="fr-FR" dirty="0"/>
              <a:t>) ;</a:t>
            </a:r>
          </a:p>
          <a:p>
            <a:pPr marL="0" indent="0" algn="just">
              <a:buNone/>
            </a:pPr>
            <a:r>
              <a:rPr lang="fr-FR" dirty="0"/>
              <a:t>- Une asthénie, anorexie, amaigrissement et une pâleur (souvent très marqués).</a:t>
            </a:r>
          </a:p>
          <a:p>
            <a:pPr marL="0" indent="0" algn="just">
              <a:buNone/>
            </a:pPr>
            <a:r>
              <a:rPr lang="fr-FR" dirty="0"/>
              <a:t>- Des signes digestifs : nausées, vomissements, diarrhées, douleurs abdominales.</a:t>
            </a:r>
          </a:p>
          <a:p>
            <a:pPr marL="0" indent="0" algn="just">
              <a:buNone/>
            </a:pPr>
            <a:r>
              <a:rPr lang="fr-FR" dirty="0"/>
              <a:t>- Rarement </a:t>
            </a:r>
            <a:r>
              <a:rPr lang="fr-FR" dirty="0" smtClean="0"/>
              <a:t>une découverte fortuite par </a:t>
            </a:r>
            <a:r>
              <a:rPr lang="fr-FR" dirty="0"/>
              <a:t>une RX systématique </a:t>
            </a:r>
            <a:r>
              <a:rPr lang="fr-FR" dirty="0" smtClean="0"/>
              <a:t>devant </a:t>
            </a:r>
            <a:r>
              <a:rPr lang="fr-FR" dirty="0"/>
              <a:t>une altération de l’état général persistante.</a:t>
            </a:r>
          </a:p>
          <a:p>
            <a:pPr marL="0" indent="0" algn="just">
              <a:buNone/>
            </a:pPr>
            <a:r>
              <a:rPr lang="fr-FR" dirty="0"/>
              <a:t>- Enfin, la miliaire peut être découverte à l’occasion d’une localisation tuberculeuse extra pulmonaire.</a:t>
            </a:r>
          </a:p>
          <a:p>
            <a:pPr marL="0" indent="0" algn="just">
              <a:buNone/>
            </a:pPr>
            <a:endParaRPr lang="fr-FR" dirty="0"/>
          </a:p>
        </p:txBody>
      </p:sp>
    </p:spTree>
    <p:extLst>
      <p:ext uri="{BB962C8B-B14F-4D97-AF65-F5344CB8AC3E}">
        <p14:creationId xmlns:p14="http://schemas.microsoft.com/office/powerpoint/2010/main" xmlns="" val="147960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b="1" dirty="0" smtClean="0"/>
              <a:t>CLINIQUE</a:t>
            </a:r>
            <a:endParaRPr lang="fr-FR" dirty="0"/>
          </a:p>
        </p:txBody>
      </p:sp>
      <p:sp>
        <p:nvSpPr>
          <p:cNvPr id="3" name="Espace réservé du contenu 2"/>
          <p:cNvSpPr>
            <a:spLocks noGrp="1"/>
          </p:cNvSpPr>
          <p:nvPr>
            <p:ph idx="1"/>
          </p:nvPr>
        </p:nvSpPr>
        <p:spPr>
          <a:xfrm>
            <a:off x="0" y="1052736"/>
            <a:ext cx="8964488" cy="5688632"/>
          </a:xfrm>
        </p:spPr>
        <p:txBody>
          <a:bodyPr>
            <a:normAutofit fontScale="70000" lnSpcReduction="20000"/>
          </a:bodyPr>
          <a:lstStyle/>
          <a:p>
            <a:pPr marL="0" indent="0" algn="just">
              <a:buNone/>
            </a:pPr>
            <a:r>
              <a:rPr lang="fr-FR" b="1" dirty="0"/>
              <a:t>1. On </a:t>
            </a:r>
            <a:r>
              <a:rPr lang="fr-FR" b="1" dirty="0" smtClean="0"/>
              <a:t>recherche </a:t>
            </a:r>
            <a:r>
              <a:rPr lang="fr-FR" b="1" dirty="0"/>
              <a:t>par l’interrogatoire des signes en faveur d’une tuberculose </a:t>
            </a:r>
            <a:endParaRPr lang="fr-FR" dirty="0"/>
          </a:p>
          <a:p>
            <a:pPr marL="0" indent="0" algn="just">
              <a:buNone/>
            </a:pPr>
            <a:r>
              <a:rPr lang="fr-FR" dirty="0"/>
              <a:t>- notion de contage,</a:t>
            </a:r>
          </a:p>
          <a:p>
            <a:pPr marL="0" indent="0" algn="just">
              <a:buNone/>
            </a:pPr>
            <a:r>
              <a:rPr lang="fr-FR" dirty="0"/>
              <a:t>- contexte immunodéprimés (post-partum, traitement corticoïdes, VIH),</a:t>
            </a:r>
          </a:p>
          <a:p>
            <a:pPr marL="0" indent="0" algn="just">
              <a:buNone/>
            </a:pPr>
            <a:r>
              <a:rPr lang="fr-FR" dirty="0"/>
              <a:t>- vaccination par le BCG.</a:t>
            </a:r>
          </a:p>
          <a:p>
            <a:pPr marL="0" indent="0" algn="just">
              <a:buNone/>
            </a:pPr>
            <a:r>
              <a:rPr lang="fr-FR" dirty="0"/>
              <a:t> </a:t>
            </a:r>
          </a:p>
          <a:p>
            <a:pPr marL="0" indent="0" algn="just">
              <a:buNone/>
            </a:pPr>
            <a:r>
              <a:rPr lang="fr-FR" b="1" dirty="0"/>
              <a:t>2. Examen physique et pauvre, en </a:t>
            </a:r>
            <a:r>
              <a:rPr lang="fr-FR" b="1" dirty="0" smtClean="0"/>
              <a:t>général </a:t>
            </a:r>
            <a:r>
              <a:rPr lang="fr-FR" b="1" dirty="0"/>
              <a:t>on retrouve :</a:t>
            </a:r>
            <a:endParaRPr lang="fr-FR" dirty="0"/>
          </a:p>
          <a:p>
            <a:pPr marL="0" indent="0" algn="just">
              <a:buNone/>
            </a:pPr>
            <a:r>
              <a:rPr lang="fr-FR" dirty="0" smtClean="0"/>
              <a:t>+ou- une </a:t>
            </a:r>
            <a:r>
              <a:rPr lang="fr-FR" dirty="0"/>
              <a:t>HPMG et/ou SPMG,</a:t>
            </a:r>
          </a:p>
          <a:p>
            <a:pPr marL="0" indent="0" algn="just">
              <a:buNone/>
            </a:pPr>
            <a:r>
              <a:rPr lang="fr-FR" dirty="0" smtClean="0"/>
              <a:t>+ou- une respiration </a:t>
            </a:r>
            <a:r>
              <a:rPr lang="fr-FR" dirty="0"/>
              <a:t>superficielle, avec un pouls accéléré, p</a:t>
            </a:r>
            <a:r>
              <a:rPr lang="fr-FR" dirty="0" smtClean="0"/>
              <a:t>arfois </a:t>
            </a:r>
            <a:r>
              <a:rPr lang="fr-FR" dirty="0"/>
              <a:t>une cyanose.</a:t>
            </a:r>
          </a:p>
          <a:p>
            <a:pPr marL="0" indent="0" algn="just">
              <a:buNone/>
            </a:pPr>
            <a:r>
              <a:rPr lang="fr-FR" dirty="0" smtClean="0"/>
              <a:t>-L’auscultation </a:t>
            </a:r>
            <a:r>
              <a:rPr lang="fr-FR" dirty="0"/>
              <a:t>peut être normale, ailleurs elle retrouve quelques crépitations diffuses ou bruits de tempête (râles bulleux, sibilants et ronflants),</a:t>
            </a:r>
          </a:p>
          <a:p>
            <a:pPr marL="0" indent="0" algn="just">
              <a:buNone/>
            </a:pPr>
            <a:r>
              <a:rPr lang="fr-FR" dirty="0" smtClean="0"/>
              <a:t>+ou- Signes </a:t>
            </a:r>
            <a:r>
              <a:rPr lang="fr-FR" dirty="0"/>
              <a:t>d’épanchement pleural liquidien modéré.</a:t>
            </a:r>
          </a:p>
          <a:p>
            <a:pPr marL="0" indent="0" algn="just">
              <a:buNone/>
            </a:pPr>
            <a:r>
              <a:rPr lang="fr-FR" dirty="0"/>
              <a:t>- Enfin, l’examen recherchera des signes de diffusion méningée, péricardique, péritonéale, osseuse, génito-urinaire  et  laryngée</a:t>
            </a:r>
            <a:r>
              <a:rPr lang="fr-FR" dirty="0" smtClean="0"/>
              <a:t>.</a:t>
            </a:r>
            <a:endParaRPr lang="fr-FR" dirty="0"/>
          </a:p>
        </p:txBody>
      </p:sp>
    </p:spTree>
    <p:extLst>
      <p:ext uri="{BB962C8B-B14F-4D97-AF65-F5344CB8AC3E}">
        <p14:creationId xmlns:p14="http://schemas.microsoft.com/office/powerpoint/2010/main" xmlns="" val="1171431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C. EXAMENS </a:t>
            </a:r>
            <a:r>
              <a:rPr lang="fr-FR" b="1" dirty="0" smtClean="0"/>
              <a:t>COMPLEMENTAIRES</a:t>
            </a:r>
            <a:endParaRPr lang="fr-FR" dirty="0"/>
          </a:p>
        </p:txBody>
      </p:sp>
      <p:sp>
        <p:nvSpPr>
          <p:cNvPr id="3" name="Espace réservé du contenu 2"/>
          <p:cNvSpPr>
            <a:spLocks noGrp="1"/>
          </p:cNvSpPr>
          <p:nvPr>
            <p:ph idx="1"/>
          </p:nvPr>
        </p:nvSpPr>
        <p:spPr/>
        <p:txBody>
          <a:bodyPr/>
          <a:lstStyle/>
          <a:p>
            <a:pPr algn="just"/>
            <a:r>
              <a:rPr lang="fr-FR" b="1" dirty="0"/>
              <a:t>1. Le cliché radiographique thoracique</a:t>
            </a:r>
            <a:endParaRPr lang="fr-FR" dirty="0"/>
          </a:p>
          <a:p>
            <a:pPr algn="just"/>
            <a:r>
              <a:rPr lang="fr-FR" dirty="0"/>
              <a:t>Le cliché radiographique doit être d'excellente </a:t>
            </a:r>
            <a:r>
              <a:rPr lang="fr-FR" dirty="0" smtClean="0"/>
              <a:t>qualité: des </a:t>
            </a:r>
            <a:r>
              <a:rPr lang="fr-FR" dirty="0"/>
              <a:t>micronodules de taille égales de 0.5 à 3 mm de diamètre « en grains de mille » disséminés et nettement isolées les unes des autres dans la forme typique. Avec le temps elles peuvent confluer par endroits.</a:t>
            </a:r>
          </a:p>
          <a:p>
            <a:pPr algn="just"/>
            <a:endParaRPr lang="fr-FR" dirty="0"/>
          </a:p>
        </p:txBody>
      </p:sp>
    </p:spTree>
    <p:extLst>
      <p:ext uri="{BB962C8B-B14F-4D97-AF65-F5344CB8AC3E}">
        <p14:creationId xmlns:p14="http://schemas.microsoft.com/office/powerpoint/2010/main" xmlns="" val="2772902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292100"/>
            <a:ext cx="8715375" cy="627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911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3" y="225425"/>
            <a:ext cx="8029575" cy="641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873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771</Words>
  <Application>Microsoft Office PowerPoint</Application>
  <PresentationFormat>Affichage à l'écran (4:3)</PresentationFormat>
  <Paragraphs>94</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LA MILIAIRE TUBERCULEUSE</vt:lpstr>
      <vt:lpstr>I. DEFINITION </vt:lpstr>
      <vt:lpstr>II. INTERET DE LA QUESTION </vt:lpstr>
      <vt:lpstr>III. PATHOGENIE (dissemination)</vt:lpstr>
      <vt:lpstr>A. CIRCONSTANCE DE DECOUVERTE</vt:lpstr>
      <vt:lpstr>CLINIQUE</vt:lpstr>
      <vt:lpstr>C. EXAMENS COMPLEMENTAIRES</vt:lpstr>
      <vt:lpstr>Diapositive 8</vt:lpstr>
      <vt:lpstr>Diapositive 9</vt:lpstr>
      <vt:lpstr>Diapositive 10</vt:lpstr>
      <vt:lpstr>Diapositive 11</vt:lpstr>
      <vt:lpstr>Diapositive 12</vt:lpstr>
      <vt:lpstr>EXAMENS COMPLEMENTAIRES (suite)</vt:lpstr>
      <vt:lpstr>D. BILANS DE DISSEMINATION</vt:lpstr>
      <vt:lpstr>V. FORMES CLINIQUES</vt:lpstr>
      <vt:lpstr>VI. DIAGNOSTIC DIFFERENTIEL</vt:lpstr>
      <vt:lpstr>Diapositive 17</vt:lpstr>
      <vt:lpstr>Diapositive 18</vt:lpstr>
      <vt:lpstr>Diapositive 19</vt:lpstr>
      <vt:lpstr>Diapositive 20</vt:lpstr>
      <vt:lpstr>VII. EVOLUTION</vt:lpstr>
      <vt:lpstr>VIII. COMPLICATIONS</vt:lpstr>
      <vt:lpstr>IX. TRAITEMENT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MILIAIRE TUBERCULEUSE</dc:title>
  <dc:creator>mourad</dc:creator>
  <cp:lastModifiedBy>mourad</cp:lastModifiedBy>
  <cp:revision>6</cp:revision>
  <dcterms:created xsi:type="dcterms:W3CDTF">2015-10-20T18:56:56Z</dcterms:created>
  <dcterms:modified xsi:type="dcterms:W3CDTF">2016-01-26T21:54:25Z</dcterms:modified>
</cp:coreProperties>
</file>