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0"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1F8445-0B91-4665-9500-0CD49BD53EFC}" type="datetimeFigureOut">
              <a:rPr lang="fr-FR" smtClean="0"/>
              <a:pPr/>
              <a:t>18/04/2018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419031-039A-4A2F-AD68-72E27D3158A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6419031-039A-4A2F-AD68-72E27D3158A6}" type="slidenum">
              <a:rPr lang="fr-FR" smtClean="0"/>
              <a:pPr/>
              <a:t>3</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3405413F-471C-41FD-A90C-49BECC97444D}" type="datetimeFigureOut">
              <a:rPr lang="fr-FR" smtClean="0"/>
              <a:pPr/>
              <a:t>18/04/2018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835940-6C2B-41CF-977A-14B83B4535C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405413F-471C-41FD-A90C-49BECC97444D}" type="datetimeFigureOut">
              <a:rPr lang="fr-FR" smtClean="0"/>
              <a:pPr/>
              <a:t>18/04/2018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835940-6C2B-41CF-977A-14B83B4535C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405413F-471C-41FD-A90C-49BECC97444D}" type="datetimeFigureOut">
              <a:rPr lang="fr-FR" smtClean="0"/>
              <a:pPr/>
              <a:t>18/04/2018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835940-6C2B-41CF-977A-14B83B4535C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405413F-471C-41FD-A90C-49BECC97444D}" type="datetimeFigureOut">
              <a:rPr lang="fr-FR" smtClean="0"/>
              <a:pPr/>
              <a:t>18/04/2018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835940-6C2B-41CF-977A-14B83B4535C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3405413F-471C-41FD-A90C-49BECC97444D}" type="datetimeFigureOut">
              <a:rPr lang="fr-FR" smtClean="0"/>
              <a:pPr/>
              <a:t>18/04/2018</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B835940-6C2B-41CF-977A-14B83B4535C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405413F-471C-41FD-A90C-49BECC97444D}" type="datetimeFigureOut">
              <a:rPr lang="fr-FR" smtClean="0"/>
              <a:pPr/>
              <a:t>18/04/2018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835940-6C2B-41CF-977A-14B83B4535C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405413F-471C-41FD-A90C-49BECC97444D}" type="datetimeFigureOut">
              <a:rPr lang="fr-FR" smtClean="0"/>
              <a:pPr/>
              <a:t>18/04/2018</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B835940-6C2B-41CF-977A-14B83B4535C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405413F-471C-41FD-A90C-49BECC97444D}" type="datetimeFigureOut">
              <a:rPr lang="fr-FR" smtClean="0"/>
              <a:pPr/>
              <a:t>18/04/2018</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B835940-6C2B-41CF-977A-14B83B4535C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405413F-471C-41FD-A90C-49BECC97444D}" type="datetimeFigureOut">
              <a:rPr lang="fr-FR" smtClean="0"/>
              <a:pPr/>
              <a:t>18/04/2018</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B835940-6C2B-41CF-977A-14B83B4535C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405413F-471C-41FD-A90C-49BECC97444D}" type="datetimeFigureOut">
              <a:rPr lang="fr-FR" smtClean="0"/>
              <a:pPr/>
              <a:t>18/04/2018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835940-6C2B-41CF-977A-14B83B4535C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3405413F-471C-41FD-A90C-49BECC97444D}" type="datetimeFigureOut">
              <a:rPr lang="fr-FR" smtClean="0"/>
              <a:pPr/>
              <a:t>18/04/2018</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B835940-6C2B-41CF-977A-14B83B4535C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05413F-471C-41FD-A90C-49BECC97444D}" type="datetimeFigureOut">
              <a:rPr lang="fr-FR" smtClean="0"/>
              <a:pPr/>
              <a:t>18/04/2018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835940-6C2B-41CF-977A-14B83B4535C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Cancer de l’</a:t>
            </a:r>
            <a:r>
              <a:rPr lang="fr-FR" dirty="0" err="1" smtClean="0"/>
              <a:t>oesophage</a:t>
            </a: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642918"/>
          </a:xfrm>
        </p:spPr>
        <p:txBody>
          <a:bodyPr>
            <a:normAutofit fontScale="90000"/>
          </a:bodyPr>
          <a:lstStyle/>
          <a:p>
            <a:r>
              <a:rPr lang="fr-FR" b="1" dirty="0" smtClean="0"/>
              <a:t>Pronostic et Facteurs </a:t>
            </a:r>
            <a:r>
              <a:rPr lang="fr-FR" b="1" dirty="0"/>
              <a:t>pronostic</a:t>
            </a:r>
          </a:p>
        </p:txBody>
      </p:sp>
      <p:sp>
        <p:nvSpPr>
          <p:cNvPr id="3" name="Espace réservé du contenu 2"/>
          <p:cNvSpPr>
            <a:spLocks noGrp="1"/>
          </p:cNvSpPr>
          <p:nvPr>
            <p:ph idx="1"/>
          </p:nvPr>
        </p:nvSpPr>
        <p:spPr>
          <a:xfrm>
            <a:off x="214282" y="642918"/>
            <a:ext cx="8715436" cy="6000792"/>
          </a:xfrm>
        </p:spPr>
        <p:txBody>
          <a:bodyPr>
            <a:normAutofit/>
          </a:bodyPr>
          <a:lstStyle/>
          <a:p>
            <a:r>
              <a:rPr lang="fr-FR" sz="2800" dirty="0"/>
              <a:t>Le taux de survie des patients qui ne sont pas traités </a:t>
            </a:r>
            <a:r>
              <a:rPr lang="fr-FR" sz="2800" dirty="0" smtClean="0"/>
              <a:t>dès </a:t>
            </a:r>
            <a:r>
              <a:rPr lang="fr-FR" sz="2800" dirty="0"/>
              <a:t>le premier stade est </a:t>
            </a:r>
            <a:r>
              <a:rPr lang="fr-FR" sz="2800" dirty="0" smtClean="0"/>
              <a:t>bas.</a:t>
            </a:r>
          </a:p>
          <a:p>
            <a:r>
              <a:rPr lang="fr-FR" sz="2800" dirty="0"/>
              <a:t>À la fin du bilan d'extension il est possible de définir le stade du cancer. La classification le plus souvent utilisée est la classification TNM (UICC 2002)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8929718" cy="6715148"/>
          </a:xfrm>
        </p:spPr>
        <p:txBody>
          <a:bodyPr>
            <a:noAutofit/>
          </a:bodyPr>
          <a:lstStyle/>
          <a:p>
            <a:r>
              <a:rPr lang="fr-FR" sz="1000" b="1" dirty="0"/>
              <a:t>T </a:t>
            </a:r>
            <a:r>
              <a:rPr lang="fr-FR" sz="1000" b="1" dirty="0" smtClean="0"/>
              <a:t> Tumeur </a:t>
            </a:r>
            <a:r>
              <a:rPr lang="fr-FR" sz="1000" b="1" dirty="0"/>
              <a:t>primitive</a:t>
            </a:r>
            <a:endParaRPr lang="fr-FR" sz="1000" dirty="0"/>
          </a:p>
          <a:p>
            <a:pPr lvl="1"/>
            <a:r>
              <a:rPr lang="fr-FR" sz="1000" dirty="0"/>
              <a:t>T0 Pas de signe de tumeur primitive</a:t>
            </a:r>
          </a:p>
          <a:p>
            <a:pPr lvl="1"/>
            <a:r>
              <a:rPr lang="fr-FR" sz="1000" dirty="0" err="1"/>
              <a:t>Tis</a:t>
            </a:r>
            <a:r>
              <a:rPr lang="fr-FR" sz="1000" dirty="0"/>
              <a:t> Carcinome in situ</a:t>
            </a:r>
          </a:p>
          <a:p>
            <a:pPr lvl="1"/>
            <a:r>
              <a:rPr lang="fr-FR" sz="1000" dirty="0"/>
              <a:t>T1 Tumeur envahissant la </a:t>
            </a:r>
            <a:r>
              <a:rPr lang="fr-FR" sz="1000" i="1" dirty="0"/>
              <a:t>lamina </a:t>
            </a:r>
            <a:r>
              <a:rPr lang="fr-FR" sz="1000" i="1" dirty="0" err="1"/>
              <a:t>propria</a:t>
            </a:r>
            <a:r>
              <a:rPr lang="fr-FR" sz="1000" dirty="0"/>
              <a:t> ou la sous-muqueuse</a:t>
            </a:r>
          </a:p>
          <a:p>
            <a:pPr lvl="1"/>
            <a:r>
              <a:rPr lang="fr-FR" sz="1000" dirty="0"/>
              <a:t>T2 Tumeur envahissant la musculeuse propre</a:t>
            </a:r>
          </a:p>
          <a:p>
            <a:pPr lvl="1"/>
            <a:r>
              <a:rPr lang="fr-FR" sz="1000" dirty="0"/>
              <a:t>T3 Tumeur envahissant l'adventice</a:t>
            </a:r>
          </a:p>
          <a:p>
            <a:pPr lvl="1"/>
            <a:r>
              <a:rPr lang="fr-FR" sz="1000" dirty="0"/>
              <a:t>T4 Tumeur envahissant les structures adjacentes</a:t>
            </a:r>
          </a:p>
          <a:p>
            <a:r>
              <a:rPr lang="fr-FR" sz="1000" b="1" dirty="0"/>
              <a:t>N Adénopathies régionales</a:t>
            </a:r>
            <a:endParaRPr lang="fr-FR" sz="1000" dirty="0"/>
          </a:p>
          <a:p>
            <a:pPr lvl="1"/>
            <a:r>
              <a:rPr lang="fr-FR" sz="1000" dirty="0" err="1"/>
              <a:t>Nx</a:t>
            </a:r>
            <a:r>
              <a:rPr lang="fr-FR" sz="1000" dirty="0"/>
              <a:t> Ganglions non évalués</a:t>
            </a:r>
          </a:p>
          <a:p>
            <a:pPr lvl="1"/>
            <a:r>
              <a:rPr lang="fr-FR" sz="1000" dirty="0"/>
              <a:t>N0 Pas de signe d'atteinte des ganglions lymphatiques régionaux</a:t>
            </a:r>
          </a:p>
          <a:p>
            <a:pPr lvl="1"/>
            <a:r>
              <a:rPr lang="fr-FR" sz="1000" dirty="0"/>
              <a:t>N1 Métastases ganglionnaires lymphatiques régionales</a:t>
            </a:r>
          </a:p>
          <a:p>
            <a:pPr lvl="2"/>
            <a:r>
              <a:rPr lang="fr-FR" sz="1000" dirty="0"/>
              <a:t>œsophage cervical : ganglions cervicaux, jugulaires internes, péri-œsophagiens et sus-claviculaires</a:t>
            </a:r>
          </a:p>
          <a:p>
            <a:pPr lvl="2"/>
            <a:r>
              <a:rPr lang="fr-FR" sz="1000" dirty="0"/>
              <a:t>Œsophage thoracique (haut, moyen et bas) : ganglions péri-œsophagiens au-dessus ou au-dessous de la veine azygos, </a:t>
            </a:r>
            <a:r>
              <a:rPr lang="fr-FR" sz="1000" dirty="0" err="1"/>
              <a:t>subcarinaires</a:t>
            </a:r>
            <a:r>
              <a:rPr lang="fr-FR" sz="1000" dirty="0"/>
              <a:t>, </a:t>
            </a:r>
            <a:r>
              <a:rPr lang="fr-FR" sz="1000" dirty="0" err="1"/>
              <a:t>médiastinaux</a:t>
            </a:r>
            <a:r>
              <a:rPr lang="fr-FR" sz="1000" dirty="0"/>
              <a:t> et </a:t>
            </a:r>
            <a:r>
              <a:rPr lang="fr-FR" sz="1000" dirty="0" err="1"/>
              <a:t>périgastriques</a:t>
            </a:r>
            <a:r>
              <a:rPr lang="fr-FR" sz="1000" dirty="0"/>
              <a:t> (excepté les ganglions cœliaques)</a:t>
            </a:r>
          </a:p>
          <a:p>
            <a:pPr lvl="2"/>
            <a:r>
              <a:rPr lang="fr-FR" sz="1000" dirty="0"/>
              <a:t>Ganglions cœliaques : toujours cotés M</a:t>
            </a:r>
          </a:p>
          <a:p>
            <a:pPr lvl="3"/>
            <a:r>
              <a:rPr lang="fr-FR" sz="1000" dirty="0"/>
              <a:t>M1a pour les cancers thoraciques inférieurs,</a:t>
            </a:r>
          </a:p>
          <a:p>
            <a:pPr lvl="3"/>
            <a:r>
              <a:rPr lang="fr-FR" sz="1000" dirty="0"/>
              <a:t>M1b pour les autres.</a:t>
            </a:r>
          </a:p>
          <a:p>
            <a:pPr lvl="2"/>
            <a:r>
              <a:rPr lang="fr-FR" sz="1000" dirty="0"/>
              <a:t>Ganglions cervicaux :</a:t>
            </a:r>
          </a:p>
          <a:p>
            <a:pPr lvl="3"/>
            <a:r>
              <a:rPr lang="fr-FR" sz="1000" dirty="0"/>
              <a:t>N pour les cancers de l’œsophage cervical,</a:t>
            </a:r>
          </a:p>
          <a:p>
            <a:pPr lvl="3"/>
            <a:r>
              <a:rPr lang="fr-FR" sz="1000" dirty="0"/>
              <a:t>M1a pour les cancers de la partie supérieure de l’œsophage thoracique (de l’entrée dans le thorax jusqu’à la bifurcation trachéale, vers 24 cm des arcades dentaires),</a:t>
            </a:r>
          </a:p>
          <a:p>
            <a:pPr lvl="3"/>
            <a:r>
              <a:rPr lang="fr-FR" sz="1000" dirty="0"/>
              <a:t>M1b pour les localisations sous-jacentes.</a:t>
            </a:r>
          </a:p>
          <a:p>
            <a:r>
              <a:rPr lang="fr-FR" sz="1000" b="1" dirty="0"/>
              <a:t>M Métastases à distance</a:t>
            </a:r>
            <a:endParaRPr lang="fr-FR" sz="1000" dirty="0"/>
          </a:p>
          <a:p>
            <a:pPr lvl="1"/>
            <a:r>
              <a:rPr lang="fr-FR" sz="1000" dirty="0"/>
              <a:t>M0 Pas de métastase à distance</a:t>
            </a:r>
          </a:p>
          <a:p>
            <a:pPr lvl="1"/>
            <a:r>
              <a:rPr lang="fr-FR" sz="1000" dirty="0"/>
              <a:t>M1 Présence de métastase(s) à distance</a:t>
            </a:r>
          </a:p>
          <a:p>
            <a:pPr lvl="2"/>
            <a:r>
              <a:rPr lang="fr-FR" sz="1000" dirty="0"/>
              <a:t>Pour les tumeurs de la partie inférieure de l'œsophage thoracique</a:t>
            </a:r>
          </a:p>
          <a:p>
            <a:pPr lvl="3"/>
            <a:r>
              <a:rPr lang="fr-FR" sz="1000" dirty="0"/>
              <a:t>M1a Métastases dans les ganglions lymphatiques cœliaques</a:t>
            </a:r>
          </a:p>
          <a:p>
            <a:pPr lvl="3"/>
            <a:r>
              <a:rPr lang="fr-FR" sz="1000" dirty="0"/>
              <a:t>M1b Autres métastases</a:t>
            </a:r>
          </a:p>
          <a:p>
            <a:pPr lvl="2"/>
            <a:r>
              <a:rPr lang="fr-FR" sz="1000" dirty="0"/>
              <a:t>Pour les tumeurs de la partie supérieure de l'œsophage thoracique</a:t>
            </a:r>
          </a:p>
          <a:p>
            <a:pPr lvl="3"/>
            <a:r>
              <a:rPr lang="fr-FR" sz="1000" dirty="0"/>
              <a:t>M1a Métastases dans les ganglions lymphatiques cervicaux</a:t>
            </a:r>
          </a:p>
          <a:p>
            <a:pPr lvl="3"/>
            <a:r>
              <a:rPr lang="fr-FR" sz="1000" dirty="0"/>
              <a:t>M1b Autres métastases</a:t>
            </a:r>
          </a:p>
          <a:p>
            <a:pPr lvl="2"/>
            <a:r>
              <a:rPr lang="fr-FR" sz="1000" dirty="0"/>
              <a:t>Pour les tumeurs de la partie moyenne de l'œsophage thoracique</a:t>
            </a:r>
          </a:p>
          <a:p>
            <a:pPr lvl="3"/>
            <a:r>
              <a:rPr lang="fr-FR" sz="1000" dirty="0"/>
              <a:t>M1a Non applicable</a:t>
            </a:r>
          </a:p>
          <a:p>
            <a:pPr lvl="3"/>
            <a:r>
              <a:rPr lang="fr-FR" sz="1000" dirty="0"/>
              <a:t>M1b Métastases dans les ganglions lymphatiques non régionaux ou autres métastases à distance</a:t>
            </a:r>
          </a:p>
          <a:p>
            <a:r>
              <a:rPr lang="fr-FR" sz="1000" i="1" dirty="0"/>
              <a:t>L’examen d’au moins 6 ganglions </a:t>
            </a:r>
            <a:r>
              <a:rPr lang="fr-FR" sz="1000" i="1" dirty="0" err="1"/>
              <a:t>médiastinaux</a:t>
            </a:r>
            <a:r>
              <a:rPr lang="fr-FR" sz="1000" i="1" dirty="0"/>
              <a:t> est nécessaire à l’évaluation correcte du statut ganglionnaire.</a:t>
            </a:r>
            <a:endParaRPr lang="fr-FR"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66"/>
            <a:ext cx="8229600" cy="357190"/>
          </a:xfrm>
        </p:spPr>
        <p:txBody>
          <a:bodyPr>
            <a:normAutofit fontScale="90000"/>
          </a:bodyPr>
          <a:lstStyle/>
          <a:p>
            <a:r>
              <a:rPr lang="fr-FR" dirty="0"/>
              <a:t>Traitements</a:t>
            </a:r>
            <a:br>
              <a:rPr lang="fr-FR" dirty="0"/>
            </a:br>
            <a:endParaRPr lang="fr-FR" dirty="0"/>
          </a:p>
        </p:txBody>
      </p:sp>
      <p:sp>
        <p:nvSpPr>
          <p:cNvPr id="3" name="Espace réservé du contenu 2"/>
          <p:cNvSpPr>
            <a:spLocks noGrp="1"/>
          </p:cNvSpPr>
          <p:nvPr>
            <p:ph idx="1"/>
          </p:nvPr>
        </p:nvSpPr>
        <p:spPr>
          <a:xfrm>
            <a:off x="214282" y="642918"/>
            <a:ext cx="8715436" cy="6000792"/>
          </a:xfrm>
        </p:spPr>
        <p:txBody>
          <a:bodyPr>
            <a:normAutofit fontScale="77500" lnSpcReduction="20000"/>
          </a:bodyPr>
          <a:lstStyle/>
          <a:p>
            <a:r>
              <a:rPr lang="fr-FR" b="1" dirty="0"/>
              <a:t>La chirurgie curative</a:t>
            </a:r>
            <a:r>
              <a:rPr lang="fr-FR" dirty="0"/>
              <a:t> : très lourde (l'œsophage occupe les étages cervical, thoracique et abdominal, la chirurgie touche ces trois étages)</a:t>
            </a:r>
          </a:p>
          <a:p>
            <a:r>
              <a:rPr lang="fr-FR" b="1" dirty="0"/>
              <a:t>La radiothérapie et la </a:t>
            </a:r>
            <a:r>
              <a:rPr lang="fr-FR" b="1" dirty="0" err="1"/>
              <a:t>radiochimiothérapie</a:t>
            </a:r>
            <a:r>
              <a:rPr lang="fr-FR" dirty="0"/>
              <a:t> : avec des taux de réponse complète et de guérison comparables à ceux obtenus par la chirurgie: le choix entre ces deux traitements curatifs doit être fait par des équipes spécialisées.</a:t>
            </a:r>
          </a:p>
          <a:p>
            <a:r>
              <a:rPr lang="fr-FR" b="1" dirty="0"/>
              <a:t>La </a:t>
            </a:r>
            <a:r>
              <a:rPr lang="fr-FR" b="1" dirty="0" smtClean="0"/>
              <a:t>chimiothérapie </a:t>
            </a:r>
            <a:r>
              <a:rPr lang="fr-FR" dirty="0" smtClean="0"/>
              <a:t>, </a:t>
            </a:r>
            <a:r>
              <a:rPr lang="fr-FR" dirty="0"/>
              <a:t>dans le cadre de protocoles d'essai en traitement curatif avant ou après la chirurgie ou la </a:t>
            </a:r>
            <a:r>
              <a:rPr lang="fr-FR" dirty="0" err="1"/>
              <a:t>radiochimiothérapie</a:t>
            </a:r>
            <a:r>
              <a:rPr lang="fr-FR" dirty="0"/>
              <a:t>, et en situation palliative chez des patients métastatiques ou ne pouvant bénéficier ni de la chirurgie ni de la radiothérapie.</a:t>
            </a:r>
          </a:p>
          <a:p>
            <a:r>
              <a:rPr lang="fr-FR" b="1" dirty="0"/>
              <a:t>Les méthodes endoscopiques </a:t>
            </a:r>
            <a:r>
              <a:rPr lang="fr-FR" dirty="0"/>
              <a:t>(</a:t>
            </a:r>
            <a:r>
              <a:rPr lang="fr-FR" dirty="0" err="1"/>
              <a:t>endoprothèse</a:t>
            </a:r>
            <a:r>
              <a:rPr lang="fr-FR" dirty="0"/>
              <a:t>, dilatations œsophagiennes, destruction tumorale par laser ou par plasma argon, </a:t>
            </a:r>
            <a:r>
              <a:rPr lang="fr-FR" dirty="0" err="1"/>
              <a:t>photofrein</a:t>
            </a:r>
            <a:r>
              <a:rPr lang="fr-FR" dirty="0"/>
              <a:t> et </a:t>
            </a:r>
            <a:r>
              <a:rPr lang="fr-FR" dirty="0" err="1"/>
              <a:t>brachythérapie</a:t>
            </a:r>
            <a:r>
              <a:rPr lang="fr-FR" dirty="0"/>
              <a:t>)</a:t>
            </a:r>
          </a:p>
          <a:p>
            <a:r>
              <a:rPr lang="fr-FR" b="1" dirty="0"/>
              <a:t>Les soins associés</a:t>
            </a:r>
            <a:r>
              <a:rPr lang="fr-FR" dirty="0"/>
              <a:t>: </a:t>
            </a:r>
            <a:r>
              <a:rPr lang="fr-FR" dirty="0" err="1"/>
              <a:t>gastrostomie</a:t>
            </a:r>
            <a:r>
              <a:rPr lang="fr-FR" dirty="0"/>
              <a:t> d'alimentation si le patient ne peut plus s'alimenter par la bouche, traitement de la douleur et de la salivation...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25404"/>
          </a:xfrm>
        </p:spPr>
        <p:txBody>
          <a:bodyPr>
            <a:noAutofit/>
          </a:bodyPr>
          <a:lstStyle/>
          <a:p>
            <a:r>
              <a:rPr lang="fr-FR" sz="3200" b="1" dirty="0"/>
              <a:t>Traitement chirurgical</a:t>
            </a:r>
          </a:p>
        </p:txBody>
      </p:sp>
      <p:sp>
        <p:nvSpPr>
          <p:cNvPr id="3" name="Espace réservé du contenu 2"/>
          <p:cNvSpPr>
            <a:spLocks noGrp="1"/>
          </p:cNvSpPr>
          <p:nvPr>
            <p:ph idx="1"/>
          </p:nvPr>
        </p:nvSpPr>
        <p:spPr>
          <a:xfrm>
            <a:off x="142844" y="785794"/>
            <a:ext cx="8858312" cy="5857916"/>
          </a:xfrm>
        </p:spPr>
        <p:txBody>
          <a:bodyPr>
            <a:normAutofit/>
          </a:bodyPr>
          <a:lstStyle/>
          <a:p>
            <a:r>
              <a:rPr lang="fr-FR" sz="2400" dirty="0"/>
              <a:t>30 % des cas (car patients alcoolo-tabagiques qui présentent souvent des complications cardiaques et pulmonaires de leur intoxication, au moment de la découverte de la tumeur, et fréquence d'autres tumeurs, pulmonaires ou ORL associées). Elle sera souvent associée à la </a:t>
            </a:r>
            <a:r>
              <a:rPr lang="fr-FR" sz="2400" dirty="0" err="1"/>
              <a:t>radiochimiothérapie</a:t>
            </a:r>
            <a:r>
              <a:rPr lang="fr-FR" sz="2400" dirty="0"/>
              <a:t> pré- ou </a:t>
            </a:r>
            <a:r>
              <a:rPr lang="fr-FR" sz="2400" dirty="0" err="1"/>
              <a:t>post-opératoire</a:t>
            </a:r>
            <a:r>
              <a:rPr lang="fr-FR" sz="2400" dirty="0" smtClean="0"/>
              <a:t>.</a:t>
            </a:r>
            <a:r>
              <a:rPr lang="fr-FR" sz="2400" dirty="0"/>
              <a:t> </a:t>
            </a:r>
            <a:endParaRPr lang="fr-FR" sz="2400" dirty="0" smtClean="0"/>
          </a:p>
          <a:p>
            <a:r>
              <a:rPr lang="fr-FR" sz="2400" dirty="0"/>
              <a:t>R</a:t>
            </a:r>
            <a:r>
              <a:rPr lang="fr-FR" sz="2400" dirty="0" smtClean="0"/>
              <a:t>etirer </a:t>
            </a:r>
            <a:r>
              <a:rPr lang="fr-FR" sz="2400" dirty="0" smtClean="0"/>
              <a:t>l'œsophage (</a:t>
            </a:r>
            <a:r>
              <a:rPr lang="fr-FR" sz="2400" dirty="0" err="1" smtClean="0"/>
              <a:t>oesophagectomie</a:t>
            </a:r>
            <a:r>
              <a:rPr lang="fr-FR" sz="2400" dirty="0" smtClean="0"/>
              <a:t>), </a:t>
            </a:r>
            <a:r>
              <a:rPr lang="fr-FR" sz="2400" dirty="0"/>
              <a:t>et les aires ganglionnaires environnantes, et à le remplacer soit par un estomac </a:t>
            </a:r>
            <a:r>
              <a:rPr lang="fr-FR" sz="2400" dirty="0" err="1"/>
              <a:t>tubulisé</a:t>
            </a:r>
            <a:r>
              <a:rPr lang="fr-FR" sz="2400" dirty="0"/>
              <a:t>, soit par du côlon, soit par de l'intestin grêle. </a:t>
            </a:r>
            <a:endParaRPr lang="fr-FR" sz="2400" dirty="0" smtClean="0"/>
          </a:p>
          <a:p>
            <a:r>
              <a:rPr lang="fr-FR" sz="2400" dirty="0" smtClean="0"/>
              <a:t>Les </a:t>
            </a:r>
            <a:r>
              <a:rPr lang="fr-FR" sz="2400" dirty="0"/>
              <a:t>voies d'abord seront abdominale, thoracique, et parfois cervicale</a:t>
            </a:r>
            <a:r>
              <a:rPr lang="fr-FR" sz="2400" dirty="0" smtClean="0"/>
              <a:t>.</a:t>
            </a:r>
          </a:p>
          <a:p>
            <a:r>
              <a:rPr lang="fr-FR" sz="2400" dirty="0"/>
              <a:t>C</a:t>
            </a:r>
            <a:r>
              <a:rPr lang="fr-FR" sz="2400" dirty="0" smtClean="0"/>
              <a:t>hirurgie </a:t>
            </a:r>
            <a:r>
              <a:rPr lang="fr-FR" sz="2400" dirty="0"/>
              <a:t>très lourde, chez des malades souvent fragilisés : elle n'est donc proposée qu'à des patients sélectionnés, à visée curative. D'autant que la radio-chimiothérapie a fait de grands progrès dans cette indication.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357166"/>
            <a:ext cx="8715436" cy="6286544"/>
          </a:xfrm>
        </p:spPr>
        <p:txBody>
          <a:bodyPr>
            <a:normAutofit/>
          </a:bodyPr>
          <a:lstStyle/>
          <a:p>
            <a:r>
              <a:rPr lang="fr-FR" sz="2800" dirty="0"/>
              <a:t>Une technique mini-invasive est possible par </a:t>
            </a:r>
            <a:r>
              <a:rPr lang="fr-FR" sz="2800" dirty="0" err="1"/>
              <a:t>thoracoscopie</a:t>
            </a:r>
            <a:r>
              <a:rPr lang="fr-FR" sz="2800" dirty="0"/>
              <a:t> et </a:t>
            </a:r>
            <a:r>
              <a:rPr lang="fr-FR" sz="2800" dirty="0" smtClean="0"/>
              <a:t>laparoscopie , </a:t>
            </a:r>
            <a:r>
              <a:rPr lang="fr-FR" sz="2800" dirty="0"/>
              <a:t>donnant des résultats </a:t>
            </a:r>
            <a:r>
              <a:rPr lang="fr-FR" sz="2800" dirty="0" smtClean="0"/>
              <a:t>semblables, </a:t>
            </a:r>
            <a:r>
              <a:rPr lang="fr-FR" sz="2800" dirty="0"/>
              <a:t>avec, toutefois, un peu moins de complications </a:t>
            </a:r>
            <a:r>
              <a:rPr lang="fr-FR" sz="2800" dirty="0" smtClean="0"/>
              <a:t>pulmonaires.</a:t>
            </a:r>
          </a:p>
          <a:p>
            <a:r>
              <a:rPr lang="fr-FR" sz="2800" dirty="0"/>
              <a:t>Dans les cas inopérables, la mise en place d'une </a:t>
            </a:r>
            <a:r>
              <a:rPr lang="fr-FR" sz="2800" dirty="0" err="1"/>
              <a:t>endoprothèse</a:t>
            </a:r>
            <a:r>
              <a:rPr lang="fr-FR" sz="2800" dirty="0"/>
              <a:t> métallique (</a:t>
            </a:r>
            <a:r>
              <a:rPr lang="fr-FR" sz="2800" dirty="0" err="1"/>
              <a:t>stent</a:t>
            </a:r>
            <a:r>
              <a:rPr lang="fr-FR" sz="2800" dirty="0"/>
              <a:t>) permet de maintenir la perméabilité de l’œsophage et une alimentation à peu près normale. Une radiothérapie locale (</a:t>
            </a:r>
            <a:r>
              <a:rPr lang="fr-FR" sz="2800" dirty="0" err="1"/>
              <a:t>brachythérapie</a:t>
            </a:r>
            <a:r>
              <a:rPr lang="fr-FR" sz="2800" dirty="0"/>
              <a:t>) est souvent </a:t>
            </a:r>
            <a:r>
              <a:rPr lang="fr-FR" sz="2800" dirty="0" smtClean="0"/>
              <a:t>associée.</a:t>
            </a:r>
          </a:p>
          <a:p>
            <a:r>
              <a:rPr lang="fr-FR" sz="2800" dirty="0" smtClean="0"/>
              <a:t>L’ablation par radiofréquence (ARF</a:t>
            </a:r>
            <a:r>
              <a:rPr lang="fr-FR" sz="2800" dirty="0" smtClean="0"/>
              <a:t>):</a:t>
            </a:r>
            <a:r>
              <a:rPr lang="fr-FR" sz="2800" dirty="0" smtClean="0"/>
              <a:t>états précancéreux de </a:t>
            </a:r>
            <a:r>
              <a:rPr lang="fr-FR" sz="2800" dirty="0" smtClean="0"/>
              <a:t>l’œsophage ,</a:t>
            </a:r>
            <a:r>
              <a:rPr lang="fr-FR" sz="2800" dirty="0" smtClean="0"/>
              <a:t> traiter les symptômes d’un cancer de l’œsophage de stade avancé (ARF palliative).</a:t>
            </a:r>
            <a:br>
              <a:rPr lang="fr-FR" sz="2800" dirty="0" smtClean="0"/>
            </a:br>
            <a:r>
              <a:rPr lang="fr-FR" sz="2800" dirty="0" smtClean="0"/>
              <a:t/>
            </a:r>
            <a:br>
              <a:rPr lang="fr-FR" sz="2800" dirty="0" smtClean="0"/>
            </a:br>
            <a:endParaRPr lang="fr-FR"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571504"/>
          </a:xfrm>
        </p:spPr>
        <p:txBody>
          <a:bodyPr>
            <a:noAutofit/>
          </a:bodyPr>
          <a:lstStyle/>
          <a:p>
            <a:r>
              <a:rPr lang="fr-FR" sz="3200" b="1" dirty="0"/>
              <a:t>Radio-chimiothérapie</a:t>
            </a:r>
          </a:p>
        </p:txBody>
      </p:sp>
      <p:sp>
        <p:nvSpPr>
          <p:cNvPr id="3" name="Espace réservé du contenu 2"/>
          <p:cNvSpPr>
            <a:spLocks noGrp="1"/>
          </p:cNvSpPr>
          <p:nvPr>
            <p:ph idx="1"/>
          </p:nvPr>
        </p:nvSpPr>
        <p:spPr>
          <a:xfrm>
            <a:off x="0" y="928670"/>
            <a:ext cx="9144000" cy="5715040"/>
          </a:xfrm>
        </p:spPr>
        <p:txBody>
          <a:bodyPr>
            <a:normAutofit/>
          </a:bodyPr>
          <a:lstStyle/>
          <a:p>
            <a:r>
              <a:rPr lang="fr-FR" b="1" dirty="0"/>
              <a:t>La chimiothérapie</a:t>
            </a:r>
            <a:r>
              <a:rPr lang="fr-FR" dirty="0"/>
              <a:t> </a:t>
            </a:r>
            <a:r>
              <a:rPr lang="fr-FR" sz="2600" dirty="0"/>
              <a:t>peut être utilisée seule dans la prise en charge du cancer de l'œsophage. </a:t>
            </a:r>
            <a:r>
              <a:rPr lang="fr-FR" sz="2600" dirty="0" smtClean="0"/>
              <a:t>Il </a:t>
            </a:r>
            <a:r>
              <a:rPr lang="fr-FR" sz="2600" dirty="0"/>
              <a:t>ne s'agit jamais d'un traitement curatif</a:t>
            </a:r>
            <a:r>
              <a:rPr lang="fr-FR" dirty="0"/>
              <a:t>. </a:t>
            </a:r>
            <a:endParaRPr lang="fr-FR" dirty="0" smtClean="0"/>
          </a:p>
          <a:p>
            <a:pPr>
              <a:buNone/>
            </a:pPr>
            <a:r>
              <a:rPr lang="fr-FR" sz="2600" dirty="0" smtClean="0"/>
              <a:t>En </a:t>
            </a:r>
            <a:r>
              <a:rPr lang="fr-FR" sz="2600" dirty="0"/>
              <a:t>revanche, la chimiothérapie permet, chez certains patients sélectionnés de réduire les symptômes liés à la maladie (douleurs, dysphagie, amaigrissement...). </a:t>
            </a:r>
            <a:endParaRPr lang="fr-FR" sz="2600" dirty="0" smtClean="0"/>
          </a:p>
          <a:p>
            <a:pPr>
              <a:buNone/>
            </a:pPr>
            <a:r>
              <a:rPr lang="fr-FR" sz="2600" dirty="0" smtClean="0"/>
              <a:t>La </a:t>
            </a:r>
            <a:r>
              <a:rPr lang="fr-FR" sz="2600" dirty="0"/>
              <a:t>chimiothérapie de référence est associée au </a:t>
            </a:r>
            <a:r>
              <a:rPr lang="fr-FR" sz="2600" dirty="0" err="1"/>
              <a:t>cisplatine</a:t>
            </a:r>
            <a:r>
              <a:rPr lang="fr-FR" sz="2600" dirty="0"/>
              <a:t> et au 5-FU. La </a:t>
            </a:r>
            <a:r>
              <a:rPr lang="fr-FR" sz="2600" dirty="0" err="1"/>
              <a:t>vinorelbine</a:t>
            </a:r>
            <a:r>
              <a:rPr lang="fr-FR" sz="2600" dirty="0"/>
              <a:t>, associé ou non au </a:t>
            </a:r>
            <a:r>
              <a:rPr lang="fr-FR" sz="2600" dirty="0" err="1"/>
              <a:t>cisplatine</a:t>
            </a:r>
            <a:r>
              <a:rPr lang="fr-FR" sz="2600" dirty="0"/>
              <a:t> peut être utile dans les carcinomes épidermoïdes. Enfin l'association 5-FU-</a:t>
            </a:r>
            <a:r>
              <a:rPr lang="fr-FR" sz="2600" dirty="0" err="1"/>
              <a:t>irinotécan</a:t>
            </a:r>
            <a:r>
              <a:rPr lang="fr-FR" sz="2600" dirty="0"/>
              <a:t> est parfois utilisée après échec au 5-FU </a:t>
            </a:r>
            <a:r>
              <a:rPr lang="fr-FR" sz="2600" dirty="0" err="1"/>
              <a:t>cisplatine</a:t>
            </a:r>
            <a:r>
              <a:rPr lang="fr-FR" sz="2600" dirty="0"/>
              <a:t> dans les adénocarcinome de l'œsophage.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sz="2400" dirty="0"/>
              <a:t>Elle peut être également utilisée dans le cadre d'une chimiothérapie </a:t>
            </a:r>
            <a:r>
              <a:rPr lang="fr-FR" sz="2400" dirty="0" smtClean="0"/>
              <a:t>néo-adjuvante, </a:t>
            </a:r>
            <a:r>
              <a:rPr lang="fr-FR" sz="2400" dirty="0"/>
              <a:t>c'est-à-dire, permettant de réduire la taille de la tumeur ou son extension et de permettre, dans un second temps, de pratiquer une cure chirurgicale, et/ou suivant immédiatement l'acte chirurgical pour permettre une éradication meilleure des cellules tumorales. les résultats semblent alors meilleurs qu'une chirurgie seule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642942"/>
          </a:xfrm>
        </p:spPr>
        <p:txBody>
          <a:bodyPr>
            <a:normAutofit fontScale="90000"/>
          </a:bodyPr>
          <a:lstStyle/>
          <a:p>
            <a:r>
              <a:rPr lang="fr-FR" dirty="0"/>
              <a:t>Stratégies thérapeutiques</a:t>
            </a:r>
          </a:p>
        </p:txBody>
      </p:sp>
      <p:sp>
        <p:nvSpPr>
          <p:cNvPr id="3" name="Espace réservé du contenu 2"/>
          <p:cNvSpPr>
            <a:spLocks noGrp="1"/>
          </p:cNvSpPr>
          <p:nvPr>
            <p:ph idx="1"/>
          </p:nvPr>
        </p:nvSpPr>
        <p:spPr>
          <a:xfrm>
            <a:off x="457200" y="857232"/>
            <a:ext cx="8229600" cy="5786478"/>
          </a:xfrm>
        </p:spPr>
        <p:txBody>
          <a:bodyPr>
            <a:normAutofit fontScale="62500" lnSpcReduction="20000"/>
          </a:bodyPr>
          <a:lstStyle/>
          <a:p>
            <a:r>
              <a:rPr lang="fr-FR" sz="4400" b="1" dirty="0"/>
              <a:t>Cancer de l'œsophage </a:t>
            </a:r>
            <a:r>
              <a:rPr lang="fr-FR" sz="4400" b="1" i="1" dirty="0"/>
              <a:t>in </a:t>
            </a:r>
            <a:r>
              <a:rPr lang="fr-FR" sz="4400" b="1" i="1" dirty="0" smtClean="0"/>
              <a:t>situ</a:t>
            </a:r>
            <a:endParaRPr lang="fr-FR" sz="4400" b="1" dirty="0"/>
          </a:p>
          <a:p>
            <a:pPr>
              <a:buNone/>
            </a:pPr>
            <a:r>
              <a:rPr lang="fr-FR" dirty="0"/>
              <a:t>Le traitement de référence du cancer de l'œsophage </a:t>
            </a:r>
            <a:r>
              <a:rPr lang="fr-FR" i="1" dirty="0"/>
              <a:t>in situ</a:t>
            </a:r>
            <a:r>
              <a:rPr lang="fr-FR" dirty="0"/>
              <a:t> est la </a:t>
            </a:r>
            <a:r>
              <a:rPr lang="fr-FR" dirty="0" err="1"/>
              <a:t>mucosectomie</a:t>
            </a:r>
            <a:r>
              <a:rPr lang="fr-FR" dirty="0"/>
              <a:t> par voie endoscopique. Si l'étude anatomopathologique de la muqueuse enlevée retrouve des signes d'envahissement, l'</a:t>
            </a:r>
            <a:r>
              <a:rPr lang="fr-FR" dirty="0" err="1"/>
              <a:t>œsophagectomie</a:t>
            </a:r>
            <a:r>
              <a:rPr lang="fr-FR" dirty="0"/>
              <a:t> s'impose.</a:t>
            </a:r>
          </a:p>
          <a:p>
            <a:r>
              <a:rPr lang="fr-FR" sz="4400" b="1" dirty="0"/>
              <a:t>Cancer de l'œsophage T1N0 ou </a:t>
            </a:r>
            <a:r>
              <a:rPr lang="fr-FR" sz="4400" b="1" dirty="0" smtClean="0"/>
              <a:t>T2N0</a:t>
            </a:r>
            <a:endParaRPr lang="fr-FR" sz="4400" b="1" dirty="0"/>
          </a:p>
          <a:p>
            <a:pPr>
              <a:buNone/>
            </a:pPr>
            <a:r>
              <a:rPr lang="fr-FR" dirty="0"/>
              <a:t>Les cancers de l'œsophage T1N0 ou T2N0 sont traités par chirurgie. Une chimiothérapie adjuvante peut être proposée aux patients en bon état général. Une radio-chimiothérapie exclusive peut être proposée pour les patients pour laquelle la chirurgie est contre indiquée.</a:t>
            </a:r>
          </a:p>
          <a:p>
            <a:r>
              <a:rPr lang="fr-FR" sz="4400" b="1" dirty="0"/>
              <a:t>Cancer de l'œsophage Stade </a:t>
            </a:r>
            <a:r>
              <a:rPr lang="fr-FR" sz="4400" b="1" dirty="0" smtClean="0"/>
              <a:t>III</a:t>
            </a:r>
            <a:endParaRPr lang="fr-FR" sz="4400" b="1" dirty="0"/>
          </a:p>
          <a:p>
            <a:pPr>
              <a:buNone/>
            </a:pPr>
            <a:r>
              <a:rPr lang="fr-FR" dirty="0"/>
              <a:t>Les cancers de l'œsophage stade </a:t>
            </a:r>
            <a:r>
              <a:rPr lang="fr-FR" cap="all" dirty="0"/>
              <a:t>III</a:t>
            </a:r>
            <a:r>
              <a:rPr lang="fr-FR" dirty="0"/>
              <a:t> correspondent aux lésions avec envahissement ganglionnaire de voisinage (N1) ou atteinte de l'adventice ou au-delà (T3,T4). Il s'agit du stade le plus fréquemment retrouvé. Les carcinomes épidermoïdes de l'œsophage stade </a:t>
            </a:r>
            <a:r>
              <a:rPr lang="fr-FR" cap="all" dirty="0"/>
              <a:t>III</a:t>
            </a:r>
            <a:r>
              <a:rPr lang="fr-FR" dirty="0"/>
              <a:t> doivent être traités par radio-chimiothérapie concomitante. En cas de non réponse à la radio-chimiothérapie concomitante, ou en cas de récidive précoce une chirurgie de rattrapage doit être proposée. Les adénocarcinomes de l'œsophage stade </a:t>
            </a:r>
            <a:r>
              <a:rPr lang="fr-FR" cap="all" dirty="0"/>
              <a:t>III</a:t>
            </a:r>
            <a:r>
              <a:rPr lang="fr-FR" dirty="0"/>
              <a:t> doivent être traités par chimiothérapie première suivi d'une chirurgie.</a:t>
            </a:r>
          </a:p>
          <a:p>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285752"/>
          </a:xfrm>
        </p:spPr>
        <p:txBody>
          <a:bodyPr>
            <a:normAutofit fontScale="90000"/>
          </a:bodyPr>
          <a:lstStyle/>
          <a:p>
            <a:r>
              <a:rPr lang="fr-FR" dirty="0" smtClean="0"/>
              <a:t>Suivi des patients (</a:t>
            </a:r>
            <a:r>
              <a:rPr lang="fr-FR" dirty="0" err="1" smtClean="0"/>
              <a:t>Follow</a:t>
            </a:r>
            <a:r>
              <a:rPr lang="fr-FR" dirty="0" smtClean="0"/>
              <a:t>-up)</a:t>
            </a:r>
            <a:br>
              <a:rPr lang="fr-FR" dirty="0" smtClean="0"/>
            </a:br>
            <a:endParaRPr lang="fr-FR" dirty="0"/>
          </a:p>
        </p:txBody>
      </p:sp>
      <p:sp>
        <p:nvSpPr>
          <p:cNvPr id="3" name="Espace réservé du contenu 2"/>
          <p:cNvSpPr>
            <a:spLocks noGrp="1"/>
          </p:cNvSpPr>
          <p:nvPr>
            <p:ph idx="1"/>
          </p:nvPr>
        </p:nvSpPr>
        <p:spPr>
          <a:xfrm>
            <a:off x="0" y="928670"/>
            <a:ext cx="9001156" cy="5643602"/>
          </a:xfrm>
        </p:spPr>
        <p:txBody>
          <a:bodyPr>
            <a:normAutofit fontScale="70000" lnSpcReduction="20000"/>
          </a:bodyPr>
          <a:lstStyle/>
          <a:p>
            <a:pPr>
              <a:buNone/>
            </a:pPr>
            <a:r>
              <a:rPr lang="fr-FR" dirty="0" smtClean="0"/>
              <a:t>Dès la découverte du cancer de l'œsophage, un bilan complet est mis en route: il convient de rechercher les autres complications de l'intoxication alcoolo-tabagique :</a:t>
            </a:r>
          </a:p>
          <a:p>
            <a:r>
              <a:rPr lang="fr-FR" dirty="0" smtClean="0"/>
              <a:t>cardiaque : maladies coronariennes, cardiomyopathie dilatée, artérite ;</a:t>
            </a:r>
          </a:p>
          <a:p>
            <a:r>
              <a:rPr lang="fr-FR" dirty="0" smtClean="0"/>
              <a:t>pulmonaire : bronchite chronique, emphysème, tumeur bronchique associée ;</a:t>
            </a:r>
          </a:p>
          <a:p>
            <a:r>
              <a:rPr lang="fr-FR" dirty="0" smtClean="0"/>
              <a:t>hépatique : cirrhose ;</a:t>
            </a:r>
          </a:p>
          <a:p>
            <a:r>
              <a:rPr lang="fr-FR" dirty="0" smtClean="0"/>
              <a:t>ORL : tumeurs du pharynx, de la langue ou de la bouche.</a:t>
            </a:r>
          </a:p>
          <a:p>
            <a:pPr>
              <a:buNone/>
            </a:pPr>
            <a:r>
              <a:rPr lang="fr-FR" dirty="0" smtClean="0"/>
              <a:t>Pendant le suivi des patients, toutes ces pathologies peuvent survenir, et doivent être régulièrement recherchées. Par ailleurs on recherchera une récidive de la tumeur œsophagienne, ou une autre tumeur œsophagienne, par fibroscopie œsophagienne, des métastases ganglionnaires, pulmonaires, hépatiques, surrénaliennes, cutanées, etc. par scanners réguliers et examens ciblés en cas de signes cliniques.</a:t>
            </a:r>
          </a:p>
          <a:p>
            <a:pPr>
              <a:buNone/>
            </a:pPr>
            <a:r>
              <a:rPr lang="fr-FR" dirty="0" smtClean="0"/>
              <a:t>Malgré les progrès dans les traitements, le pronostic reste sombre avec une survie à 5 ans restant autour de 10 %</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fr-FR" b="1" dirty="0"/>
              <a:t>Le cancer de l’œsophage se développe le plus souvent à partir de cellules de la muqueuse. Les facteurs de risque les plus connus sont la consommation de tabac, d'alcool et l’obésité</a:t>
            </a:r>
            <a:r>
              <a:rPr lang="fr-FR" b="1" dirty="0" smtClean="0"/>
              <a:t>.</a:t>
            </a:r>
          </a:p>
          <a:p>
            <a:r>
              <a:rPr lang="fr-FR" dirty="0"/>
              <a:t>Le type le plus fréquent est le carcinome </a:t>
            </a:r>
            <a:r>
              <a:rPr lang="fr-FR" dirty="0" err="1"/>
              <a:t>épidermoïde</a:t>
            </a:r>
            <a:r>
              <a:rPr lang="fr-FR" dirty="0"/>
              <a:t> de </a:t>
            </a:r>
            <a:r>
              <a:rPr lang="fr-FR" dirty="0" smtClean="0"/>
              <a:t>l'</a:t>
            </a:r>
            <a:r>
              <a:rPr lang="fr-FR" b="1" dirty="0" smtClean="0"/>
              <a:t>œsophage</a:t>
            </a:r>
            <a:r>
              <a:rPr lang="fr-FR" dirty="0" smtClean="0"/>
              <a:t>. </a:t>
            </a:r>
            <a:r>
              <a:rPr lang="fr-FR" dirty="0"/>
              <a:t>Le deuxième type en fréquence est l'adénocarcinome.</a:t>
            </a:r>
            <a:endParaRPr lang="fr-FR" b="1" dirty="0" smtClean="0"/>
          </a:p>
          <a:p>
            <a:r>
              <a:rPr lang="fr-FR" b="1" dirty="0" smtClean="0"/>
              <a:t> </a:t>
            </a:r>
            <a:r>
              <a:rPr lang="fr-FR" b="1" dirty="0"/>
              <a:t>Les traitements proposés dépendront de la gravité du cancer et de son étendu. Ils reposent généralement sur la chirurgie, la chimiothérapie et la radiothérapie .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Épidémiologie et facteurs de risque</a:t>
            </a:r>
          </a:p>
        </p:txBody>
      </p:sp>
      <p:sp>
        <p:nvSpPr>
          <p:cNvPr id="3" name="Espace réservé du contenu 2"/>
          <p:cNvSpPr>
            <a:spLocks noGrp="1"/>
          </p:cNvSpPr>
          <p:nvPr>
            <p:ph idx="1"/>
          </p:nvPr>
        </p:nvSpPr>
        <p:spPr/>
        <p:txBody>
          <a:bodyPr>
            <a:normAutofit/>
          </a:bodyPr>
          <a:lstStyle/>
          <a:p>
            <a:r>
              <a:rPr lang="fr-FR" sz="2400" dirty="0"/>
              <a:t>L'incidence mondiale serait de près de 500 000 cas par an (2008) avec deux fois plus d'hommes atteints que de </a:t>
            </a:r>
            <a:r>
              <a:rPr lang="fr-FR" sz="2400" dirty="0" smtClean="0"/>
              <a:t>femmes. </a:t>
            </a:r>
            <a:r>
              <a:rPr lang="fr-FR" sz="2400" dirty="0"/>
              <a:t>Elle varie fortement selon les régions et les pays : l'incidence de la forme </a:t>
            </a:r>
            <a:r>
              <a:rPr lang="fr-FR" sz="2400" dirty="0" err="1"/>
              <a:t>épidermoïde</a:t>
            </a:r>
            <a:r>
              <a:rPr lang="fr-FR" sz="2400" dirty="0"/>
              <a:t> est maximale en Turquie, Iran, Asie mineure et Chine centrale et du </a:t>
            </a:r>
            <a:r>
              <a:rPr lang="fr-FR" sz="2400" dirty="0" smtClean="0"/>
              <a:t>Nord.</a:t>
            </a:r>
          </a:p>
          <a:p>
            <a:r>
              <a:rPr lang="fr-FR" sz="2400" dirty="0"/>
              <a:t>responsable de 5 200 décès par an en France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fontScale="90000"/>
          </a:bodyPr>
          <a:lstStyle/>
          <a:p>
            <a:endParaRPr lang="fr-FR" dirty="0"/>
          </a:p>
        </p:txBody>
      </p:sp>
      <p:sp>
        <p:nvSpPr>
          <p:cNvPr id="3" name="Espace réservé du contenu 2"/>
          <p:cNvSpPr>
            <a:spLocks noGrp="1"/>
          </p:cNvSpPr>
          <p:nvPr>
            <p:ph idx="1"/>
          </p:nvPr>
        </p:nvSpPr>
        <p:spPr>
          <a:xfrm>
            <a:off x="214282" y="1142984"/>
            <a:ext cx="8472518" cy="4983179"/>
          </a:xfrm>
        </p:spPr>
        <p:txBody>
          <a:bodyPr>
            <a:noAutofit/>
          </a:bodyPr>
          <a:lstStyle/>
          <a:p>
            <a:r>
              <a:rPr lang="fr-FR" sz="2800" b="1" dirty="0"/>
              <a:t>Les facteurs de risque</a:t>
            </a:r>
            <a:r>
              <a:rPr lang="fr-FR" sz="1200" dirty="0"/>
              <a:t/>
            </a:r>
            <a:br>
              <a:rPr lang="fr-FR" sz="1200" dirty="0"/>
            </a:br>
            <a:r>
              <a:rPr lang="fr-FR" sz="2000" dirty="0"/>
              <a:t>Ils dépendent de la nature de la lésion.</a:t>
            </a:r>
            <a:br>
              <a:rPr lang="fr-FR" sz="2000" dirty="0"/>
            </a:br>
            <a:r>
              <a:rPr lang="fr-FR" sz="2000" dirty="0"/>
              <a:t>Les carcinomes épidermoïdes (90 %) sont plus souvent liés à la consommation </a:t>
            </a:r>
            <a:r>
              <a:rPr lang="fr-FR" sz="2000" b="1" dirty="0"/>
              <a:t>d'alcoolisme et de tabagisme</a:t>
            </a:r>
            <a:r>
              <a:rPr lang="fr-FR" sz="2000" dirty="0"/>
              <a:t>, du moins dans les pays industrialisés.</a:t>
            </a:r>
            <a:br>
              <a:rPr lang="fr-FR" sz="2000" dirty="0"/>
            </a:br>
            <a:r>
              <a:rPr lang="fr-FR" sz="2000" dirty="0"/>
              <a:t>Les adénocarcinomes (10 %) sont plus souvent situés dans le tiers inférieur de l'œsophage. Ils sont souvent associés à des lésions </a:t>
            </a:r>
            <a:r>
              <a:rPr lang="fr-FR" sz="2000" dirty="0" smtClean="0"/>
              <a:t>d'</a:t>
            </a:r>
            <a:r>
              <a:rPr lang="fr-FR" sz="2000" dirty="0" err="1" smtClean="0"/>
              <a:t>endobrachyœsophage</a:t>
            </a:r>
            <a:r>
              <a:rPr lang="fr-FR" sz="2000" dirty="0" smtClean="0"/>
              <a:t> , </a:t>
            </a:r>
            <a:r>
              <a:rPr lang="fr-FR" sz="2000" dirty="0"/>
              <a:t>secondaires à un reflux </a:t>
            </a:r>
            <a:r>
              <a:rPr lang="fr-FR" sz="2000" dirty="0" err="1" smtClean="0"/>
              <a:t>gastro</a:t>
            </a:r>
            <a:r>
              <a:rPr lang="fr-FR" sz="2000" dirty="0" smtClean="0"/>
              <a:t>-œsophagien , </a:t>
            </a:r>
            <a:r>
              <a:rPr lang="fr-FR" sz="2000" dirty="0"/>
              <a:t>et à </a:t>
            </a:r>
            <a:r>
              <a:rPr lang="fr-FR" sz="2000" dirty="0" smtClean="0"/>
              <a:t>l'obésité</a:t>
            </a:r>
            <a:r>
              <a:rPr lang="fr-FR" sz="2000" baseline="30000" dirty="0"/>
              <a:t>.</a:t>
            </a:r>
            <a:endParaRPr lang="fr-FR" sz="2000" baseline="30000" dirty="0" smtClean="0"/>
          </a:p>
          <a:p>
            <a:pPr>
              <a:buNone/>
            </a:pPr>
            <a:r>
              <a:rPr lang="fr-FR" sz="2000" dirty="0" smtClean="0"/>
              <a:t>Il </a:t>
            </a:r>
            <a:r>
              <a:rPr lang="fr-FR" sz="2000" dirty="0"/>
              <a:t>existe dans certains cas au moins probablement une susceptibilité </a:t>
            </a:r>
            <a:r>
              <a:rPr lang="fr-FR" sz="2000" b="1" dirty="0" smtClean="0"/>
              <a:t>génétique</a:t>
            </a:r>
            <a:r>
              <a:rPr lang="fr-FR" sz="2000" b="1" baseline="30000" dirty="0"/>
              <a:t>.</a:t>
            </a:r>
            <a:r>
              <a:rPr lang="fr-FR" sz="2000" b="1" dirty="0" smtClean="0"/>
              <a:t> </a:t>
            </a:r>
            <a:r>
              <a:rPr lang="fr-FR" sz="2000" dirty="0"/>
              <a:t>La part des adénocarcinomes tend à croître, voire à dépasser celle des carcinomes épidermoïdes dans certains pays, dont les </a:t>
            </a:r>
            <a:r>
              <a:rPr lang="fr-FR" sz="2000" dirty="0" smtClean="0"/>
              <a:t>États-Unis.</a:t>
            </a:r>
            <a:endParaRPr lang="fr-FR" sz="2000" dirty="0"/>
          </a:p>
          <a:p>
            <a:pPr>
              <a:buNone/>
            </a:pPr>
            <a:r>
              <a:rPr lang="fr-FR" sz="2000" dirty="0"/>
              <a:t>Les facteurs de risque communs sont :</a:t>
            </a:r>
          </a:p>
          <a:p>
            <a:pPr>
              <a:buNone/>
            </a:pPr>
            <a:r>
              <a:rPr lang="fr-FR" sz="2000" dirty="0" smtClean="0"/>
              <a:t>            le </a:t>
            </a:r>
            <a:r>
              <a:rPr lang="fr-FR" sz="2000" dirty="0"/>
              <a:t>genre : il est plus fréquent chez les hommes ;</a:t>
            </a:r>
          </a:p>
          <a:p>
            <a:pPr>
              <a:buNone/>
            </a:pPr>
            <a:r>
              <a:rPr lang="fr-FR" sz="2000" dirty="0" smtClean="0"/>
              <a:t>            l'âge</a:t>
            </a:r>
            <a:r>
              <a:rPr lang="fr-FR" sz="2000" dirty="0"/>
              <a:t> : il augmente avec l'âge surtout à partir de 40 ans</a:t>
            </a:r>
            <a:r>
              <a:rPr lang="fr-FR" sz="2000" dirty="0" smtClean="0"/>
              <a:t>.</a:t>
            </a:r>
            <a:endParaRPr lang="fr-FR"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53966"/>
          </a:xfrm>
        </p:spPr>
        <p:txBody>
          <a:bodyPr>
            <a:normAutofit fontScale="90000"/>
          </a:bodyPr>
          <a:lstStyle/>
          <a:p>
            <a:endParaRPr lang="fr-FR" dirty="0"/>
          </a:p>
        </p:txBody>
      </p:sp>
      <p:sp>
        <p:nvSpPr>
          <p:cNvPr id="3" name="Espace réservé du contenu 2"/>
          <p:cNvSpPr>
            <a:spLocks noGrp="1"/>
          </p:cNvSpPr>
          <p:nvPr>
            <p:ph idx="1"/>
          </p:nvPr>
        </p:nvSpPr>
        <p:spPr>
          <a:xfrm>
            <a:off x="214282" y="714356"/>
            <a:ext cx="8929718" cy="5411807"/>
          </a:xfrm>
        </p:spPr>
        <p:txBody>
          <a:bodyPr>
            <a:normAutofit fontScale="62500" lnSpcReduction="20000"/>
          </a:bodyPr>
          <a:lstStyle/>
          <a:p>
            <a:pPr>
              <a:buNone/>
            </a:pPr>
            <a:r>
              <a:rPr lang="fr-FR" dirty="0" smtClean="0"/>
              <a:t>Il existe d'autres facteurs exogènes :</a:t>
            </a:r>
          </a:p>
          <a:p>
            <a:pPr>
              <a:buNone/>
            </a:pPr>
            <a:r>
              <a:rPr lang="fr-FR" dirty="0" smtClean="0"/>
              <a:t>- Carences </a:t>
            </a:r>
            <a:r>
              <a:rPr lang="fr-FR" dirty="0" smtClean="0"/>
              <a:t>en vitamine </a:t>
            </a:r>
            <a:r>
              <a:rPr lang="fr-FR" dirty="0" smtClean="0"/>
              <a:t>A et</a:t>
            </a:r>
            <a:r>
              <a:rPr lang="fr-FR" dirty="0" smtClean="0"/>
              <a:t> B;</a:t>
            </a:r>
          </a:p>
          <a:p>
            <a:pPr>
              <a:buNone/>
            </a:pPr>
            <a:r>
              <a:rPr lang="fr-FR" dirty="0" smtClean="0"/>
              <a:t>-Brûlures </a:t>
            </a:r>
            <a:r>
              <a:rPr lang="fr-FR" dirty="0" smtClean="0"/>
              <a:t>caustiques ;</a:t>
            </a:r>
          </a:p>
          <a:p>
            <a:pPr>
              <a:buNone/>
            </a:pPr>
            <a:r>
              <a:rPr lang="fr-FR" dirty="0" smtClean="0"/>
              <a:t>-l'obésité</a:t>
            </a:r>
            <a:endParaRPr lang="fr-FR" dirty="0" smtClean="0"/>
          </a:p>
          <a:p>
            <a:pPr>
              <a:buNone/>
            </a:pPr>
            <a:r>
              <a:rPr lang="fr-FR" dirty="0" smtClean="0"/>
              <a:t>-Le</a:t>
            </a:r>
            <a:r>
              <a:rPr lang="fr-FR" dirty="0" smtClean="0"/>
              <a:t> tabagisme</a:t>
            </a:r>
          </a:p>
          <a:p>
            <a:pPr>
              <a:buNone/>
            </a:pPr>
            <a:r>
              <a:rPr lang="fr-FR" dirty="0" smtClean="0"/>
              <a:t>-L'alcoolisme</a:t>
            </a:r>
            <a:endParaRPr lang="fr-FR" dirty="0" smtClean="0"/>
          </a:p>
          <a:p>
            <a:pPr>
              <a:buNone/>
            </a:pPr>
            <a:r>
              <a:rPr lang="fr-FR" dirty="0" smtClean="0"/>
              <a:t>-irradiation</a:t>
            </a:r>
            <a:r>
              <a:rPr lang="fr-FR" dirty="0" smtClean="0"/>
              <a:t> </a:t>
            </a:r>
            <a:r>
              <a:rPr lang="fr-FR" dirty="0" err="1" smtClean="0"/>
              <a:t>médiastinale</a:t>
            </a:r>
            <a:endParaRPr lang="fr-FR" dirty="0" smtClean="0"/>
          </a:p>
          <a:p>
            <a:pPr>
              <a:buNone/>
            </a:pPr>
            <a:r>
              <a:rPr lang="fr-FR" dirty="0" smtClean="0"/>
              <a:t>-certaines </a:t>
            </a:r>
            <a:r>
              <a:rPr lang="fr-FR" dirty="0" smtClean="0"/>
              <a:t>viroses : le Papillomavirus humain de type 16</a:t>
            </a:r>
            <a:r>
              <a:rPr lang="fr-FR" baseline="30000" dirty="0" smtClean="0"/>
              <a:t> </a:t>
            </a:r>
            <a:r>
              <a:rPr lang="fr-FR" dirty="0" smtClean="0"/>
              <a:t>semble souvent associé à ce type de cancer (étiologie non confirmé par des études biomoléculaires récentes (publication 2017) pour les carcinomes épidermoïdes ;</a:t>
            </a:r>
          </a:p>
          <a:p>
            <a:pPr>
              <a:buNone/>
            </a:pPr>
            <a:r>
              <a:rPr lang="fr-FR" dirty="0" smtClean="0"/>
              <a:t>-l'alimentation</a:t>
            </a:r>
            <a:r>
              <a:rPr lang="fr-FR" dirty="0" smtClean="0"/>
              <a:t> : elle peut jouer également un rôle, probablement par l'intermédiaire de certaines toxines. L'absorption fréquente de boissons très chaudes pourrait être également un facteur de risque.</a:t>
            </a:r>
          </a:p>
          <a:p>
            <a:pPr>
              <a:buNone/>
            </a:pPr>
            <a:r>
              <a:rPr lang="fr-FR" dirty="0" smtClean="0"/>
              <a:t>-La </a:t>
            </a:r>
            <a:r>
              <a:rPr lang="fr-FR" dirty="0" smtClean="0"/>
              <a:t>présence du germe </a:t>
            </a:r>
            <a:r>
              <a:rPr lang="fr-FR" dirty="0" err="1" smtClean="0"/>
              <a:t>Helicobacter</a:t>
            </a:r>
            <a:r>
              <a:rPr lang="fr-FR" dirty="0" smtClean="0"/>
              <a:t> </a:t>
            </a:r>
            <a:r>
              <a:rPr lang="fr-FR" dirty="0" err="1" smtClean="0"/>
              <a:t>pylori</a:t>
            </a:r>
            <a:r>
              <a:rPr lang="fr-FR" dirty="0" smtClean="0"/>
              <a:t> dans l'estomac diminuerait le risque de survenue d'un adénocarcinome œsophagien</a:t>
            </a:r>
            <a:r>
              <a:rPr lang="fr-FR" baseline="30000" dirty="0" smtClean="0"/>
              <a:t> </a:t>
            </a:r>
            <a:r>
              <a:rPr lang="fr-FR" dirty="0" smtClean="0"/>
              <a:t>, de même que la prise chronique de certains anti-inflammatoires non stéroïdien , dont l'aspirine</a:t>
            </a:r>
            <a:r>
              <a:rPr lang="fr-FR" baseline="30000" dirty="0" smtClean="0"/>
              <a:t> .</a:t>
            </a:r>
            <a:endParaRPr lang="fr-FR" dirty="0" smtClean="0"/>
          </a:p>
          <a:p>
            <a:pPr>
              <a:buNone/>
            </a:pPr>
            <a:r>
              <a:rPr lang="fr-FR" dirty="0" smtClean="0"/>
              <a:t>-Le</a:t>
            </a:r>
            <a:r>
              <a:rPr lang="fr-FR" dirty="0" smtClean="0"/>
              <a:t> café  a été suspecté puis mis hors de cause, plusieurs études montrant plutôt l'influence de la température à laquelle il est </a:t>
            </a:r>
            <a:r>
              <a:rPr lang="fr-FR" dirty="0" smtClean="0"/>
              <a:t>bu.</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571480"/>
          </a:xfrm>
        </p:spPr>
        <p:txBody>
          <a:bodyPr>
            <a:normAutofit fontScale="90000"/>
          </a:bodyPr>
          <a:lstStyle/>
          <a:p>
            <a:r>
              <a:rPr lang="fr-FR" dirty="0" smtClean="0"/>
              <a:t>Signes fonctionnels</a:t>
            </a:r>
            <a:endParaRPr lang="fr-FR" dirty="0"/>
          </a:p>
        </p:txBody>
      </p:sp>
      <p:sp>
        <p:nvSpPr>
          <p:cNvPr id="3" name="Espace réservé du contenu 2"/>
          <p:cNvSpPr>
            <a:spLocks noGrp="1"/>
          </p:cNvSpPr>
          <p:nvPr>
            <p:ph idx="1"/>
          </p:nvPr>
        </p:nvSpPr>
        <p:spPr>
          <a:xfrm>
            <a:off x="214282" y="571480"/>
            <a:ext cx="8786874" cy="6143668"/>
          </a:xfrm>
        </p:spPr>
        <p:txBody>
          <a:bodyPr/>
          <a:lstStyle/>
          <a:p>
            <a:r>
              <a:rPr lang="fr-FR" b="1" dirty="0"/>
              <a:t>La dysphagie</a:t>
            </a:r>
            <a:r>
              <a:rPr lang="fr-FR" dirty="0"/>
              <a:t> </a:t>
            </a:r>
            <a:r>
              <a:rPr lang="fr-FR" sz="2000" dirty="0"/>
              <a:t>(difficulté à avaler les aliments, avec impression de blocage </a:t>
            </a:r>
            <a:r>
              <a:rPr lang="fr-FR" sz="2000" dirty="0" err="1"/>
              <a:t>rétrosternal</a:t>
            </a:r>
            <a:r>
              <a:rPr lang="fr-FR" sz="2000" dirty="0"/>
              <a:t>) est le symptôme prédominant, mais peut-être très tardif. La dysphagie du cancer de l'œsophage est progressive : d'abord aux solides, puis aux aliments pâteux, enfin aux boissons, s'aggravant rapidement</a:t>
            </a:r>
            <a:r>
              <a:rPr lang="fr-FR" sz="2000" dirty="0" smtClean="0"/>
              <a:t>.</a:t>
            </a:r>
          </a:p>
          <a:p>
            <a:r>
              <a:rPr lang="fr-FR" dirty="0" smtClean="0"/>
              <a:t>L’</a:t>
            </a:r>
            <a:r>
              <a:rPr lang="fr-FR" b="1" dirty="0" err="1" smtClean="0"/>
              <a:t>hypersialorrhée</a:t>
            </a:r>
            <a:r>
              <a:rPr lang="fr-FR" b="1" dirty="0" smtClean="0"/>
              <a:t>:</a:t>
            </a:r>
            <a:r>
              <a:rPr lang="fr-FR" sz="2000" dirty="0"/>
              <a:t> </a:t>
            </a:r>
            <a:r>
              <a:rPr lang="fr-FR" sz="2000" b="1" dirty="0" err="1"/>
              <a:t>hypersalivation</a:t>
            </a:r>
            <a:r>
              <a:rPr lang="fr-FR" sz="2000" dirty="0"/>
              <a:t> ou </a:t>
            </a:r>
            <a:r>
              <a:rPr lang="fr-FR" sz="2000" b="1" dirty="0" smtClean="0"/>
              <a:t>ptyalisme </a:t>
            </a:r>
            <a:r>
              <a:rPr lang="fr-FR" sz="2000" dirty="0" smtClean="0"/>
              <a:t>(du grec</a:t>
            </a:r>
            <a:r>
              <a:rPr lang="fr-FR" sz="2000" dirty="0"/>
              <a:t> </a:t>
            </a:r>
            <a:r>
              <a:rPr lang="fr-FR" sz="2000" i="1" dirty="0"/>
              <a:t>ptualismos</a:t>
            </a:r>
            <a:r>
              <a:rPr lang="fr-FR" sz="2000" dirty="0"/>
              <a:t> « crachat »), </a:t>
            </a:r>
            <a:r>
              <a:rPr lang="fr-FR" sz="2000" dirty="0" smtClean="0"/>
              <a:t>terme caractérisant </a:t>
            </a:r>
            <a:r>
              <a:rPr lang="fr-FR" sz="2000" dirty="0"/>
              <a:t>la sécrétion surabondante de la salive et du fluide muqueux buccal</a:t>
            </a:r>
            <a:r>
              <a:rPr lang="fr-FR" sz="2000" dirty="0" smtClean="0"/>
              <a:t>.</a:t>
            </a:r>
          </a:p>
          <a:p>
            <a:r>
              <a:rPr lang="fr-FR" b="1" dirty="0" smtClean="0"/>
              <a:t>Régurgitation :</a:t>
            </a:r>
            <a:r>
              <a:rPr lang="fr-FR" sz="2000" b="1" dirty="0" smtClean="0"/>
              <a:t> </a:t>
            </a:r>
            <a:r>
              <a:rPr lang="fr-FR" sz="2000" dirty="0"/>
              <a:t>(rejet du contenu gastrique sans effort de </a:t>
            </a:r>
            <a:r>
              <a:rPr lang="fr-FR" sz="2000" dirty="0" smtClean="0"/>
              <a:t>vomissement).</a:t>
            </a:r>
          </a:p>
          <a:p>
            <a:r>
              <a:rPr lang="fr-FR" sz="2000" dirty="0"/>
              <a:t>la compression des organes adjacents peut provoquer un</a:t>
            </a:r>
            <a:r>
              <a:rPr lang="fr-FR" sz="2000" b="1" dirty="0"/>
              <a:t> hoquet</a:t>
            </a:r>
            <a:r>
              <a:rPr lang="fr-FR" sz="2000" dirty="0"/>
              <a:t> (irritation du diaphragme ou du nerf phrénique, une </a:t>
            </a:r>
            <a:r>
              <a:rPr lang="fr-FR" sz="2000" b="1" dirty="0"/>
              <a:t>voix bitonale</a:t>
            </a:r>
            <a:r>
              <a:rPr lang="fr-FR" sz="2000" dirty="0"/>
              <a:t> par paralysie d'une corde vocale, une </a:t>
            </a:r>
            <a:r>
              <a:rPr lang="fr-FR" sz="2000" b="1" dirty="0"/>
              <a:t>toux </a:t>
            </a:r>
            <a:r>
              <a:rPr lang="fr-FR" sz="2000" dirty="0"/>
              <a:t>pouvant évoquer la formation d'une fistule avec les voies respiratoires, une </a:t>
            </a:r>
            <a:r>
              <a:rPr lang="fr-FR" sz="2000" b="1" dirty="0"/>
              <a:t>douleur thoracique</a:t>
            </a:r>
            <a:r>
              <a:rPr lang="fr-FR" sz="2000" dirty="0" smtClean="0"/>
              <a:t>.</a:t>
            </a:r>
          </a:p>
          <a:p>
            <a:r>
              <a:rPr lang="fr-FR" sz="2000" dirty="0" smtClean="0"/>
              <a:t>Amaigrissement</a:t>
            </a:r>
            <a:endParaRPr lang="fr-F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500066"/>
          </a:xfrm>
        </p:spPr>
        <p:txBody>
          <a:bodyPr>
            <a:normAutofit fontScale="90000"/>
          </a:bodyPr>
          <a:lstStyle/>
          <a:p>
            <a:r>
              <a:rPr lang="fr-FR" dirty="0"/>
              <a:t>Diagnostic</a:t>
            </a:r>
          </a:p>
        </p:txBody>
      </p:sp>
      <p:sp>
        <p:nvSpPr>
          <p:cNvPr id="3" name="Espace réservé du contenu 2"/>
          <p:cNvSpPr>
            <a:spLocks noGrp="1"/>
          </p:cNvSpPr>
          <p:nvPr>
            <p:ph idx="1"/>
          </p:nvPr>
        </p:nvSpPr>
        <p:spPr>
          <a:xfrm>
            <a:off x="214282" y="714356"/>
            <a:ext cx="8715436" cy="6000792"/>
          </a:xfrm>
        </p:spPr>
        <p:txBody>
          <a:bodyPr>
            <a:normAutofit/>
          </a:bodyPr>
          <a:lstStyle/>
          <a:p>
            <a:r>
              <a:rPr lang="fr-FR" sz="2400" dirty="0"/>
              <a:t>L'examen clé du diagnostic est la fibroscopie</a:t>
            </a:r>
            <a:r>
              <a:rPr lang="fr-FR" sz="2400" dirty="0" smtClean="0"/>
              <a:t>.</a:t>
            </a:r>
          </a:p>
          <a:p>
            <a:r>
              <a:rPr lang="fr-FR" sz="2400" dirty="0"/>
              <a:t>Les adénocarcinomes situés à moins de deux centimètres de la jonction </a:t>
            </a:r>
            <a:r>
              <a:rPr lang="fr-FR" sz="2400" dirty="0" err="1"/>
              <a:t>œso-gastrique</a:t>
            </a:r>
            <a:r>
              <a:rPr lang="fr-FR" sz="2400" dirty="0"/>
              <a:t> sont appelés cancer du cardia. Ils doivent être distingués car ils justifient un traitement spécifique</a:t>
            </a:r>
            <a:r>
              <a:rPr lang="fr-FR" sz="2400" dirty="0" smtClean="0"/>
              <a:t>.</a:t>
            </a:r>
          </a:p>
          <a:p>
            <a:r>
              <a:rPr lang="fr-FR" sz="2400" dirty="0"/>
              <a:t>Le cancer superficiel se présente sous la forme d'une anomalie muqueuse : muqueuse érodée, surélevée, verruqueuse. </a:t>
            </a:r>
            <a:endParaRPr lang="fr-FR" sz="2400" dirty="0" smtClean="0"/>
          </a:p>
          <a:p>
            <a:r>
              <a:rPr lang="fr-FR" sz="2400" dirty="0" smtClean="0"/>
              <a:t>Même </a:t>
            </a:r>
            <a:r>
              <a:rPr lang="fr-FR" sz="2400" dirty="0"/>
              <a:t>en l'absence de lésion macroscopiquement visible, les colorations vitales peuvent montrer une zone de coloration anormale correspondant à des régions de remaniement cellulaire : positive pour le bleu de toluidine, négative pour le </a:t>
            </a:r>
            <a:r>
              <a:rPr lang="fr-FR" sz="2400" dirty="0" err="1"/>
              <a:t>lugol</a:t>
            </a:r>
            <a:r>
              <a:rPr lang="fr-FR" sz="2400" dirty="0"/>
              <a:t>. Toute zone suspecte doit donner lieu à une </a:t>
            </a:r>
            <a:r>
              <a:rPr lang="fr-FR" sz="2400" dirty="0" smtClean="0"/>
              <a:t>biopsie</a:t>
            </a:r>
            <a:r>
              <a:rPr lang="fr-FR" sz="2400"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428628"/>
          </a:xfrm>
        </p:spPr>
        <p:txBody>
          <a:bodyPr>
            <a:normAutofit fontScale="90000"/>
          </a:bodyPr>
          <a:lstStyle/>
          <a:p>
            <a:r>
              <a:rPr lang="fr-FR" b="1" dirty="0"/>
              <a:t>Anatomo-pathologie</a:t>
            </a:r>
          </a:p>
        </p:txBody>
      </p:sp>
      <p:sp>
        <p:nvSpPr>
          <p:cNvPr id="3" name="Espace réservé du contenu 2"/>
          <p:cNvSpPr>
            <a:spLocks noGrp="1"/>
          </p:cNvSpPr>
          <p:nvPr>
            <p:ph idx="1"/>
          </p:nvPr>
        </p:nvSpPr>
        <p:spPr>
          <a:xfrm>
            <a:off x="214282" y="785794"/>
            <a:ext cx="8786874" cy="5857916"/>
          </a:xfrm>
        </p:spPr>
        <p:txBody>
          <a:bodyPr>
            <a:normAutofit/>
          </a:bodyPr>
          <a:lstStyle/>
          <a:p>
            <a:r>
              <a:rPr lang="fr-FR" sz="2400" dirty="0"/>
              <a:t>Les biopsies sont analysées en anatomo-pathologie. </a:t>
            </a:r>
            <a:endParaRPr lang="fr-FR" sz="2400" dirty="0" smtClean="0"/>
          </a:p>
          <a:p>
            <a:r>
              <a:rPr lang="fr-FR" sz="2400" dirty="0" smtClean="0"/>
              <a:t>Il </a:t>
            </a:r>
            <a:r>
              <a:rPr lang="fr-FR" sz="2400" dirty="0"/>
              <a:t>existe deux formes principales de cancer de l'œsophage, le carcinome </a:t>
            </a:r>
            <a:r>
              <a:rPr lang="fr-FR" sz="2400" dirty="0" err="1"/>
              <a:t>épidermoïde</a:t>
            </a:r>
            <a:r>
              <a:rPr lang="fr-FR" sz="2400" dirty="0"/>
              <a:t> et l'adénocarcinome. </a:t>
            </a:r>
            <a:endParaRPr lang="fr-FR" sz="2400" dirty="0" smtClean="0"/>
          </a:p>
          <a:p>
            <a:r>
              <a:rPr lang="fr-FR" sz="2400" dirty="0" smtClean="0"/>
              <a:t>Le </a:t>
            </a:r>
            <a:r>
              <a:rPr lang="fr-FR" sz="2400" dirty="0"/>
              <a:t>carcinome </a:t>
            </a:r>
            <a:r>
              <a:rPr lang="fr-FR" sz="2400" dirty="0" err="1"/>
              <a:t>épidermoïde</a:t>
            </a:r>
            <a:r>
              <a:rPr lang="fr-FR" sz="2400" dirty="0"/>
              <a:t> est le plus fréquent, il apparaît sous une forme plus ou moins différenciée. </a:t>
            </a:r>
            <a:endParaRPr lang="fr-FR" sz="2400" dirty="0" smtClean="0"/>
          </a:p>
          <a:p>
            <a:r>
              <a:rPr lang="fr-FR" sz="2400" dirty="0" smtClean="0"/>
              <a:t>L'adénocarcinome </a:t>
            </a:r>
            <a:r>
              <a:rPr lang="fr-FR" sz="2400" dirty="0"/>
              <a:t>de l'œsophage est en général bien différencié. Des formes moins différenciées, de type adénocarcinome </a:t>
            </a:r>
            <a:r>
              <a:rPr lang="fr-FR" sz="2400" dirty="0" err="1"/>
              <a:t>mucineux</a:t>
            </a:r>
            <a:r>
              <a:rPr lang="fr-FR" sz="2400" dirty="0"/>
              <a:t> (ou colloïde muqueux) voire en bague à chaton sont parfois observées. Il se développe très souvent sur un </a:t>
            </a:r>
            <a:r>
              <a:rPr lang="fr-FR" sz="2400" dirty="0" err="1"/>
              <a:t>endobrachyœsophage</a:t>
            </a:r>
            <a:r>
              <a:rPr lang="fr-FR" sz="2400" dirty="0"/>
              <a:t> ou œsophage de </a:t>
            </a:r>
            <a:r>
              <a:rPr lang="fr-FR" sz="2400" dirty="0" err="1"/>
              <a:t>Barrett</a:t>
            </a:r>
            <a:r>
              <a:rPr lang="fr-FR" sz="2400" dirty="0"/>
              <a:t>, dans le tiers inférieur de l'œsophage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42852"/>
            <a:ext cx="8229600" cy="500066"/>
          </a:xfrm>
        </p:spPr>
        <p:txBody>
          <a:bodyPr>
            <a:normAutofit fontScale="90000"/>
          </a:bodyPr>
          <a:lstStyle/>
          <a:p>
            <a:r>
              <a:rPr lang="fr-FR" b="1" dirty="0"/>
              <a:t>Bilan d'extension</a:t>
            </a:r>
          </a:p>
        </p:txBody>
      </p:sp>
      <p:sp>
        <p:nvSpPr>
          <p:cNvPr id="3" name="Espace réservé du contenu 2"/>
          <p:cNvSpPr>
            <a:spLocks noGrp="1"/>
          </p:cNvSpPr>
          <p:nvPr>
            <p:ph idx="1"/>
          </p:nvPr>
        </p:nvSpPr>
        <p:spPr>
          <a:xfrm>
            <a:off x="0" y="928670"/>
            <a:ext cx="9144000" cy="5929330"/>
          </a:xfrm>
        </p:spPr>
        <p:txBody>
          <a:bodyPr>
            <a:normAutofit/>
          </a:bodyPr>
          <a:lstStyle/>
          <a:p>
            <a:r>
              <a:rPr lang="fr-FR" sz="2400" dirty="0"/>
              <a:t>S</a:t>
            </a:r>
            <a:r>
              <a:rPr lang="fr-FR" sz="2400" dirty="0" smtClean="0"/>
              <a:t>tade </a:t>
            </a:r>
            <a:r>
              <a:rPr lang="fr-FR" sz="2400" dirty="0"/>
              <a:t>de la maladie, c'est-à-dire son degré </a:t>
            </a:r>
            <a:r>
              <a:rPr lang="fr-FR" sz="2400" dirty="0" smtClean="0"/>
              <a:t>d'extension.</a:t>
            </a:r>
          </a:p>
          <a:p>
            <a:r>
              <a:rPr lang="fr-FR" sz="2400" dirty="0" smtClean="0"/>
              <a:t>Pour </a:t>
            </a:r>
            <a:r>
              <a:rPr lang="fr-FR" sz="2400" dirty="0"/>
              <a:t>ce bilan est le </a:t>
            </a:r>
            <a:r>
              <a:rPr lang="fr-FR" sz="2400" b="1" dirty="0"/>
              <a:t>scanner </a:t>
            </a:r>
            <a:r>
              <a:rPr lang="fr-FR" sz="2400" b="1" dirty="0" err="1" smtClean="0"/>
              <a:t>thoraco</a:t>
            </a:r>
            <a:r>
              <a:rPr lang="fr-FR" sz="2400" b="1" dirty="0" smtClean="0"/>
              <a:t>-abdomino-pelvien</a:t>
            </a:r>
            <a:r>
              <a:rPr lang="fr-FR" sz="2400" dirty="0" smtClean="0"/>
              <a:t>: détermine la </a:t>
            </a:r>
            <a:r>
              <a:rPr lang="fr-FR" sz="2400" dirty="0"/>
              <a:t>taille de la tumeur et les organes voisins de d'œsophage envahis par celle-ci (trachée, bronches, vertèbres</a:t>
            </a:r>
            <a:r>
              <a:rPr lang="fr-FR" sz="2400" dirty="0" smtClean="0"/>
              <a:t>).</a:t>
            </a:r>
            <a:r>
              <a:rPr lang="fr-FR" sz="2400" dirty="0"/>
              <a:t> </a:t>
            </a:r>
            <a:r>
              <a:rPr lang="fr-FR" sz="2400" dirty="0" smtClean="0"/>
              <a:t>Recherche </a:t>
            </a:r>
            <a:r>
              <a:rPr lang="fr-FR" sz="2400" dirty="0"/>
              <a:t>systématiquement l'existence de métastases pulmonaires et </a:t>
            </a:r>
            <a:r>
              <a:rPr lang="fr-FR" sz="2400" dirty="0" smtClean="0"/>
              <a:t>hépatiques.</a:t>
            </a:r>
          </a:p>
          <a:p>
            <a:r>
              <a:rPr lang="fr-FR" sz="2400" b="1" dirty="0" smtClean="0"/>
              <a:t>Echo-endoscopie </a:t>
            </a:r>
            <a:r>
              <a:rPr lang="fr-FR" sz="2400" b="1" dirty="0"/>
              <a:t>œsophagienne </a:t>
            </a:r>
            <a:r>
              <a:rPr lang="fr-FR" sz="2400" dirty="0"/>
              <a:t>permet de mesurer précisément l'extension de la tumeur dans les différentes couches de la paroi de l'œsophage et dans le </a:t>
            </a:r>
            <a:r>
              <a:rPr lang="fr-FR" sz="2400" dirty="0" smtClean="0"/>
              <a:t>médiastin.</a:t>
            </a:r>
          </a:p>
          <a:p>
            <a:r>
              <a:rPr lang="fr-FR" sz="2400" b="1" dirty="0"/>
              <a:t>F</a:t>
            </a:r>
            <a:r>
              <a:rPr lang="fr-FR" sz="2400" b="1" dirty="0" smtClean="0"/>
              <a:t>ibroscopie </a:t>
            </a:r>
            <a:r>
              <a:rPr lang="fr-FR" sz="2400" b="1" dirty="0"/>
              <a:t>bronchique et un examen ORL </a:t>
            </a:r>
            <a:r>
              <a:rPr lang="fr-FR" sz="2400" dirty="0"/>
              <a:t>sont également réalisés, car un second cancer est parfois retrouvé</a:t>
            </a:r>
            <a:r>
              <a:rPr lang="fr-FR" sz="2400" dirty="0" smtClean="0"/>
              <a:t>.</a:t>
            </a:r>
          </a:p>
          <a:p>
            <a:r>
              <a:rPr lang="fr-FR" sz="2400" b="1" dirty="0" smtClean="0"/>
              <a:t>Tomographie </a:t>
            </a:r>
            <a:r>
              <a:rPr lang="fr-FR" sz="2400" b="1" dirty="0"/>
              <a:t>par émission de </a:t>
            </a:r>
            <a:r>
              <a:rPr lang="fr-FR" sz="2400" b="1" dirty="0" smtClean="0"/>
              <a:t>positons (TEP) </a:t>
            </a:r>
            <a:r>
              <a:rPr lang="fr-FR" sz="2400" dirty="0" smtClean="0"/>
              <a:t>à </a:t>
            </a:r>
            <a:r>
              <a:rPr lang="fr-FR" sz="2400" dirty="0"/>
              <a:t>la </a:t>
            </a:r>
            <a:r>
              <a:rPr lang="fr-FR" sz="2400" dirty="0" err="1"/>
              <a:t>fluorodéoxyglucose</a:t>
            </a:r>
            <a:r>
              <a:rPr lang="fr-FR" sz="2400" dirty="0"/>
              <a:t> peut aider à préciser l'extension du cancer en cherchant les métastases distantes</a:t>
            </a:r>
            <a:endParaRPr lang="fr-FR" sz="2400" b="1"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410</Words>
  <Application>Microsoft Office PowerPoint</Application>
  <PresentationFormat>Affichage à l'écran (4:3)</PresentationFormat>
  <Paragraphs>116</Paragraphs>
  <Slides>18</Slides>
  <Notes>1</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Cancer de l’oesophage</vt:lpstr>
      <vt:lpstr>Diapositive 2</vt:lpstr>
      <vt:lpstr>Épidémiologie et facteurs de risque</vt:lpstr>
      <vt:lpstr>Diapositive 4</vt:lpstr>
      <vt:lpstr>Diapositive 5</vt:lpstr>
      <vt:lpstr>Signes fonctionnels</vt:lpstr>
      <vt:lpstr>Diagnostic</vt:lpstr>
      <vt:lpstr>Anatomo-pathologie</vt:lpstr>
      <vt:lpstr>Bilan d'extension</vt:lpstr>
      <vt:lpstr>Pronostic et Facteurs pronostic</vt:lpstr>
      <vt:lpstr>Diapositive 11</vt:lpstr>
      <vt:lpstr>Traitements </vt:lpstr>
      <vt:lpstr>Traitement chirurgical</vt:lpstr>
      <vt:lpstr>Diapositive 14</vt:lpstr>
      <vt:lpstr>Radio-chimiothérapie</vt:lpstr>
      <vt:lpstr>Diapositive 16</vt:lpstr>
      <vt:lpstr>Stratégies thérapeutiques</vt:lpstr>
      <vt:lpstr>Suivi des patients (Follow-up)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Dr BEDJAOUI</dc:creator>
  <cp:lastModifiedBy>Dr BEDJAOUI</cp:lastModifiedBy>
  <cp:revision>39</cp:revision>
  <dcterms:created xsi:type="dcterms:W3CDTF">2018-04-12T09:10:59Z</dcterms:created>
  <dcterms:modified xsi:type="dcterms:W3CDTF">2018-04-18T19:11:46Z</dcterms:modified>
</cp:coreProperties>
</file>