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9" r:id="rId12"/>
    <p:sldId id="266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C3E313-7507-44CD-8D4A-52C2F74E2D34}" type="datetimeFigureOut">
              <a:rPr lang="fr-FR" smtClean="0"/>
              <a:pPr/>
              <a:t>05/02/2017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E2AABF-850E-40A4-A9DF-9723A9CCB9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3E313-7507-44CD-8D4A-52C2F74E2D34}" type="datetimeFigureOut">
              <a:rPr lang="fr-FR" smtClean="0"/>
              <a:pPr/>
              <a:t>05/02/2017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2AABF-850E-40A4-A9DF-9723A9CCB9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3E313-7507-44CD-8D4A-52C2F74E2D34}" type="datetimeFigureOut">
              <a:rPr lang="fr-FR" smtClean="0"/>
              <a:pPr/>
              <a:t>05/02/2017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2AABF-850E-40A4-A9DF-9723A9CCB9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3E313-7507-44CD-8D4A-52C2F74E2D34}" type="datetimeFigureOut">
              <a:rPr lang="fr-FR" smtClean="0"/>
              <a:pPr/>
              <a:t>05/02/2017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2AABF-850E-40A4-A9DF-9723A9CCB95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3E313-7507-44CD-8D4A-52C2F74E2D34}" type="datetimeFigureOut">
              <a:rPr lang="fr-FR" smtClean="0"/>
              <a:pPr/>
              <a:t>05/02/2017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2AABF-850E-40A4-A9DF-9723A9CCB95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3E313-7507-44CD-8D4A-52C2F74E2D34}" type="datetimeFigureOut">
              <a:rPr lang="fr-FR" smtClean="0"/>
              <a:pPr/>
              <a:t>05/02/2017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2AABF-850E-40A4-A9DF-9723A9CCB95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3E313-7507-44CD-8D4A-52C2F74E2D34}" type="datetimeFigureOut">
              <a:rPr lang="fr-FR" smtClean="0"/>
              <a:pPr/>
              <a:t>05/02/2017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2AABF-850E-40A4-A9DF-9723A9CCB9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3E313-7507-44CD-8D4A-52C2F74E2D34}" type="datetimeFigureOut">
              <a:rPr lang="fr-FR" smtClean="0"/>
              <a:pPr/>
              <a:t>05/02/2017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2AABF-850E-40A4-A9DF-9723A9CCB95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3E313-7507-44CD-8D4A-52C2F74E2D34}" type="datetimeFigureOut">
              <a:rPr lang="fr-FR" smtClean="0"/>
              <a:pPr/>
              <a:t>05/02/2017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2AABF-850E-40A4-A9DF-9723A9CCB9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1C3E313-7507-44CD-8D4A-52C2F74E2D34}" type="datetimeFigureOut">
              <a:rPr lang="fr-FR" smtClean="0"/>
              <a:pPr/>
              <a:t>05/02/2017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2AABF-850E-40A4-A9DF-9723A9CCB9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C3E313-7507-44CD-8D4A-52C2F74E2D34}" type="datetimeFigureOut">
              <a:rPr lang="fr-FR" smtClean="0"/>
              <a:pPr/>
              <a:t>05/02/2017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E2AABF-850E-40A4-A9DF-9723A9CCB95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1C3E313-7507-44CD-8D4A-52C2F74E2D34}" type="datetimeFigureOut">
              <a:rPr lang="fr-FR" smtClean="0"/>
              <a:pPr/>
              <a:t>05/02/2017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9E2AABF-850E-40A4-A9DF-9723A9CCB9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972616" y="836712"/>
            <a:ext cx="8748464" cy="1800199"/>
          </a:xfrm>
        </p:spPr>
        <p:txBody>
          <a:bodyPr/>
          <a:lstStyle/>
          <a:p>
            <a:r>
              <a:rPr lang="fr-FR" dirty="0" smtClean="0"/>
              <a:t>Syndrome myogène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932040" y="4293095"/>
            <a:ext cx="3526160" cy="518215"/>
          </a:xfrm>
        </p:spPr>
        <p:txBody>
          <a:bodyPr/>
          <a:lstStyle/>
          <a:p>
            <a:r>
              <a:rPr lang="fr-FR" dirty="0" smtClean="0"/>
              <a:t>Dr Saadi 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Electromyogramme (EMG)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tracé myogène, anormalement riche en unités motrice, potentiels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polyphasiques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, de brève durée et de faible amplitude.</a:t>
            </a:r>
          </a:p>
          <a:p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Dans les myopathies avec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myotonie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, l'EMG comporte des salves d'unité motrice rapprochées (bruit caractéristique de « rafale ») </a:t>
            </a:r>
          </a:p>
          <a:p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Les vitesses de conduction nerveuse normales  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Examens complémentaires </a:t>
            </a: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mages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404664"/>
            <a:ext cx="8280920" cy="2952328"/>
          </a:xfrm>
          <a:prstGeom prst="rect">
            <a:avLst/>
          </a:prstGeom>
        </p:spPr>
      </p:pic>
      <p:pic>
        <p:nvPicPr>
          <p:cNvPr id="3" name="Image 2" descr="images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573016"/>
            <a:ext cx="8424936" cy="277442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Bilan biologique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aldolase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, HDL, CPK </a:t>
            </a:r>
            <a:endParaRPr lang="fr-F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Biopsie musculaire </a:t>
            </a:r>
          </a:p>
          <a:p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Coexistence de fibres atrophiques et hypertrophiques ; aspect « bariolé » caractéristique </a:t>
            </a:r>
          </a:p>
          <a:p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Présence de fibres nécrosées et de fibres en régénérescence </a:t>
            </a:r>
          </a:p>
          <a:p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Fibrose et augmentation du tissu adipeux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Examens complémentaires </a:t>
            </a:r>
            <a:endParaRPr lang="fr-FR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Définition 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C’est l’ensemble des signes cliniques, biologiques, électriques et histologiques induite par une atteinte primaire ou secondaire de la fibre musculaire striée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Définition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116024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Faiblesse musculaire </a:t>
            </a:r>
          </a:p>
          <a:p>
            <a:pPr>
              <a:buNone/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Retentit sur les activités motrices courantes : marcher, courir, gravir les escaliers, se relever d'un siège, porter des charges lourdes,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… </a:t>
            </a:r>
          </a:p>
          <a:p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Douleurs musculaires (myalgies) et crampes (avec contraction en boule d'un muscle) </a:t>
            </a:r>
          </a:p>
          <a:p>
            <a:pPr>
              <a:buNone/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Déclenchées ou non par les efforts.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Symptomes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420888"/>
            <a:ext cx="8229600" cy="1143000"/>
          </a:xfrm>
        </p:spPr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Signes cliniques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proximal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et bilatéral, rarement distal.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Touchant la ceinture pelvienne et les muscles para-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vertebraux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marche </a:t>
            </a:r>
            <a:r>
              <a:rPr lang="fr-F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dandinante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‘en canard’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difficulté à se relever de la position accroupie (le malade prend appui avec ses mains sur les genoux (signe du tabouret)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Touchant la ceinture scapulaire avec difficulté à relever les bras, à se peigner. </a:t>
            </a:r>
            <a:r>
              <a:rPr lang="fr-F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scapula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alata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(décollement des omoplates par paralysie des grands dentelés) 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Touchant le faciès avec un visage peu expressif, effacement des rides, éversion des lèvres et fermeture incomplète des yeux.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Autres muscles: respiratoires, cœur 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pharyngo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larynges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22114"/>
          </a:xfrm>
        </p:spPr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Faiblesse musculaire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1481328"/>
            <a:ext cx="8964488" cy="5376672"/>
          </a:xfrm>
        </p:spPr>
        <p:txBody>
          <a:bodyPr/>
          <a:lstStyle/>
          <a:p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Amyotrophie : même topographie que le déficit moteur </a:t>
            </a:r>
          </a:p>
          <a:p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Hypertrophie, plus rare, concernant surtout les mollets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Autofit/>
          </a:bodyPr>
          <a:lstStyle/>
          <a:p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Modification du volume musculaire </a:t>
            </a: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Abolition de la contraction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idio-musculaire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: La percussion directe du muscle (avec un marteau à réflexes) ne provoque plus la réponse normale (qu'est la contraction en masse du muscle suivie d'une décontraction rapide )</a:t>
            </a:r>
          </a:p>
          <a:p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Contraction anormale, « en boules » </a:t>
            </a:r>
          </a:p>
          <a:p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Myotonie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: Lenteur de la décontraction musculaire, indolore, Spontanée ou provoquée , Inconstante, ne s'observe que dans certaines myopathies. 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Autofit/>
          </a:bodyPr>
          <a:lstStyle/>
          <a:p>
            <a:pPr algn="ctr"/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Anomalies de la contraction ou</a:t>
            </a:r>
            <a:br>
              <a:rPr lang="fr-FR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 la décontraction  musculaire </a:t>
            </a: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</p:spPr>
        <p:txBody>
          <a:bodyPr/>
          <a:lstStyle/>
          <a:p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Pas de déficit sensitif </a:t>
            </a:r>
          </a:p>
          <a:p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Pas d'abolition des réflexes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ostéo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-tendineux  (sauf à un stade évolué, quand l'amyotrophie ne permet plus d'obtenir la réponse)</a:t>
            </a:r>
          </a:p>
          <a:p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Pas de fasciculations 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Signes négatifs </a:t>
            </a: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223</TotalTime>
  <Words>407</Words>
  <Application>Microsoft Office PowerPoint</Application>
  <PresentationFormat>Affichage à l'écran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Rotonde</vt:lpstr>
      <vt:lpstr>Syndrome myogène </vt:lpstr>
      <vt:lpstr>Plan </vt:lpstr>
      <vt:lpstr>Définition </vt:lpstr>
      <vt:lpstr>Symptomes </vt:lpstr>
      <vt:lpstr>Signes cliniques </vt:lpstr>
      <vt:lpstr>Faiblesse musculaire </vt:lpstr>
      <vt:lpstr>Modification du volume musculaire </vt:lpstr>
      <vt:lpstr>Anomalies de la contraction ou  la décontraction  musculaire </vt:lpstr>
      <vt:lpstr>Signes négatifs </vt:lpstr>
      <vt:lpstr>Examens complémentaires </vt:lpstr>
      <vt:lpstr>Présentation PowerPoint</vt:lpstr>
      <vt:lpstr>Examens complémentaires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Syndrome myogène</dc:title>
  <dc:creator>amgsoft</dc:creator>
  <cp:lastModifiedBy>Euh</cp:lastModifiedBy>
  <cp:revision>25</cp:revision>
  <dcterms:created xsi:type="dcterms:W3CDTF">2017-01-31T18:24:32Z</dcterms:created>
  <dcterms:modified xsi:type="dcterms:W3CDTF">2017-02-05T08:35:37Z</dcterms:modified>
</cp:coreProperties>
</file>