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70" r:id="rId3"/>
    <p:sldId id="257" r:id="rId4"/>
    <p:sldId id="258" r:id="rId5"/>
    <p:sldId id="259" r:id="rId6"/>
    <p:sldId id="267" r:id="rId7"/>
    <p:sldId id="260" r:id="rId8"/>
    <p:sldId id="268" r:id="rId9"/>
    <p:sldId id="271" r:id="rId10"/>
    <p:sldId id="263" r:id="rId11"/>
    <p:sldId id="265" r:id="rId12"/>
    <p:sldId id="266" r:id="rId13"/>
    <p:sldId id="269" r:id="rId14"/>
    <p:sldId id="272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7BD26-8754-49BB-A18B-E08E768366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05632-B0B7-445E-BB05-D416BF0271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B703B-6F0D-46E6-BFCD-808A8348E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32CCB-55E6-4500-8027-A9BF17653B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7A6C1-5717-45D7-AEE8-6C73B3067A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2FD85-091F-48CD-B6CA-CED714C99C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C3015-F119-49C4-A3FC-65B07B59D7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BC7DA-C2C1-4D50-9C97-22FE44A065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945CE-8E81-47F5-9AFE-CAC65B143D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6B08F-5F39-4BEE-AAEC-F869EDFD40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BB9FF-594E-4F71-AAFD-804B1E2673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B0EE52F-0877-4B59-96D9-596B4F4117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2" r:id="rId2"/>
    <p:sldLayoutId id="2147483741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42" r:id="rId9"/>
    <p:sldLayoutId id="2147483738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15817" y="2210088"/>
            <a:ext cx="676875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PURPURA THROMBOPENIQUE </a:t>
            </a:r>
          </a:p>
          <a:p>
            <a:r>
              <a:rPr lang="fr-FR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AUTO-IMMUN (PTAI)</a:t>
            </a:r>
            <a:endParaRPr lang="fr-FR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2290" name="Picture 2" descr="http://www.larousse.fr/encyclopedie/data/images/1007241-Plaquettes_sangui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348880"/>
            <a:ext cx="2558982" cy="16931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marL="1117600" indent="-1117600" eaLnBrk="1" hangingPunct="1">
              <a:defRPr/>
            </a:pPr>
            <a:r>
              <a:rPr lang="fr-F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+mn-ea"/>
                <a:cs typeface="+mn-cs"/>
              </a:rPr>
              <a:t>III- EVOLUTION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3"/>
            <a:ext cx="8229600" cy="1728192"/>
          </a:xfrm>
        </p:spPr>
        <p:txBody>
          <a:bodyPr/>
          <a:lstStyle/>
          <a:p>
            <a:pPr marL="990600" lvl="1" indent="-533400" algn="just" eaLnBrk="1" hangingPunct="1"/>
            <a:r>
              <a:rPr lang="fr-FR" sz="1800" b="1" dirty="0" smtClean="0">
                <a:solidFill>
                  <a:srgbClr val="7030A0"/>
                </a:solidFill>
              </a:rPr>
              <a:t>PTAI aigu « chez l’enfant »</a:t>
            </a:r>
          </a:p>
          <a:p>
            <a:pPr marL="609600" indent="-609600" algn="just" eaLnBrk="1" hangingPunct="1"/>
            <a:r>
              <a:rPr lang="fr-FR" sz="1800" dirty="0" smtClean="0"/>
              <a:t>Syndrome hémorragique </a:t>
            </a:r>
            <a:r>
              <a:rPr lang="fr-FR" sz="1800" b="1" i="1" dirty="0" smtClean="0"/>
              <a:t>isolé d’apparition brutale</a:t>
            </a:r>
            <a:endParaRPr lang="fr-FR" sz="1800" dirty="0" smtClean="0"/>
          </a:p>
          <a:p>
            <a:pPr marL="609600" indent="-609600" algn="just" eaLnBrk="1" hangingPunct="1"/>
            <a:r>
              <a:rPr lang="fr-FR" sz="1800" dirty="0" smtClean="0"/>
              <a:t>Précédé dans un délai moyen de 2 semaines d’une infection respiratoire supérieure ou parfois à la suite d’une vaccination</a:t>
            </a:r>
          </a:p>
          <a:p>
            <a:pPr marL="609600" indent="-609600" algn="just" eaLnBrk="1" hangingPunct="1"/>
            <a:r>
              <a:rPr lang="fr-FR" sz="1800" dirty="0" smtClean="0"/>
              <a:t>Guérison spontanée dans 60% des cas.</a:t>
            </a:r>
          </a:p>
          <a:p>
            <a:pPr marL="609600" indent="-609600" algn="just" eaLnBrk="1" hangingPunct="1"/>
            <a:endParaRPr lang="fr-FR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3212977"/>
            <a:ext cx="82296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90600" lvl="1" indent="-53340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fr-F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PTAI chronique </a:t>
            </a:r>
            <a:r>
              <a:rPr lang="fr-FR" b="1" dirty="0">
                <a:latin typeface="+mn-lt"/>
                <a:cs typeface="+mn-cs"/>
              </a:rPr>
              <a:t>« chez l’adulte souvent la femme »</a:t>
            </a:r>
            <a:endParaRPr lang="fr-FR" dirty="0">
              <a:latin typeface="+mn-lt"/>
              <a:cs typeface="+mn-cs"/>
            </a:endParaRP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fr-FR" dirty="0">
                <a:latin typeface="+mn-lt"/>
                <a:cs typeface="+mn-cs"/>
              </a:rPr>
              <a:t>Le début est insidieux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fr-FR" dirty="0">
                <a:latin typeface="+mn-lt"/>
                <a:cs typeface="+mn-cs"/>
              </a:rPr>
              <a:t>La thrombopénie évolue de façon variable avec des phases d’aggravation (La maladie peut évoluer de quelque mois à toute la vie)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fr-FR" dirty="0">
                <a:latin typeface="+mn-lt"/>
                <a:cs typeface="+mn-cs"/>
              </a:rPr>
              <a:t>Seulement 20 à 30% des malades </a:t>
            </a:r>
            <a:r>
              <a:rPr lang="fr-FR" b="1" i="1" dirty="0">
                <a:latin typeface="+mn-lt"/>
                <a:cs typeface="+mn-cs"/>
              </a:rPr>
              <a:t>guérissent</a:t>
            </a:r>
            <a:r>
              <a:rPr lang="fr-FR" dirty="0">
                <a:latin typeface="+mn-lt"/>
                <a:cs typeface="+mn-cs"/>
              </a:rPr>
              <a:t> en moins de 6 mois </a:t>
            </a:r>
            <a:r>
              <a:rPr lang="fr-FR" b="1" dirty="0">
                <a:latin typeface="+mn-lt"/>
                <a:cs typeface="+mn-cs"/>
              </a:rPr>
              <a:t>spontanément </a:t>
            </a:r>
            <a:r>
              <a:rPr lang="fr-FR" dirty="0">
                <a:latin typeface="+mn-lt"/>
                <a:cs typeface="+mn-cs"/>
              </a:rPr>
              <a:t>ou </a:t>
            </a:r>
            <a:r>
              <a:rPr lang="fr-FR" b="1" dirty="0">
                <a:latin typeface="+mn-lt"/>
                <a:cs typeface="+mn-cs"/>
              </a:rPr>
              <a:t>après traitement</a:t>
            </a:r>
            <a:r>
              <a:rPr lang="fr-FR" dirty="0">
                <a:latin typeface="+mn-lt"/>
                <a:cs typeface="+mn-cs"/>
              </a:rPr>
              <a:t> par corticoïdes et/ou </a:t>
            </a:r>
            <a:r>
              <a:rPr lang="fr-FR" dirty="0" smtClean="0">
                <a:latin typeface="+mn-lt"/>
                <a:cs typeface="+mn-cs"/>
              </a:rPr>
              <a:t>Immunoglobulines </a:t>
            </a:r>
            <a:r>
              <a:rPr lang="fr-FR" dirty="0">
                <a:latin typeface="+mn-lt"/>
                <a:cs typeface="+mn-cs"/>
              </a:rPr>
              <a:t>en IV </a:t>
            </a:r>
            <a:r>
              <a:rPr lang="fr-FR" dirty="0" smtClean="0">
                <a:latin typeface="+mn-lt"/>
                <a:cs typeface="+mn-cs"/>
              </a:rPr>
              <a:t>.</a:t>
            </a:r>
            <a:endParaRPr lang="fr-FR" dirty="0">
              <a:latin typeface="+mn-lt"/>
              <a:cs typeface="+mn-cs"/>
            </a:endParaRP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fr-FR" dirty="0">
                <a:latin typeface="+mn-lt"/>
                <a:cs typeface="+mn-cs"/>
              </a:rPr>
              <a:t>La mortalité  par hémorragie est de 3</a:t>
            </a:r>
            <a:r>
              <a:rPr lang="fr-FR" dirty="0" smtClean="0">
                <a:latin typeface="+mn-lt"/>
                <a:cs typeface="+mn-cs"/>
              </a:rPr>
              <a:t>%.</a:t>
            </a:r>
            <a:endParaRPr lang="fr-FR" dirty="0">
              <a:latin typeface="+mn-lt"/>
              <a:cs typeface="+mn-cs"/>
            </a:endParaRP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fr-FR" sz="2400" dirty="0">
              <a:latin typeface="+mn-lt"/>
              <a:cs typeface="+mn-cs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0" y="6100911"/>
            <a:ext cx="9144000" cy="757089"/>
            <a:chOff x="0" y="6100911"/>
            <a:chExt cx="9144000" cy="757089"/>
          </a:xfrm>
        </p:grpSpPr>
        <p:cxnSp>
          <p:nvCxnSpPr>
            <p:cNvPr id="6" name="Connecteur droit 5"/>
            <p:cNvCxnSpPr/>
            <p:nvPr/>
          </p:nvCxnSpPr>
          <p:spPr>
            <a:xfrm>
              <a:off x="0" y="6453336"/>
              <a:ext cx="9144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 descr="http://www.larousse.fr/encyclopedie/data/images/1007241-Plaquettes_sanguin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12360" y="6100911"/>
              <a:ext cx="1144215" cy="757089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pPr marL="1117600" indent="-1117600" eaLnBrk="1" hangingPunct="1">
              <a:defRPr/>
            </a:pPr>
            <a:r>
              <a:rPr lang="fr-F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+mn-ea"/>
                <a:cs typeface="+mn-cs"/>
              </a:rPr>
              <a:t>IV-TRAITEMENT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83568" y="1196752"/>
            <a:ext cx="7786688" cy="47089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A-But : </a:t>
            </a:r>
            <a:endParaRPr lang="fr-FR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r>
              <a:rPr lang="fr-FR" sz="2000" b="1" dirty="0" smtClean="0">
                <a:latin typeface="+mj-lt"/>
              </a:rPr>
              <a:t>	</a:t>
            </a:r>
            <a:r>
              <a:rPr lang="fr-FR" sz="2000" dirty="0" smtClean="0">
                <a:latin typeface="+mj-lt"/>
              </a:rPr>
              <a:t>- Arrêter l’hémorragie</a:t>
            </a:r>
            <a:endParaRPr lang="fr-FR" sz="2000" dirty="0">
              <a:latin typeface="+mj-lt"/>
            </a:endParaRPr>
          </a:p>
          <a:p>
            <a:pPr lvl="1">
              <a:defRPr/>
            </a:pPr>
            <a:r>
              <a:rPr lang="fr-FR" sz="2000" dirty="0" smtClean="0">
                <a:latin typeface="+mj-lt"/>
              </a:rPr>
              <a:t>	- Traitement étiologique</a:t>
            </a:r>
            <a:endParaRPr lang="fr-FR" sz="2000" dirty="0">
              <a:latin typeface="+mj-lt"/>
            </a:endParaRPr>
          </a:p>
          <a:p>
            <a:pPr>
              <a:defRPr/>
            </a:pPr>
            <a:endParaRPr lang="fr-FR" sz="2000" dirty="0">
              <a:latin typeface="+mj-lt"/>
            </a:endParaRPr>
          </a:p>
          <a:p>
            <a:pPr>
              <a:defRPr/>
            </a:pPr>
            <a:r>
              <a:rPr lang="fr-FR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B-Moyen: </a:t>
            </a:r>
          </a:p>
          <a:p>
            <a:pPr>
              <a:defRPr/>
            </a:pPr>
            <a:endParaRPr lang="fr-FR" sz="2000" b="1" dirty="0">
              <a:latin typeface="+mj-lt"/>
            </a:endParaRPr>
          </a:p>
          <a:p>
            <a:pPr marL="457200" indent="-457200">
              <a:lnSpc>
                <a:spcPct val="150000"/>
              </a:lnSpc>
              <a:buAutoNum type="arabicPlain"/>
              <a:defRPr/>
            </a:pPr>
            <a:r>
              <a:rPr lang="fr-FR" sz="2000" dirty="0" smtClean="0">
                <a:latin typeface="+mj-lt"/>
              </a:rPr>
              <a:t>Mesures généraux </a:t>
            </a:r>
            <a:r>
              <a:rPr lang="fr-FR" sz="2000" dirty="0">
                <a:latin typeface="+mj-lt"/>
              </a:rPr>
              <a:t>: proscrire l’</a:t>
            </a:r>
            <a:r>
              <a:rPr lang="fr-FR" sz="2000" dirty="0" err="1">
                <a:latin typeface="+mj-lt"/>
              </a:rPr>
              <a:t>aspégic</a:t>
            </a:r>
            <a:r>
              <a:rPr lang="fr-FR" sz="2000" dirty="0">
                <a:latin typeface="+mj-lt"/>
              </a:rPr>
              <a:t>, AINS, les injection </a:t>
            </a:r>
            <a:r>
              <a:rPr lang="fr-FR" sz="2000" dirty="0" smtClean="0">
                <a:latin typeface="+mj-lt"/>
              </a:rPr>
              <a:t>IM</a:t>
            </a:r>
          </a:p>
          <a:p>
            <a:pPr marL="457200" indent="-457200">
              <a:lnSpc>
                <a:spcPct val="150000"/>
              </a:lnSpc>
              <a:buAutoNum type="arabicPlain"/>
              <a:defRPr/>
            </a:pPr>
            <a:r>
              <a:rPr lang="fr-FR" sz="2000" dirty="0" smtClean="0">
                <a:latin typeface="+mj-lt"/>
              </a:rPr>
              <a:t>Traitement symptomatique: méchage, hormonothérapie</a:t>
            </a:r>
          </a:p>
          <a:p>
            <a:pPr marL="457200" indent="-457200">
              <a:lnSpc>
                <a:spcPct val="150000"/>
              </a:lnSpc>
              <a:buAutoNum type="arabicPlain"/>
              <a:defRPr/>
            </a:pPr>
            <a:r>
              <a:rPr lang="fr-FR" sz="2000" dirty="0" smtClean="0">
                <a:latin typeface="+mj-lt"/>
              </a:rPr>
              <a:t>Traitement de </a:t>
            </a:r>
            <a:r>
              <a:rPr lang="fr-FR" sz="2000" dirty="0">
                <a:latin typeface="+mj-lt"/>
              </a:rPr>
              <a:t>fond</a:t>
            </a:r>
            <a:r>
              <a:rPr lang="fr-FR" sz="2000" dirty="0" smtClean="0">
                <a:latin typeface="+mj-lt"/>
              </a:rPr>
              <a:t>:</a:t>
            </a:r>
          </a:p>
          <a:p>
            <a:pPr marL="914400" lvl="1" indent="-457200">
              <a:lnSpc>
                <a:spcPct val="150000"/>
              </a:lnSpc>
              <a:defRPr/>
            </a:pPr>
            <a:r>
              <a:rPr lang="fr-FR" sz="2000" dirty="0" smtClean="0">
                <a:latin typeface="+mj-lt"/>
              </a:rPr>
              <a:t>- </a:t>
            </a:r>
            <a:r>
              <a:rPr lang="fr-FR" sz="2000" dirty="0">
                <a:latin typeface="+mj-lt"/>
              </a:rPr>
              <a:t>Immunoglobuline polyvalent (</a:t>
            </a:r>
            <a:r>
              <a:rPr lang="fr-FR" sz="2000" dirty="0" err="1">
                <a:latin typeface="+mj-lt"/>
              </a:rPr>
              <a:t>Ig</a:t>
            </a:r>
            <a:r>
              <a:rPr lang="fr-FR" sz="2000" dirty="0">
                <a:latin typeface="+mj-lt"/>
              </a:rPr>
              <a:t>)</a:t>
            </a:r>
          </a:p>
          <a:p>
            <a:pPr lvl="1">
              <a:defRPr/>
            </a:pPr>
            <a:r>
              <a:rPr lang="fr-FR" sz="2000" dirty="0" smtClean="0">
                <a:latin typeface="+mj-lt"/>
              </a:rPr>
              <a:t>- Corticothérapie (</a:t>
            </a:r>
            <a:r>
              <a:rPr lang="fr-FR" sz="2000" dirty="0">
                <a:latin typeface="+mj-lt"/>
              </a:rPr>
              <a:t>CTC) </a:t>
            </a:r>
          </a:p>
          <a:p>
            <a:pPr lvl="1">
              <a:defRPr/>
            </a:pPr>
            <a:r>
              <a:rPr lang="fr-FR" sz="2000" dirty="0" smtClean="0">
                <a:latin typeface="+mj-lt"/>
              </a:rPr>
              <a:t>- Splénectomie</a:t>
            </a:r>
            <a:endParaRPr lang="fr-FR" sz="2000" dirty="0">
              <a:latin typeface="+mj-lt"/>
            </a:endParaRPr>
          </a:p>
          <a:p>
            <a:pPr lvl="1">
              <a:defRPr/>
            </a:pPr>
            <a:r>
              <a:rPr lang="fr-FR" sz="2000" dirty="0" smtClean="0">
                <a:latin typeface="+mj-lt"/>
              </a:rPr>
              <a:t>- </a:t>
            </a:r>
            <a:r>
              <a:rPr lang="fr-FR" sz="2000" dirty="0">
                <a:latin typeface="+mj-lt"/>
              </a:rPr>
              <a:t>Autres: </a:t>
            </a:r>
            <a:r>
              <a:rPr lang="fr-FR" sz="2000" dirty="0" err="1">
                <a:latin typeface="+mj-lt"/>
              </a:rPr>
              <a:t>Mabthéra</a:t>
            </a:r>
            <a:r>
              <a:rPr lang="fr-FR" sz="2000" dirty="0">
                <a:latin typeface="+mj-lt"/>
              </a:rPr>
              <a:t>, </a:t>
            </a:r>
            <a:r>
              <a:rPr lang="fr-FR" sz="2000" dirty="0" err="1">
                <a:latin typeface="+mj-lt"/>
              </a:rPr>
              <a:t>Danazol</a:t>
            </a:r>
            <a:r>
              <a:rPr lang="fr-FR" sz="2000" dirty="0">
                <a:latin typeface="+mj-lt"/>
              </a:rPr>
              <a:t>, Vincristine, </a:t>
            </a:r>
            <a:r>
              <a:rPr lang="fr-FR" sz="2000" dirty="0" smtClean="0">
                <a:latin typeface="+mj-lt"/>
              </a:rPr>
              <a:t>Endoxan, </a:t>
            </a:r>
            <a:r>
              <a:rPr lang="fr-FR" sz="2000" dirty="0" err="1" smtClean="0">
                <a:latin typeface="+mj-lt"/>
              </a:rPr>
              <a:t>Imurel</a:t>
            </a:r>
            <a:r>
              <a:rPr lang="fr-FR" sz="2000" smtClean="0">
                <a:latin typeface="+mj-lt"/>
              </a:rPr>
              <a:t>, TPO</a:t>
            </a:r>
            <a:endParaRPr lang="fr-FR" sz="2000" dirty="0">
              <a:latin typeface="+mj-lt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0" y="6100911"/>
            <a:ext cx="9144000" cy="757089"/>
            <a:chOff x="0" y="6100911"/>
            <a:chExt cx="9144000" cy="757089"/>
          </a:xfrm>
        </p:grpSpPr>
        <p:cxnSp>
          <p:nvCxnSpPr>
            <p:cNvPr id="5" name="Connecteur droit 4"/>
            <p:cNvCxnSpPr/>
            <p:nvPr/>
          </p:nvCxnSpPr>
          <p:spPr>
            <a:xfrm>
              <a:off x="0" y="6453336"/>
              <a:ext cx="9144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 descr="http://www.larousse.fr/encyclopedie/data/images/1007241-Plaquettes_sanguin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12360" y="6100911"/>
              <a:ext cx="1144215" cy="757089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714375" y="620688"/>
            <a:ext cx="7500938" cy="6771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C- Indication : </a:t>
            </a:r>
            <a:r>
              <a:rPr lang="fr-FR" dirty="0">
                <a:latin typeface="+mn-lt"/>
              </a:rPr>
              <a:t>variable en fonction l’âge, le type évolutif (</a:t>
            </a:r>
            <a:r>
              <a:rPr lang="fr-FR" dirty="0" smtClean="0">
                <a:latin typeface="+mn-lt"/>
              </a:rPr>
              <a:t>aigu </a:t>
            </a:r>
            <a:r>
              <a:rPr lang="fr-FR" dirty="0">
                <a:latin typeface="+mn-lt"/>
              </a:rPr>
              <a:t>ou chronique, la sévérité du </a:t>
            </a:r>
            <a:r>
              <a:rPr lang="fr-FR" dirty="0" err="1">
                <a:latin typeface="+mn-lt"/>
              </a:rPr>
              <a:t>sd</a:t>
            </a:r>
            <a:r>
              <a:rPr lang="fr-FR" dirty="0">
                <a:latin typeface="+mn-lt"/>
              </a:rPr>
              <a:t> hémorragique et le taux de plaquette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131840" y="1556792"/>
            <a:ext cx="1944216" cy="369887"/>
          </a:xfrm>
          <a:prstGeom prst="rect">
            <a:avLst/>
          </a:prstGeom>
          <a:solidFill>
            <a:schemeClr val="accent3">
              <a:alpha val="2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dirty="0"/>
              <a:t>      </a:t>
            </a:r>
            <a:r>
              <a:rPr lang="fr-F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PTAI aigue</a:t>
            </a:r>
          </a:p>
        </p:txBody>
      </p:sp>
      <p:cxnSp>
        <p:nvCxnSpPr>
          <p:cNvPr id="9" name="Connecteur droit 8"/>
          <p:cNvCxnSpPr/>
          <p:nvPr/>
        </p:nvCxnSpPr>
        <p:spPr>
          <a:xfrm rot="5400000">
            <a:off x="3928269" y="2127498"/>
            <a:ext cx="4286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3131840" y="2414042"/>
            <a:ext cx="2000250" cy="369887"/>
          </a:xfrm>
          <a:prstGeom prst="rect">
            <a:avLst/>
          </a:prstGeom>
          <a:solidFill>
            <a:schemeClr val="accent3">
              <a:alpha val="19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fr-FR" dirty="0" err="1"/>
              <a:t>Sd</a:t>
            </a:r>
            <a:r>
              <a:rPr lang="fr-FR" dirty="0"/>
              <a:t> hémorragique</a:t>
            </a:r>
          </a:p>
        </p:txBody>
      </p:sp>
      <p:cxnSp>
        <p:nvCxnSpPr>
          <p:cNvPr id="12" name="Connecteur droit 11"/>
          <p:cNvCxnSpPr/>
          <p:nvPr/>
        </p:nvCxnSpPr>
        <p:spPr>
          <a:xfrm rot="5400000">
            <a:off x="3927475" y="2985542"/>
            <a:ext cx="4302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071563" y="3199854"/>
            <a:ext cx="65722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5400000">
            <a:off x="820738" y="3450679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5400000">
            <a:off x="3963988" y="3379242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rot="5400000">
            <a:off x="7466807" y="3378448"/>
            <a:ext cx="3556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496972" y="3707185"/>
            <a:ext cx="1194708" cy="369887"/>
          </a:xfrm>
          <a:prstGeom prst="rect">
            <a:avLst/>
          </a:prstGeom>
          <a:solidFill>
            <a:srgbClr val="C00000">
              <a:alpha val="15000"/>
            </a:srgb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dirty="0"/>
              <a:t>  </a:t>
            </a:r>
            <a:r>
              <a:rPr lang="fr-FR" dirty="0" smtClean="0"/>
              <a:t>Absence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3502149" y="3645024"/>
            <a:ext cx="1285875" cy="369887"/>
          </a:xfrm>
          <a:prstGeom prst="rect">
            <a:avLst/>
          </a:prstGeom>
          <a:solidFill>
            <a:srgbClr val="C00000">
              <a:alpha val="20000"/>
            </a:srgb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fr-FR" dirty="0"/>
              <a:t>    </a:t>
            </a:r>
            <a:r>
              <a:rPr lang="fr-FR" dirty="0" smtClean="0"/>
              <a:t>Modéré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6959674" y="3635177"/>
            <a:ext cx="1428750" cy="369887"/>
          </a:xfrm>
          <a:prstGeom prst="rect">
            <a:avLst/>
          </a:prstGeom>
          <a:solidFill>
            <a:srgbClr val="C00000">
              <a:alpha val="19000"/>
            </a:srgb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fr-FR" dirty="0"/>
              <a:t>    </a:t>
            </a:r>
            <a:r>
              <a:rPr lang="fr-FR" dirty="0" smtClean="0"/>
              <a:t>Sévère</a:t>
            </a:r>
            <a:endParaRPr lang="fr-FR" dirty="0"/>
          </a:p>
        </p:txBody>
      </p:sp>
      <p:cxnSp>
        <p:nvCxnSpPr>
          <p:cNvPr id="28" name="Connecteur droit avec flèche 27"/>
          <p:cNvCxnSpPr/>
          <p:nvPr/>
        </p:nvCxnSpPr>
        <p:spPr>
          <a:xfrm rot="5400000">
            <a:off x="892175" y="4165054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1" name="ZoneTexte 28"/>
          <p:cNvSpPr txBox="1">
            <a:spLocks noChangeArrowheads="1"/>
          </p:cNvSpPr>
          <p:nvPr/>
        </p:nvSpPr>
        <p:spPr bwMode="auto">
          <a:xfrm>
            <a:off x="0" y="4342854"/>
            <a:ext cx="3214688" cy="369888"/>
          </a:xfrm>
          <a:prstGeom prst="rect">
            <a:avLst/>
          </a:prstGeom>
          <a:solidFill>
            <a:schemeClr val="accent2">
              <a:alpha val="16862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Taux de plaquette&lt; </a:t>
            </a:r>
            <a:r>
              <a:rPr lang="fr-FR" dirty="0" smtClean="0"/>
              <a:t>50 000/dl</a:t>
            </a:r>
            <a:endParaRPr lang="fr-FR" dirty="0"/>
          </a:p>
        </p:txBody>
      </p:sp>
      <p:cxnSp>
        <p:nvCxnSpPr>
          <p:cNvPr id="31" name="Connecteur droit 30"/>
          <p:cNvCxnSpPr>
            <a:stCxn id="25" idx="2"/>
          </p:cNvCxnSpPr>
          <p:nvPr/>
        </p:nvCxnSpPr>
        <p:spPr>
          <a:xfrm flipH="1">
            <a:off x="4139952" y="4014911"/>
            <a:ext cx="5135" cy="1070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2555776" y="5057229"/>
            <a:ext cx="3949030" cy="27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4" name="ZoneTexte 34"/>
          <p:cNvSpPr txBox="1">
            <a:spLocks noChangeArrowheads="1"/>
          </p:cNvSpPr>
          <p:nvPr/>
        </p:nvSpPr>
        <p:spPr bwMode="auto">
          <a:xfrm>
            <a:off x="2214563" y="4914354"/>
            <a:ext cx="857250" cy="3698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enfant</a:t>
            </a:r>
          </a:p>
        </p:txBody>
      </p:sp>
      <p:sp>
        <p:nvSpPr>
          <p:cNvPr id="14355" name="ZoneTexte 35"/>
          <p:cNvSpPr txBox="1">
            <a:spLocks noChangeArrowheads="1"/>
          </p:cNvSpPr>
          <p:nvPr/>
        </p:nvSpPr>
        <p:spPr bwMode="auto">
          <a:xfrm>
            <a:off x="5644133" y="4914354"/>
            <a:ext cx="944091" cy="3698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/>
              <a:t>adulte</a:t>
            </a:r>
          </a:p>
        </p:txBody>
      </p:sp>
      <p:cxnSp>
        <p:nvCxnSpPr>
          <p:cNvPr id="38" name="Connecteur droit avec flèche 37"/>
          <p:cNvCxnSpPr>
            <a:stCxn id="14354" idx="2"/>
            <a:endCxn id="14357" idx="0"/>
          </p:cNvCxnSpPr>
          <p:nvPr/>
        </p:nvCxnSpPr>
        <p:spPr>
          <a:xfrm>
            <a:off x="2643188" y="5284242"/>
            <a:ext cx="0" cy="55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7" name="ZoneTexte 38"/>
          <p:cNvSpPr txBox="1">
            <a:spLocks noChangeArrowheads="1"/>
          </p:cNvSpPr>
          <p:nvPr/>
        </p:nvSpPr>
        <p:spPr bwMode="auto">
          <a:xfrm>
            <a:off x="1428750" y="5843042"/>
            <a:ext cx="2428875" cy="369887"/>
          </a:xfrm>
          <a:prstGeom prst="rect">
            <a:avLst/>
          </a:prstGeom>
          <a:solidFill>
            <a:srgbClr val="FF0000">
              <a:alpha val="1686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 err="1" smtClean="0"/>
              <a:t>Ig</a:t>
            </a:r>
            <a:r>
              <a:rPr lang="fr-FR" dirty="0" smtClean="0"/>
              <a:t> ou CTC </a:t>
            </a:r>
            <a:r>
              <a:rPr lang="fr-FR" dirty="0"/>
              <a:t>2 mg/kg/jr</a:t>
            </a:r>
          </a:p>
        </p:txBody>
      </p:sp>
      <p:cxnSp>
        <p:nvCxnSpPr>
          <p:cNvPr id="41" name="Connecteur droit avec flèche 40"/>
          <p:cNvCxnSpPr/>
          <p:nvPr/>
        </p:nvCxnSpPr>
        <p:spPr>
          <a:xfrm rot="5400000">
            <a:off x="5822950" y="5522367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9" name="ZoneTexte 41"/>
          <p:cNvSpPr txBox="1">
            <a:spLocks noChangeArrowheads="1"/>
          </p:cNvSpPr>
          <p:nvPr/>
        </p:nvSpPr>
        <p:spPr bwMode="auto">
          <a:xfrm>
            <a:off x="4857750" y="5771604"/>
            <a:ext cx="2357438" cy="369888"/>
          </a:xfrm>
          <a:prstGeom prst="rect">
            <a:avLst/>
          </a:prstGeom>
          <a:solidFill>
            <a:srgbClr val="FF000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CTC 1 mg/kg/jr</a:t>
            </a:r>
          </a:p>
        </p:txBody>
      </p:sp>
      <p:sp>
        <p:nvSpPr>
          <p:cNvPr id="14360" name="ZoneTexte 42"/>
          <p:cNvSpPr txBox="1">
            <a:spLocks noChangeArrowheads="1"/>
          </p:cNvSpPr>
          <p:nvPr/>
        </p:nvSpPr>
        <p:spPr bwMode="auto">
          <a:xfrm>
            <a:off x="6372200" y="4079031"/>
            <a:ext cx="2428875" cy="646113"/>
          </a:xfrm>
          <a:prstGeom prst="rect">
            <a:avLst/>
          </a:prstGeom>
          <a:solidFill>
            <a:srgbClr val="FF0000">
              <a:alpha val="1686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 smtClean="0"/>
              <a:t>CTC </a:t>
            </a:r>
            <a:r>
              <a:rPr lang="fr-FR" dirty="0"/>
              <a:t>à forte </a:t>
            </a:r>
            <a:r>
              <a:rPr lang="fr-FR" dirty="0" smtClean="0"/>
              <a:t>dose </a:t>
            </a:r>
            <a:r>
              <a:rPr lang="fr-FR" dirty="0"/>
              <a:t>ou </a:t>
            </a:r>
            <a:r>
              <a:rPr lang="fr-FR" dirty="0" err="1"/>
              <a:t>Ig</a:t>
            </a:r>
            <a:r>
              <a:rPr lang="fr-FR" dirty="0"/>
              <a:t> à forte dose</a:t>
            </a:r>
          </a:p>
        </p:txBody>
      </p:sp>
      <p:cxnSp>
        <p:nvCxnSpPr>
          <p:cNvPr id="45" name="Connecteur droit 44"/>
          <p:cNvCxnSpPr/>
          <p:nvPr/>
        </p:nvCxnSpPr>
        <p:spPr>
          <a:xfrm rot="5400000">
            <a:off x="963613" y="4736554"/>
            <a:ext cx="214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285750" y="4842917"/>
            <a:ext cx="3714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rot="5400000">
            <a:off x="-34925" y="5165179"/>
            <a:ext cx="6413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4" name="ZoneTexte 55"/>
          <p:cNvSpPr txBox="1">
            <a:spLocks noChangeArrowheads="1"/>
          </p:cNvSpPr>
          <p:nvPr/>
        </p:nvSpPr>
        <p:spPr bwMode="auto">
          <a:xfrm>
            <a:off x="0" y="5485854"/>
            <a:ext cx="1714500" cy="369888"/>
          </a:xfrm>
          <a:prstGeom prst="rect">
            <a:avLst/>
          </a:prstGeom>
          <a:solidFill>
            <a:srgbClr val="FF0000">
              <a:alpha val="18823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abstention</a:t>
            </a:r>
          </a:p>
        </p:txBody>
      </p:sp>
      <p:sp>
        <p:nvSpPr>
          <p:cNvPr id="14365" name="ZoneTexte 56"/>
          <p:cNvSpPr txBox="1">
            <a:spLocks noChangeArrowheads="1"/>
          </p:cNvSpPr>
          <p:nvPr/>
        </p:nvSpPr>
        <p:spPr bwMode="auto">
          <a:xfrm>
            <a:off x="285750" y="4914354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 smtClean="0"/>
              <a:t>Non</a:t>
            </a:r>
            <a:endParaRPr lang="fr-FR" dirty="0"/>
          </a:p>
        </p:txBody>
      </p:sp>
      <p:sp>
        <p:nvSpPr>
          <p:cNvPr id="14366" name="ZoneTexte 57"/>
          <p:cNvSpPr txBox="1">
            <a:spLocks noChangeArrowheads="1"/>
          </p:cNvSpPr>
          <p:nvPr/>
        </p:nvSpPr>
        <p:spPr bwMode="auto">
          <a:xfrm>
            <a:off x="3143250" y="4485729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Oui</a:t>
            </a:r>
          </a:p>
        </p:txBody>
      </p:sp>
      <p:cxnSp>
        <p:nvCxnSpPr>
          <p:cNvPr id="60" name="Connecteur droit avec flèche 59"/>
          <p:cNvCxnSpPr/>
          <p:nvPr/>
        </p:nvCxnSpPr>
        <p:spPr>
          <a:xfrm rot="10800000">
            <a:off x="4357688" y="4485729"/>
            <a:ext cx="2000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8" name="ZoneTexte 61"/>
          <p:cNvSpPr txBox="1">
            <a:spLocks noChangeArrowheads="1"/>
          </p:cNvSpPr>
          <p:nvPr/>
        </p:nvSpPr>
        <p:spPr bwMode="auto">
          <a:xfrm>
            <a:off x="4786313" y="4057104"/>
            <a:ext cx="928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puis</a:t>
            </a:r>
          </a:p>
        </p:txBody>
      </p:sp>
      <p:grpSp>
        <p:nvGrpSpPr>
          <p:cNvPr id="33" name="Groupe 32"/>
          <p:cNvGrpSpPr/>
          <p:nvPr/>
        </p:nvGrpSpPr>
        <p:grpSpPr>
          <a:xfrm>
            <a:off x="0" y="6100911"/>
            <a:ext cx="9144000" cy="757089"/>
            <a:chOff x="0" y="6100911"/>
            <a:chExt cx="9144000" cy="757089"/>
          </a:xfrm>
        </p:grpSpPr>
        <p:cxnSp>
          <p:nvCxnSpPr>
            <p:cNvPr id="35" name="Connecteur droit 34"/>
            <p:cNvCxnSpPr/>
            <p:nvPr/>
          </p:nvCxnSpPr>
          <p:spPr>
            <a:xfrm>
              <a:off x="0" y="6453336"/>
              <a:ext cx="9144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36" name="Picture 2" descr="http://www.larousse.fr/encyclopedie/data/images/1007241-Plaquettes_sanguin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12360" y="6100911"/>
              <a:ext cx="1144215" cy="757089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oneTexte 1"/>
          <p:cNvSpPr txBox="1">
            <a:spLocks noChangeArrowheads="1"/>
          </p:cNvSpPr>
          <p:nvPr/>
        </p:nvSpPr>
        <p:spPr bwMode="auto">
          <a:xfrm>
            <a:off x="2956321" y="754857"/>
            <a:ext cx="2119735" cy="369332"/>
          </a:xfrm>
          <a:prstGeom prst="rect">
            <a:avLst/>
          </a:prstGeom>
          <a:solidFill>
            <a:srgbClr val="FF0000">
              <a:alpha val="16862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PTAI chronique</a:t>
            </a:r>
          </a:p>
        </p:txBody>
      </p:sp>
      <p:cxnSp>
        <p:nvCxnSpPr>
          <p:cNvPr id="4" name="Connecteur droit 3"/>
          <p:cNvCxnSpPr/>
          <p:nvPr/>
        </p:nvCxnSpPr>
        <p:spPr>
          <a:xfrm rot="5400000">
            <a:off x="3887291" y="1285875"/>
            <a:ext cx="285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4" name="ZoneTexte 4"/>
          <p:cNvSpPr txBox="1">
            <a:spLocks noChangeArrowheads="1"/>
          </p:cNvSpPr>
          <p:nvPr/>
        </p:nvSpPr>
        <p:spPr bwMode="auto">
          <a:xfrm>
            <a:off x="3172916" y="1428750"/>
            <a:ext cx="2286000" cy="369888"/>
          </a:xfrm>
          <a:prstGeom prst="rect">
            <a:avLst/>
          </a:prstGeom>
          <a:solidFill>
            <a:srgbClr val="FF000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Taux de plaquette</a:t>
            </a:r>
          </a:p>
        </p:txBody>
      </p:sp>
      <p:cxnSp>
        <p:nvCxnSpPr>
          <p:cNvPr id="7" name="Connecteur droit 6"/>
          <p:cNvCxnSpPr/>
          <p:nvPr/>
        </p:nvCxnSpPr>
        <p:spPr>
          <a:xfrm rot="10800000">
            <a:off x="1529853" y="1643063"/>
            <a:ext cx="1714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rot="5400000">
            <a:off x="1352053" y="1820863"/>
            <a:ext cx="3571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5101728" y="1643063"/>
            <a:ext cx="1428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5400000">
            <a:off x="6352678" y="1892300"/>
            <a:ext cx="3571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9" name="ZoneTexte 21"/>
          <p:cNvSpPr txBox="1">
            <a:spLocks noChangeArrowheads="1"/>
          </p:cNvSpPr>
          <p:nvPr/>
        </p:nvSpPr>
        <p:spPr bwMode="auto">
          <a:xfrm>
            <a:off x="958353" y="2000250"/>
            <a:ext cx="1785938" cy="369888"/>
          </a:xfrm>
          <a:prstGeom prst="rect">
            <a:avLst/>
          </a:prstGeom>
          <a:solidFill>
            <a:srgbClr val="FF000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&gt; 50 000/dl</a:t>
            </a:r>
          </a:p>
        </p:txBody>
      </p:sp>
      <p:sp>
        <p:nvSpPr>
          <p:cNvPr id="15370" name="ZoneTexte 22"/>
          <p:cNvSpPr txBox="1">
            <a:spLocks noChangeArrowheads="1"/>
          </p:cNvSpPr>
          <p:nvPr/>
        </p:nvSpPr>
        <p:spPr bwMode="auto">
          <a:xfrm>
            <a:off x="5744666" y="2071688"/>
            <a:ext cx="1785937" cy="369887"/>
          </a:xfrm>
          <a:prstGeom prst="rect">
            <a:avLst/>
          </a:prstGeom>
          <a:solidFill>
            <a:srgbClr val="FF000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&lt; 50 000</a:t>
            </a:r>
          </a:p>
        </p:txBody>
      </p:sp>
      <p:cxnSp>
        <p:nvCxnSpPr>
          <p:cNvPr id="25" name="Connecteur droit 24"/>
          <p:cNvCxnSpPr/>
          <p:nvPr/>
        </p:nvCxnSpPr>
        <p:spPr>
          <a:xfrm rot="5400000">
            <a:off x="1316334" y="2642394"/>
            <a:ext cx="428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5400000">
            <a:off x="6246316" y="2641600"/>
            <a:ext cx="4270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3" name="ZoneTexte 44"/>
          <p:cNvSpPr txBox="1">
            <a:spLocks noChangeArrowheads="1"/>
          </p:cNvSpPr>
          <p:nvPr/>
        </p:nvSpPr>
        <p:spPr bwMode="auto">
          <a:xfrm>
            <a:off x="5143504" y="2857500"/>
            <a:ext cx="3143272" cy="369332"/>
          </a:xfrm>
          <a:prstGeom prst="rect">
            <a:avLst/>
          </a:prstGeom>
          <a:solidFill>
            <a:srgbClr val="00B0F0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/>
              <a:t>Splénectomie </a:t>
            </a:r>
            <a:r>
              <a:rPr lang="fr-FR" dirty="0" smtClean="0"/>
              <a:t>ou </a:t>
            </a:r>
            <a:r>
              <a:rPr lang="fr-FR" dirty="0" err="1" smtClean="0"/>
              <a:t>Mabthéra</a:t>
            </a:r>
            <a:r>
              <a:rPr lang="fr-FR" dirty="0" smtClean="0"/>
              <a:t>, </a:t>
            </a:r>
            <a:endParaRPr lang="fr-FR" dirty="0"/>
          </a:p>
        </p:txBody>
      </p:sp>
      <p:sp>
        <p:nvSpPr>
          <p:cNvPr id="15374" name="ZoneTexte 45"/>
          <p:cNvSpPr txBox="1">
            <a:spLocks noChangeArrowheads="1"/>
          </p:cNvSpPr>
          <p:nvPr/>
        </p:nvSpPr>
        <p:spPr bwMode="auto">
          <a:xfrm>
            <a:off x="744041" y="2857500"/>
            <a:ext cx="2000250" cy="369888"/>
          </a:xfrm>
          <a:prstGeom prst="rect">
            <a:avLst/>
          </a:prstGeom>
          <a:solidFill>
            <a:srgbClr val="FF0000">
              <a:alpha val="2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abstention</a:t>
            </a:r>
          </a:p>
        </p:txBody>
      </p:sp>
      <p:cxnSp>
        <p:nvCxnSpPr>
          <p:cNvPr id="48" name="Connecteur droit avec flèche 47"/>
          <p:cNvCxnSpPr/>
          <p:nvPr/>
        </p:nvCxnSpPr>
        <p:spPr>
          <a:xfrm rot="5400000">
            <a:off x="6281241" y="3392488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6" name="ZoneTexte 48"/>
          <p:cNvSpPr txBox="1">
            <a:spLocks noChangeArrowheads="1"/>
          </p:cNvSpPr>
          <p:nvPr/>
        </p:nvSpPr>
        <p:spPr bwMode="auto">
          <a:xfrm>
            <a:off x="6786578" y="3214686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Si echec</a:t>
            </a:r>
          </a:p>
        </p:txBody>
      </p:sp>
      <p:sp>
        <p:nvSpPr>
          <p:cNvPr id="15377" name="ZoneTexte 49"/>
          <p:cNvSpPr txBox="1">
            <a:spLocks noChangeArrowheads="1"/>
          </p:cNvSpPr>
          <p:nvPr/>
        </p:nvSpPr>
        <p:spPr bwMode="auto">
          <a:xfrm>
            <a:off x="5387478" y="3714750"/>
            <a:ext cx="2928938" cy="369332"/>
          </a:xfrm>
          <a:prstGeom prst="rect">
            <a:avLst/>
          </a:prstGeom>
          <a:solidFill>
            <a:srgbClr val="00B0F0">
              <a:alpha val="1686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Autre:  </a:t>
            </a:r>
            <a:r>
              <a:rPr lang="fr-FR" dirty="0" err="1" smtClean="0"/>
              <a:t>Danazol,Vincristine</a:t>
            </a:r>
            <a:endParaRPr lang="fr-FR" dirty="0"/>
          </a:p>
        </p:txBody>
      </p:sp>
      <p:sp>
        <p:nvSpPr>
          <p:cNvPr id="54" name="ZoneTexte 53"/>
          <p:cNvSpPr txBox="1"/>
          <p:nvPr/>
        </p:nvSpPr>
        <p:spPr>
          <a:xfrm>
            <a:off x="714375" y="4357688"/>
            <a:ext cx="7500938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 dirty="0">
                <a:latin typeface="+mn-lt"/>
              </a:rPr>
              <a:t>D- Résultat: </a:t>
            </a:r>
          </a:p>
          <a:p>
            <a:pPr>
              <a:defRPr/>
            </a:pPr>
            <a:r>
              <a:rPr lang="fr-FR" dirty="0">
                <a:latin typeface="+mn-lt"/>
              </a:rPr>
              <a:t>PTAI </a:t>
            </a:r>
            <a:r>
              <a:rPr lang="fr-FR" dirty="0" smtClean="0">
                <a:latin typeface="+mn-lt"/>
              </a:rPr>
              <a:t>aigu </a:t>
            </a:r>
            <a:r>
              <a:rPr lang="fr-FR" dirty="0">
                <a:latin typeface="+mn-lt"/>
              </a:rPr>
              <a:t>idiopathique : enfant: 90% guérison</a:t>
            </a:r>
          </a:p>
          <a:p>
            <a:pPr>
              <a:defRPr/>
            </a:pPr>
            <a:r>
              <a:rPr lang="fr-FR" dirty="0">
                <a:latin typeface="+mn-lt"/>
              </a:rPr>
              <a:t>                                            adulte : 70% guérison</a:t>
            </a:r>
          </a:p>
          <a:p>
            <a:pPr>
              <a:defRPr/>
            </a:pPr>
            <a:endParaRPr lang="fr-FR" dirty="0">
              <a:latin typeface="+mn-lt"/>
            </a:endParaRPr>
          </a:p>
          <a:p>
            <a:pPr>
              <a:defRPr/>
            </a:pPr>
            <a:r>
              <a:rPr lang="fr-FR" dirty="0">
                <a:latin typeface="+mn-lt"/>
              </a:rPr>
              <a:t>PTAI chronique : guérison 10% à 20% sous CTC ou </a:t>
            </a:r>
            <a:r>
              <a:rPr lang="fr-FR" dirty="0" err="1">
                <a:latin typeface="+mn-lt"/>
              </a:rPr>
              <a:t>Ig</a:t>
            </a:r>
            <a:r>
              <a:rPr lang="fr-FR" dirty="0">
                <a:latin typeface="+mn-lt"/>
              </a:rPr>
              <a:t> polyvalent et 70% après splénectomie </a:t>
            </a:r>
          </a:p>
        </p:txBody>
      </p:sp>
      <p:grpSp>
        <p:nvGrpSpPr>
          <p:cNvPr id="22" name="Groupe 21"/>
          <p:cNvGrpSpPr/>
          <p:nvPr/>
        </p:nvGrpSpPr>
        <p:grpSpPr>
          <a:xfrm>
            <a:off x="0" y="6100911"/>
            <a:ext cx="9144000" cy="757089"/>
            <a:chOff x="0" y="6100911"/>
            <a:chExt cx="9144000" cy="757089"/>
          </a:xfrm>
        </p:grpSpPr>
        <p:cxnSp>
          <p:nvCxnSpPr>
            <p:cNvPr id="23" name="Connecteur droit 22"/>
            <p:cNvCxnSpPr/>
            <p:nvPr/>
          </p:nvCxnSpPr>
          <p:spPr>
            <a:xfrm>
              <a:off x="0" y="6453336"/>
              <a:ext cx="9144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2" descr="http://www.larousse.fr/encyclopedie/data/images/1007241-Plaquettes_sanguin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12360" y="6100911"/>
              <a:ext cx="1144215" cy="757089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ZoneTexte 53"/>
          <p:cNvSpPr txBox="1"/>
          <p:nvPr/>
        </p:nvSpPr>
        <p:spPr>
          <a:xfrm>
            <a:off x="683568" y="836712"/>
            <a:ext cx="7500938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fr-FR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D- Résultat: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PTAI </a:t>
            </a:r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aigu </a:t>
            </a:r>
            <a:r>
              <a: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idiopathique </a:t>
            </a:r>
            <a:r>
              <a:rPr lang="fr-FR" sz="2000" dirty="0">
                <a:latin typeface="+mj-lt"/>
              </a:rPr>
              <a:t>: </a:t>
            </a:r>
            <a:endParaRPr lang="fr-FR" sz="2000" dirty="0" smtClean="0">
              <a:latin typeface="+mj-lt"/>
            </a:endParaRPr>
          </a:p>
          <a:p>
            <a:pPr lv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r-FR" sz="2000" dirty="0" smtClean="0">
                <a:latin typeface="+mj-lt"/>
              </a:rPr>
              <a:t> enfant</a:t>
            </a:r>
            <a:r>
              <a:rPr lang="fr-FR" sz="2000" dirty="0">
                <a:latin typeface="+mj-lt"/>
              </a:rPr>
              <a:t>: 90% </a:t>
            </a:r>
            <a:r>
              <a:rPr lang="fr-FR" sz="2000" dirty="0" smtClean="0">
                <a:latin typeface="+mj-lt"/>
              </a:rPr>
              <a:t>guérison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r-FR" sz="2000" dirty="0" smtClean="0">
                <a:latin typeface="+mj-lt"/>
              </a:rPr>
              <a:t> adulte </a:t>
            </a:r>
            <a:r>
              <a:rPr lang="fr-FR" sz="2000" dirty="0">
                <a:latin typeface="+mj-lt"/>
              </a:rPr>
              <a:t>: 70% guérison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endParaRPr lang="fr-FR" sz="2000" dirty="0">
              <a:latin typeface="+mj-lt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r-F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PTAI chronique </a:t>
            </a:r>
            <a:r>
              <a:rPr lang="fr-FR" sz="2000" dirty="0">
                <a:latin typeface="+mj-lt"/>
              </a:rPr>
              <a:t>: </a:t>
            </a:r>
            <a:endParaRPr lang="fr-FR" sz="2000" dirty="0" smtClean="0">
              <a:latin typeface="+mj-lt"/>
            </a:endParaRPr>
          </a:p>
          <a:p>
            <a:pPr lv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r-FR" sz="2000" dirty="0" smtClean="0">
                <a:latin typeface="+mj-lt"/>
              </a:rPr>
              <a:t> guérison </a:t>
            </a:r>
            <a:r>
              <a:rPr lang="fr-FR" sz="2000" dirty="0">
                <a:latin typeface="+mj-lt"/>
              </a:rPr>
              <a:t>10% à 20% sous CTC ou </a:t>
            </a:r>
            <a:r>
              <a:rPr lang="fr-FR" sz="2000" dirty="0" err="1">
                <a:latin typeface="+mj-lt"/>
              </a:rPr>
              <a:t>Ig</a:t>
            </a:r>
            <a:r>
              <a:rPr lang="fr-FR" sz="2000" dirty="0">
                <a:latin typeface="+mj-lt"/>
              </a:rPr>
              <a:t> polyvalent </a:t>
            </a:r>
            <a:endParaRPr lang="fr-FR" sz="2000" dirty="0" smtClean="0">
              <a:latin typeface="+mj-lt"/>
            </a:endParaRPr>
          </a:p>
          <a:p>
            <a:pPr lvl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fr-FR" sz="2000" dirty="0" smtClean="0">
                <a:latin typeface="+mj-lt"/>
              </a:rPr>
              <a:t> et </a:t>
            </a:r>
            <a:r>
              <a:rPr lang="fr-FR" sz="2000" dirty="0">
                <a:latin typeface="+mj-lt"/>
              </a:rPr>
              <a:t>70% après splénectomie </a:t>
            </a:r>
          </a:p>
        </p:txBody>
      </p:sp>
      <p:grpSp>
        <p:nvGrpSpPr>
          <p:cNvPr id="20" name="Groupe 19"/>
          <p:cNvGrpSpPr/>
          <p:nvPr/>
        </p:nvGrpSpPr>
        <p:grpSpPr>
          <a:xfrm>
            <a:off x="0" y="6100911"/>
            <a:ext cx="9144000" cy="757089"/>
            <a:chOff x="0" y="6100911"/>
            <a:chExt cx="9144000" cy="757089"/>
          </a:xfrm>
        </p:grpSpPr>
        <p:cxnSp>
          <p:nvCxnSpPr>
            <p:cNvPr id="22" name="Connecteur droit 21"/>
            <p:cNvCxnSpPr/>
            <p:nvPr/>
          </p:nvCxnSpPr>
          <p:spPr>
            <a:xfrm>
              <a:off x="0" y="6453336"/>
              <a:ext cx="9144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23" name="Picture 2" descr="http://www.larousse.fr/encyclopedie/data/images/1007241-Plaquettes_sanguin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12360" y="6100911"/>
              <a:ext cx="1144215" cy="757089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1472" y="1000108"/>
            <a:ext cx="7143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Plan :</a:t>
            </a:r>
          </a:p>
          <a:p>
            <a:endParaRPr lang="fr-FR" dirty="0" smtClean="0"/>
          </a:p>
          <a:p>
            <a:r>
              <a:rPr lang="fr-FR" sz="2000" dirty="0" smtClean="0"/>
              <a:t>I- Définition</a:t>
            </a:r>
          </a:p>
          <a:p>
            <a:endParaRPr lang="fr-FR" sz="2000" dirty="0" smtClean="0"/>
          </a:p>
          <a:p>
            <a:r>
              <a:rPr lang="fr-FR" sz="2000" dirty="0" smtClean="0"/>
              <a:t>II- Diagnostic</a:t>
            </a:r>
          </a:p>
          <a:p>
            <a:r>
              <a:rPr lang="fr-FR" sz="2000" dirty="0" smtClean="0"/>
              <a:t>                   A- Diagnostic positif</a:t>
            </a:r>
          </a:p>
          <a:p>
            <a:r>
              <a:rPr lang="fr-FR" sz="2000" dirty="0" smtClean="0"/>
              <a:t>                   B- Diagnostic différentiel</a:t>
            </a:r>
          </a:p>
          <a:p>
            <a:r>
              <a:rPr lang="fr-FR" sz="2000" dirty="0" smtClean="0"/>
              <a:t>                   C- Diagnostic étiologique</a:t>
            </a:r>
          </a:p>
          <a:p>
            <a:endParaRPr lang="fr-FR" sz="2000" dirty="0" smtClean="0"/>
          </a:p>
          <a:p>
            <a:r>
              <a:rPr lang="fr-FR" sz="2000" dirty="0" smtClean="0"/>
              <a:t>III- Evolution</a:t>
            </a:r>
          </a:p>
          <a:p>
            <a:endParaRPr lang="fr-FR" sz="2000" dirty="0" smtClean="0"/>
          </a:p>
          <a:p>
            <a:r>
              <a:rPr lang="fr-FR" sz="2000" dirty="0" smtClean="0"/>
              <a:t>IV- Traitement</a:t>
            </a:r>
            <a:endParaRPr lang="fr-FR" sz="2000" dirty="0"/>
          </a:p>
        </p:txBody>
      </p:sp>
      <p:grpSp>
        <p:nvGrpSpPr>
          <p:cNvPr id="6" name="Groupe 5"/>
          <p:cNvGrpSpPr/>
          <p:nvPr/>
        </p:nvGrpSpPr>
        <p:grpSpPr>
          <a:xfrm>
            <a:off x="0" y="6100911"/>
            <a:ext cx="9144000" cy="757089"/>
            <a:chOff x="0" y="6100911"/>
            <a:chExt cx="9144000" cy="757089"/>
          </a:xfrm>
        </p:grpSpPr>
        <p:cxnSp>
          <p:nvCxnSpPr>
            <p:cNvPr id="5" name="Connecteur droit 4"/>
            <p:cNvCxnSpPr/>
            <p:nvPr/>
          </p:nvCxnSpPr>
          <p:spPr>
            <a:xfrm>
              <a:off x="0" y="6453336"/>
              <a:ext cx="9144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3" name="Picture 2" descr="http://www.larousse.fr/encyclopedie/data/images/1007241-Plaquettes_sanguin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12360" y="6100911"/>
              <a:ext cx="1144215" cy="757089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785813"/>
            <a:ext cx="8229600" cy="4389437"/>
          </a:xfrm>
        </p:spPr>
        <p:txBody>
          <a:bodyPr/>
          <a:lstStyle/>
          <a:p>
            <a:pPr marL="812800" indent="-8128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I- DEFINITIONS  : </a:t>
            </a:r>
          </a:p>
          <a:p>
            <a:pPr marL="812800" indent="-812800"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1800" b="1" dirty="0" smtClean="0"/>
          </a:p>
          <a:p>
            <a:pPr marL="812800" indent="-8128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b="1" u="sng" dirty="0" smtClean="0">
                <a:latin typeface="+mj-lt"/>
              </a:rPr>
              <a:t>Purpura </a:t>
            </a:r>
            <a:r>
              <a:rPr lang="fr-FR" sz="2000" b="1" u="sng" dirty="0" err="1" smtClean="0">
                <a:latin typeface="+mj-lt"/>
              </a:rPr>
              <a:t>Thrombopénique</a:t>
            </a:r>
            <a:r>
              <a:rPr lang="fr-FR" sz="2000" dirty="0" smtClean="0">
                <a:latin typeface="+mj-lt"/>
              </a:rPr>
              <a:t> c’est un syndrome hémorragique représenté par :</a:t>
            </a:r>
          </a:p>
          <a:p>
            <a:pPr marL="812800" indent="-8128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b="1" dirty="0" smtClean="0">
              <a:latin typeface="+mj-lt"/>
            </a:endParaRPr>
          </a:p>
          <a:p>
            <a:pPr marL="812800" indent="-812800" algn="just" eaLnBrk="1" hangingPunct="1">
              <a:lnSpc>
                <a:spcPct val="80000"/>
              </a:lnSpc>
            </a:pPr>
            <a:r>
              <a:rPr lang="fr-F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 purpura : </a:t>
            </a:r>
            <a:r>
              <a:rPr lang="fr-FR" sz="2000" dirty="0" smtClean="0">
                <a:latin typeface="+mj-lt"/>
              </a:rPr>
              <a:t>Syndrome hémorragique cutané et muqueux </a:t>
            </a:r>
            <a:r>
              <a:rPr lang="fr-FR" sz="2000" u="sng" dirty="0" smtClean="0">
                <a:latin typeface="+mj-lt"/>
              </a:rPr>
              <a:t>spontané</a:t>
            </a:r>
            <a:r>
              <a:rPr lang="fr-FR" sz="2000" dirty="0" smtClean="0">
                <a:latin typeface="+mj-lt"/>
              </a:rPr>
              <a:t> ou </a:t>
            </a:r>
            <a:r>
              <a:rPr lang="fr-FR" sz="2000" u="sng" dirty="0" smtClean="0">
                <a:latin typeface="+mj-lt"/>
              </a:rPr>
              <a:t>provoqué</a:t>
            </a:r>
            <a:r>
              <a:rPr lang="fr-FR" sz="2000" dirty="0" smtClean="0">
                <a:latin typeface="+mj-lt"/>
              </a:rPr>
              <a:t> par des traumatismes minimes». </a:t>
            </a:r>
          </a:p>
          <a:p>
            <a:pPr marL="812800" indent="-812800" algn="just" eaLnBrk="1" hangingPunct="1">
              <a:lnSpc>
                <a:spcPct val="80000"/>
              </a:lnSpc>
            </a:pPr>
            <a:endParaRPr lang="fr-FR" sz="2000" b="1" dirty="0" smtClean="0">
              <a:latin typeface="+mj-lt"/>
            </a:endParaRPr>
          </a:p>
          <a:p>
            <a:pPr marL="812800" indent="-812800" algn="just" eaLnBrk="1" hangingPunct="1">
              <a:lnSpc>
                <a:spcPct val="80000"/>
              </a:lnSpc>
            </a:pPr>
            <a:r>
              <a:rPr lang="fr-FR" sz="2000" dirty="0" smtClean="0">
                <a:latin typeface="+mj-lt"/>
              </a:rPr>
              <a:t>Secondaire à </a:t>
            </a:r>
            <a:r>
              <a:rPr lang="fr-F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une thrombopénie  </a:t>
            </a:r>
            <a:r>
              <a:rPr lang="fr-FR" sz="2000" dirty="0" smtClean="0">
                <a:latin typeface="+mj-lt"/>
              </a:rPr>
              <a:t>(&lt;150 000/dl) </a:t>
            </a:r>
          </a:p>
          <a:p>
            <a:pPr marL="812800" indent="-812800" algn="just" eaLnBrk="1" hangingPunct="1">
              <a:lnSpc>
                <a:spcPct val="80000"/>
              </a:lnSpc>
              <a:buNone/>
            </a:pPr>
            <a:r>
              <a:rPr lang="fr-FR" sz="2000" dirty="0" smtClean="0">
                <a:latin typeface="+mj-lt"/>
              </a:rPr>
              <a:t>	mais en règle &lt; 50 000mm</a:t>
            </a:r>
            <a:r>
              <a:rPr lang="fr-FR" sz="2000" baseline="30000" dirty="0" smtClean="0">
                <a:latin typeface="+mj-lt"/>
              </a:rPr>
              <a:t>3</a:t>
            </a:r>
            <a:r>
              <a:rPr lang="fr-FR" sz="2000" dirty="0" smtClean="0">
                <a:latin typeface="+mj-lt"/>
              </a:rPr>
              <a:t>/dl</a:t>
            </a:r>
          </a:p>
          <a:p>
            <a:pPr marL="812800" indent="-812800" algn="just" eaLnBrk="1" hangingPunct="1">
              <a:lnSpc>
                <a:spcPct val="80000"/>
              </a:lnSpc>
            </a:pPr>
            <a:endParaRPr lang="fr-FR" sz="2000" b="1" u="sng" dirty="0" smtClean="0">
              <a:latin typeface="+mj-lt"/>
            </a:endParaRPr>
          </a:p>
          <a:p>
            <a:pPr marL="812800" indent="-812800" algn="just" eaLnBrk="1" hangingPunct="1">
              <a:lnSpc>
                <a:spcPct val="80000"/>
              </a:lnSpc>
            </a:pPr>
            <a:r>
              <a:rPr lang="fr-FR" sz="2000" dirty="0" smtClean="0">
                <a:latin typeface="+mj-lt"/>
              </a:rPr>
              <a:t>En rapport  avec la présence </a:t>
            </a:r>
            <a:r>
              <a:rPr lang="fr-F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d’un Auto-anticorps </a:t>
            </a:r>
            <a:r>
              <a:rPr lang="fr-FR" sz="2000" dirty="0" smtClean="0">
                <a:latin typeface="+mj-lt"/>
              </a:rPr>
              <a:t>reconnaissant le déterminant antigénique sur la membrane plaquettaire, qui en se fixant sur celles-ci vont être éliminés par le système phagocyte mononuclé (rate+++) .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0" y="6100911"/>
            <a:ext cx="9144000" cy="757089"/>
            <a:chOff x="0" y="6100911"/>
            <a:chExt cx="9144000" cy="757089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0" y="6453336"/>
              <a:ext cx="9144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Picture 2" descr="http://www.larousse.fr/encyclopedie/data/images/1007241-Plaquettes_sanguin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12360" y="6100911"/>
              <a:ext cx="1144215" cy="757089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34888" y="-99392"/>
            <a:ext cx="8229600" cy="1143000"/>
          </a:xfrm>
        </p:spPr>
        <p:txBody>
          <a:bodyPr/>
          <a:lstStyle/>
          <a:p>
            <a:pPr marL="1117600" indent="-1117600" eaLnBrk="1" hangingPunct="1">
              <a:defRPr/>
            </a:pPr>
            <a:r>
              <a:rPr lang="fr-F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+mn-ea"/>
                <a:cs typeface="+mn-cs"/>
              </a:rPr>
              <a:t>II- DIAGNOSTIC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90872" y="3502149"/>
            <a:ext cx="8229600" cy="201508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z="1800" b="1" dirty="0" smtClean="0">
                <a:latin typeface="+mj-lt"/>
              </a:rPr>
              <a:t>2. </a:t>
            </a:r>
            <a:r>
              <a:rPr lang="fr-FR" sz="1800" b="1" u="sng" dirty="0" smtClean="0">
                <a:latin typeface="+mj-lt"/>
              </a:rPr>
              <a:t>Interrogatoire</a:t>
            </a:r>
            <a:r>
              <a:rPr lang="fr-FR" sz="1800" dirty="0" smtClean="0">
                <a:latin typeface="+mj-lt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1800" dirty="0" smtClean="0">
                <a:latin typeface="+mj-lt"/>
              </a:rPr>
              <a:t>doit préciser:</a:t>
            </a:r>
          </a:p>
          <a:p>
            <a:pPr eaLnBrk="1" hangingPunct="1"/>
            <a:r>
              <a:rPr lang="fr-FR" sz="1800" dirty="0" smtClean="0">
                <a:latin typeface="+mj-lt"/>
              </a:rPr>
              <a:t>L’ancienneté des troubles (ATCD personnels et familiaux)</a:t>
            </a:r>
          </a:p>
          <a:p>
            <a:pPr eaLnBrk="1" hangingPunct="1"/>
            <a:r>
              <a:rPr lang="fr-FR" sz="1800" dirty="0" smtClean="0">
                <a:latin typeface="+mj-lt"/>
              </a:rPr>
              <a:t>Notion de prise médicamenteuse</a:t>
            </a:r>
          </a:p>
          <a:p>
            <a:pPr eaLnBrk="1" hangingPunct="1"/>
            <a:r>
              <a:rPr lang="fr-FR" sz="1800" dirty="0" smtClean="0">
                <a:latin typeface="+mj-lt"/>
              </a:rPr>
              <a:t>Notion de syndrome grippal</a:t>
            </a:r>
          </a:p>
          <a:p>
            <a:pPr eaLnBrk="1" hangingPunct="1">
              <a:buFont typeface="Wingdings" pitchFamily="2" charset="2"/>
              <a:buNone/>
            </a:pPr>
            <a:endParaRPr lang="fr-FR" dirty="0" smtClean="0">
              <a:latin typeface="+mj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49163" y="1643063"/>
            <a:ext cx="671512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A- Diagnostic positif</a:t>
            </a:r>
          </a:p>
          <a:p>
            <a:pPr>
              <a:defRPr/>
            </a:pPr>
            <a:endParaRPr lang="fr-FR" dirty="0">
              <a:latin typeface="+mn-lt"/>
            </a:endParaRPr>
          </a:p>
          <a:p>
            <a:pPr>
              <a:defRPr/>
            </a:pPr>
            <a:r>
              <a:rPr lang="fr-FR" dirty="0">
                <a:latin typeface="+mn-lt"/>
              </a:rPr>
              <a:t> </a:t>
            </a:r>
            <a:r>
              <a:rPr lang="fr-FR" dirty="0">
                <a:latin typeface="+mj-lt"/>
              </a:rPr>
              <a:t>1- </a:t>
            </a:r>
            <a:r>
              <a:rPr lang="fr-FR" b="1" u="sng" dirty="0">
                <a:latin typeface="+mj-lt"/>
              </a:rPr>
              <a:t>Circonstance de découverte :</a:t>
            </a:r>
          </a:p>
          <a:p>
            <a:pPr>
              <a:defRPr/>
            </a:pPr>
            <a:r>
              <a:rPr lang="fr-FR" dirty="0">
                <a:latin typeface="+mj-lt"/>
              </a:rPr>
              <a:t>         - Fortuite : FNS systématique</a:t>
            </a:r>
          </a:p>
          <a:p>
            <a:pPr>
              <a:defRPr/>
            </a:pPr>
            <a:r>
              <a:rPr lang="fr-FR" dirty="0">
                <a:latin typeface="+mj-lt"/>
              </a:rPr>
              <a:t>         -  </a:t>
            </a:r>
            <a:r>
              <a:rPr lang="fr-FR" dirty="0" err="1">
                <a:latin typeface="+mj-lt"/>
              </a:rPr>
              <a:t>Sd</a:t>
            </a:r>
            <a:r>
              <a:rPr lang="fr-FR" dirty="0">
                <a:latin typeface="+mj-lt"/>
              </a:rPr>
              <a:t> hémorragique cutané et/ou muqueux +/- sévère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0" y="6100911"/>
            <a:ext cx="9144000" cy="757089"/>
            <a:chOff x="0" y="6100911"/>
            <a:chExt cx="9144000" cy="757089"/>
          </a:xfrm>
        </p:grpSpPr>
        <p:cxnSp>
          <p:nvCxnSpPr>
            <p:cNvPr id="6" name="Connecteur droit 5"/>
            <p:cNvCxnSpPr/>
            <p:nvPr/>
          </p:nvCxnSpPr>
          <p:spPr>
            <a:xfrm>
              <a:off x="0" y="6453336"/>
              <a:ext cx="9144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2" descr="http://www.larousse.fr/encyclopedie/data/images/1007241-Plaquettes_sanguin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12360" y="6100911"/>
              <a:ext cx="1144215" cy="757089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idx="1"/>
          </p:nvPr>
        </p:nvSpPr>
        <p:spPr>
          <a:xfrm>
            <a:off x="251520" y="407715"/>
            <a:ext cx="8229600" cy="43894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b="1" u="sng" dirty="0" smtClean="0"/>
              <a:t>3- Examen clinique </a:t>
            </a:r>
            <a:r>
              <a:rPr lang="fr-FR" sz="2400" b="1" u="sng" dirty="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fr-FR" sz="1800" dirty="0" smtClean="0"/>
              <a:t> </a:t>
            </a:r>
            <a:r>
              <a:rPr lang="fr-FR" sz="2000" b="1" i="1" dirty="0" smtClean="0">
                <a:latin typeface="+mj-lt"/>
              </a:rPr>
              <a:t>Purpura cutané </a:t>
            </a:r>
            <a:r>
              <a:rPr lang="fr-FR" sz="2000" dirty="0" smtClean="0">
                <a:latin typeface="+mj-lt"/>
              </a:rPr>
              <a:t>(+++) comporte 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Pétéchie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  <a:r>
              <a:rPr lang="fr-FR" sz="2000" dirty="0" smtClean="0">
                <a:latin typeface="+mj-lt"/>
              </a:rPr>
              <a:t> hémorragie dermique à type  de macule punctiforme, de coloration pourpre, ne s’efface pas à la vitro-pression apparait spontanément ou après traumatisme minime.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Vibice: </a:t>
            </a:r>
            <a:r>
              <a:rPr lang="fr-FR" sz="2000" dirty="0" smtClean="0">
                <a:latin typeface="+mj-lt"/>
              </a:rPr>
              <a:t>strie linéaire rouge siégeant au niveau du plis de flexion.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dirty="0" smtClean="0">
              <a:latin typeface="+mj-lt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Ecchymose :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FR" sz="2000" dirty="0" smtClean="0">
                <a:latin typeface="+mj-lt"/>
              </a:rPr>
              <a:t>large tache hémorragique de couleur bleu ou violacé de contours net, correspond à des hémorragie de tissus sous dermique.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000" dirty="0" smtClean="0">
                <a:latin typeface="+mj-lt"/>
              </a:rPr>
              <a:t>Le purpura peut être associé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+mj-lt"/>
              </a:rPr>
              <a:t>      </a:t>
            </a:r>
            <a:r>
              <a:rPr lang="fr-FR" sz="2000" b="1" i="1" dirty="0" smtClean="0">
                <a:latin typeface="+mj-lt"/>
              </a:rPr>
              <a:t>hémorragie muqueuse</a:t>
            </a:r>
            <a:r>
              <a:rPr lang="fr-FR" sz="2000" dirty="0" smtClean="0">
                <a:latin typeface="+mj-lt"/>
              </a:rPr>
              <a:t>: épistaxis, gingivorragie, ménorragie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fr-FR" sz="2000" dirty="0" smtClean="0">
                <a:latin typeface="+mj-lt"/>
              </a:rPr>
              <a:t>      </a:t>
            </a:r>
            <a:r>
              <a:rPr lang="fr-FR" sz="2000" b="1" i="1" dirty="0" smtClean="0">
                <a:latin typeface="+mj-lt"/>
              </a:rPr>
              <a:t>Hémorragie viscérale :</a:t>
            </a:r>
            <a:r>
              <a:rPr lang="fr-FR" sz="2000" dirty="0" smtClean="0">
                <a:latin typeface="+mj-lt"/>
              </a:rPr>
              <a:t> digestive, rétinienne, </a:t>
            </a:r>
            <a:r>
              <a:rPr lang="fr-FR" sz="2000" dirty="0" err="1" smtClean="0">
                <a:latin typeface="+mj-lt"/>
              </a:rPr>
              <a:t>cérébro</a:t>
            </a:r>
            <a:r>
              <a:rPr lang="fr-FR" sz="2000" dirty="0" smtClean="0">
                <a:latin typeface="+mj-lt"/>
              </a:rPr>
              <a:t>-méningée</a:t>
            </a:r>
            <a:endParaRPr lang="fr-FR" sz="18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NB: absence des hémarthroses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 de splénomégalie, pas de syndrome tumoral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1800" dirty="0" smtClean="0"/>
              <a:t>       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0" y="6100911"/>
            <a:ext cx="9144000" cy="757089"/>
            <a:chOff x="0" y="6100911"/>
            <a:chExt cx="9144000" cy="757089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0" y="6453336"/>
              <a:ext cx="9144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Picture 2" descr="http://www.larousse.fr/encyclopedie/data/images/1007241-Plaquettes_sanguin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12360" y="6100911"/>
              <a:ext cx="1144215" cy="757089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548680"/>
            <a:ext cx="3546314" cy="27664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645024"/>
            <a:ext cx="1872208" cy="2640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6" name="Picture 2" descr="http://upload.wikimedia.org/wikipedia/commons/9/92/Purpur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76672"/>
            <a:ext cx="3482234" cy="29028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8" name="Picture 4" descr="http://umvf.univ-nantes.fr/dermatologie/enseignement/dermato_1/site/html/images/figure4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645024"/>
            <a:ext cx="3456384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6" name="Groupe 5"/>
          <p:cNvGrpSpPr/>
          <p:nvPr/>
        </p:nvGrpSpPr>
        <p:grpSpPr>
          <a:xfrm>
            <a:off x="0" y="6100911"/>
            <a:ext cx="9144000" cy="757089"/>
            <a:chOff x="0" y="6100911"/>
            <a:chExt cx="9144000" cy="757089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0" y="6453336"/>
              <a:ext cx="9144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2" descr="http://www.larousse.fr/encyclopedie/data/images/1007241-Plaquettes_sanguines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12360" y="6100911"/>
              <a:ext cx="1144215" cy="757089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00063" y="714375"/>
            <a:ext cx="8143875" cy="52629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b="1" u="sng" dirty="0"/>
              <a:t>4- </a:t>
            </a:r>
            <a:r>
              <a:rPr lang="fr-FR" b="1" u="sng" dirty="0" smtClean="0"/>
              <a:t>Examens par acliniques: </a:t>
            </a:r>
            <a:endParaRPr lang="fr-FR" b="1" u="sng" dirty="0"/>
          </a:p>
          <a:p>
            <a:pPr>
              <a:defRPr/>
            </a:pPr>
            <a:endParaRPr lang="fr-FR" dirty="0"/>
          </a:p>
          <a:p>
            <a:pPr algn="just">
              <a:buFont typeface="Wingdings" pitchFamily="2" charset="2"/>
              <a:buChar char="v"/>
              <a:defRPr/>
            </a:pPr>
            <a:r>
              <a:rPr lang="fr-FR" sz="2000" b="1" i="1" dirty="0">
                <a:solidFill>
                  <a:srgbClr val="FF0000"/>
                </a:solidFill>
                <a:latin typeface="+mj-lt"/>
              </a:rPr>
              <a:t>FNS : </a:t>
            </a:r>
            <a:r>
              <a:rPr lang="fr-FR" sz="2000" dirty="0">
                <a:latin typeface="+mj-lt"/>
              </a:rPr>
              <a:t>Une thrombopénie&lt; 150 000/dl, seuil hémorragique si la </a:t>
            </a:r>
            <a:r>
              <a:rPr lang="fr-FR" sz="2000" dirty="0" smtClean="0">
                <a:solidFill>
                  <a:srgbClr val="7030A0"/>
                </a:solidFill>
                <a:latin typeface="+mj-lt"/>
              </a:rPr>
              <a:t>thrombopénie &lt; </a:t>
            </a:r>
            <a:r>
              <a:rPr lang="fr-FR" sz="2000" dirty="0">
                <a:solidFill>
                  <a:srgbClr val="7030A0"/>
                </a:solidFill>
                <a:latin typeface="+mj-lt"/>
              </a:rPr>
              <a:t>50 </a:t>
            </a:r>
            <a:r>
              <a:rPr lang="fr-FR" sz="2000" dirty="0" smtClean="0">
                <a:solidFill>
                  <a:srgbClr val="7030A0"/>
                </a:solidFill>
                <a:latin typeface="+mj-lt"/>
              </a:rPr>
              <a:t>000mm</a:t>
            </a:r>
            <a:r>
              <a:rPr lang="fr-FR" sz="2000" baseline="30000" dirty="0" smtClean="0">
                <a:solidFill>
                  <a:srgbClr val="7030A0"/>
                </a:solidFill>
                <a:latin typeface="+mj-lt"/>
              </a:rPr>
              <a:t>3</a:t>
            </a:r>
            <a:r>
              <a:rPr lang="fr-FR" sz="2000" dirty="0" smtClean="0">
                <a:solidFill>
                  <a:srgbClr val="7030A0"/>
                </a:solidFill>
                <a:latin typeface="+mj-lt"/>
              </a:rPr>
              <a:t>/dl</a:t>
            </a:r>
            <a:r>
              <a:rPr lang="fr-FR" sz="2000" dirty="0">
                <a:latin typeface="+mj-lt"/>
              </a:rPr>
              <a:t>.</a:t>
            </a:r>
          </a:p>
          <a:p>
            <a:pPr algn="just">
              <a:defRPr/>
            </a:pPr>
            <a:r>
              <a:rPr lang="fr-FR" sz="2000" dirty="0">
                <a:latin typeface="+mj-lt"/>
              </a:rPr>
              <a:t>          le taux de globules blanc et l’hémoglobine sont normaux</a:t>
            </a:r>
          </a:p>
          <a:p>
            <a:pPr algn="just">
              <a:defRPr/>
            </a:pPr>
            <a:endParaRPr lang="fr-FR" sz="2000" dirty="0">
              <a:latin typeface="+mj-lt"/>
            </a:endParaRPr>
          </a:p>
          <a:p>
            <a:pPr algn="just">
              <a:defRPr/>
            </a:pPr>
            <a:r>
              <a:rPr lang="fr-FR" sz="2000" b="1" i="1" dirty="0">
                <a:latin typeface="+mj-lt"/>
              </a:rPr>
              <a:t>NB </a:t>
            </a:r>
            <a:r>
              <a:rPr lang="fr-FR" sz="2000" i="1" dirty="0">
                <a:latin typeface="+mj-lt"/>
              </a:rPr>
              <a:t>: devant toute thrombopénie, on devrait refaire la FNS sur un tube </a:t>
            </a:r>
            <a:r>
              <a:rPr lang="fr-FR" sz="2000" i="1" dirty="0" err="1">
                <a:latin typeface="+mj-lt"/>
              </a:rPr>
              <a:t>citraté</a:t>
            </a:r>
            <a:r>
              <a:rPr lang="fr-FR" sz="2000" i="1" dirty="0">
                <a:latin typeface="+mj-lt"/>
              </a:rPr>
              <a:t> </a:t>
            </a:r>
            <a:r>
              <a:rPr lang="fr-FR" sz="2000" i="1" dirty="0" smtClean="0">
                <a:latin typeface="+mj-lt"/>
              </a:rPr>
              <a:t>ou </a:t>
            </a:r>
            <a:r>
              <a:rPr lang="fr-FR" sz="2000" i="1" dirty="0">
                <a:latin typeface="+mj-lt"/>
              </a:rPr>
              <a:t>un FSP pour éliminer une fausse thrombopénie </a:t>
            </a:r>
            <a:r>
              <a:rPr lang="fr-FR" sz="2000" i="1" dirty="0" smtClean="0">
                <a:latin typeface="+mj-lt"/>
              </a:rPr>
              <a:t>(agrégation </a:t>
            </a:r>
            <a:r>
              <a:rPr lang="fr-FR" sz="2000" i="1" dirty="0">
                <a:latin typeface="+mj-lt"/>
              </a:rPr>
              <a:t>plaquettaire sur  EDTA) </a:t>
            </a:r>
          </a:p>
          <a:p>
            <a:pPr algn="just">
              <a:defRPr/>
            </a:pPr>
            <a:endParaRPr lang="fr-FR" sz="2000" i="1" dirty="0">
              <a:solidFill>
                <a:srgbClr val="FF0000"/>
              </a:solidFill>
              <a:latin typeface="+mj-lt"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fr-FR" sz="2000" b="1" i="1" dirty="0">
                <a:solidFill>
                  <a:srgbClr val="FF0000"/>
                </a:solidFill>
                <a:latin typeface="+mj-lt"/>
              </a:rPr>
              <a:t>FSP: </a:t>
            </a:r>
            <a:r>
              <a:rPr lang="fr-FR" sz="2000" dirty="0">
                <a:latin typeface="+mj-lt"/>
              </a:rPr>
              <a:t>confirme la thrombopénie</a:t>
            </a:r>
          </a:p>
          <a:p>
            <a:pPr algn="just">
              <a:defRPr/>
            </a:pPr>
            <a:r>
              <a:rPr lang="fr-FR" sz="2000" dirty="0">
                <a:latin typeface="+mj-lt"/>
              </a:rPr>
              <a:t>            GB et GR sont normaux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fr-FR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Myélogramme</a:t>
            </a:r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(+++): </a:t>
            </a:r>
          </a:p>
          <a:p>
            <a:pPr algn="just">
              <a:buFontTx/>
              <a:buChar char="-"/>
              <a:defRPr/>
            </a:pPr>
            <a:r>
              <a:rPr lang="fr-FR" sz="2000" dirty="0" smtClean="0">
                <a:solidFill>
                  <a:srgbClr val="7030A0"/>
                </a:solidFill>
                <a:latin typeface="+mj-lt"/>
              </a:rPr>
              <a:t>indispensable</a:t>
            </a:r>
            <a:r>
              <a:rPr lang="fr-FR" sz="2000" dirty="0">
                <a:latin typeface="+mj-lt"/>
              </a:rPr>
              <a:t>, confirme la nature </a:t>
            </a:r>
            <a:r>
              <a:rPr lang="fr-FR" sz="2000" dirty="0">
                <a:solidFill>
                  <a:srgbClr val="7030A0"/>
                </a:solidFill>
                <a:latin typeface="+mj-lt"/>
              </a:rPr>
              <a:t>périphérique</a:t>
            </a:r>
            <a:r>
              <a:rPr lang="fr-FR" sz="2000" dirty="0">
                <a:latin typeface="+mj-lt"/>
              </a:rPr>
              <a:t> de la thrombopénie</a:t>
            </a:r>
          </a:p>
          <a:p>
            <a:pPr algn="just">
              <a:buFontTx/>
              <a:buChar char="-"/>
              <a:defRPr/>
            </a:pPr>
            <a:r>
              <a:rPr lang="fr-FR" sz="2000" dirty="0" smtClean="0">
                <a:latin typeface="+mj-lt"/>
              </a:rPr>
              <a:t>présence </a:t>
            </a:r>
            <a:r>
              <a:rPr lang="fr-FR" sz="2000" dirty="0">
                <a:latin typeface="+mj-lt"/>
              </a:rPr>
              <a:t>de </a:t>
            </a:r>
            <a:r>
              <a:rPr lang="fr-FR" sz="2000" dirty="0">
                <a:solidFill>
                  <a:srgbClr val="7030A0"/>
                </a:solidFill>
                <a:latin typeface="+mj-lt"/>
              </a:rPr>
              <a:t>nombreux mégacaryocytes </a:t>
            </a:r>
            <a:r>
              <a:rPr lang="fr-FR" sz="2000" dirty="0">
                <a:latin typeface="+mj-lt"/>
              </a:rPr>
              <a:t>( cellules mères des plaquettes)</a:t>
            </a:r>
          </a:p>
          <a:p>
            <a:pPr algn="just">
              <a:defRPr/>
            </a:pPr>
            <a:endParaRPr lang="fr-FR" sz="2000" dirty="0">
              <a:latin typeface="+mj-lt"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fr-FR" sz="2000" b="1" i="1" dirty="0">
                <a:solidFill>
                  <a:srgbClr val="FF0000"/>
                </a:solidFill>
                <a:latin typeface="+mj-lt"/>
              </a:rPr>
              <a:t>Bilan d’hémostase </a:t>
            </a:r>
            <a:r>
              <a:rPr lang="fr-FR" sz="2000" b="1" i="1" dirty="0">
                <a:latin typeface="+mj-lt"/>
              </a:rPr>
              <a:t>: </a:t>
            </a:r>
            <a:r>
              <a:rPr lang="fr-FR" sz="2000" dirty="0" smtClean="0">
                <a:latin typeface="+mj-lt"/>
              </a:rPr>
              <a:t>(TP, TCK, Fg) </a:t>
            </a:r>
            <a:r>
              <a:rPr lang="fr-FR" sz="2000" dirty="0" smtClean="0">
                <a:solidFill>
                  <a:srgbClr val="7030A0"/>
                </a:solidFill>
                <a:latin typeface="+mj-lt"/>
              </a:rPr>
              <a:t>normal</a:t>
            </a:r>
            <a:endParaRPr lang="fr-FR" sz="2000" dirty="0">
              <a:latin typeface="+mj-lt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0" y="6100911"/>
            <a:ext cx="9144000" cy="757089"/>
            <a:chOff x="0" y="6100911"/>
            <a:chExt cx="9144000" cy="757089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0" y="6453336"/>
              <a:ext cx="9144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2" descr="http://www.larousse.fr/encyclopedie/data/images/1007241-Plaquettes_sanguin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12360" y="6100911"/>
              <a:ext cx="1144215" cy="757089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3568" y="764704"/>
            <a:ext cx="8072438" cy="510909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B- Diagnostic différentiel</a:t>
            </a: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  <a:p>
            <a:pPr>
              <a:defRPr/>
            </a:pP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endParaRPr lang="fr-FR" dirty="0">
              <a:latin typeface="+mn-lt"/>
            </a:endParaRPr>
          </a:p>
          <a:p>
            <a:pPr algn="just">
              <a:defRPr/>
            </a:pPr>
            <a:r>
              <a:rPr lang="fr-F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1- </a:t>
            </a:r>
            <a:r>
              <a:rPr lang="fr-FR" sz="2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Fausse thrombopénie:</a:t>
            </a:r>
            <a:r>
              <a:rPr lang="fr-FR" sz="2000" dirty="0" smtClean="0">
                <a:latin typeface="+mj-lt"/>
              </a:rPr>
              <a:t> par agrégation sur le tube EDTA, donc refaire la FNS sur tube </a:t>
            </a:r>
            <a:r>
              <a:rPr lang="fr-FR" sz="2000" dirty="0" err="1" smtClean="0">
                <a:latin typeface="+mj-lt"/>
              </a:rPr>
              <a:t>citraté</a:t>
            </a:r>
            <a:r>
              <a:rPr lang="fr-FR" sz="2000" dirty="0" smtClean="0">
                <a:latin typeface="+mj-lt"/>
              </a:rPr>
              <a:t>: taux de plaquette normal ou FSP richesse plaquettaire normale</a:t>
            </a:r>
          </a:p>
          <a:p>
            <a:pPr algn="just">
              <a:defRPr/>
            </a:pPr>
            <a:endParaRPr lang="fr-FR" sz="2000" u="sng" dirty="0" smtClean="0">
              <a:latin typeface="+mj-lt"/>
            </a:endParaRPr>
          </a:p>
          <a:p>
            <a:pPr algn="just">
              <a:defRPr/>
            </a:pPr>
            <a:r>
              <a:rPr lang="fr-F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2- </a:t>
            </a:r>
            <a:r>
              <a:rPr lang="fr-FR" sz="2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Purpura vasculaire :</a:t>
            </a:r>
            <a:r>
              <a:rPr lang="fr-FR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FR" sz="2000" dirty="0">
                <a:latin typeface="+mj-lt"/>
              </a:rPr>
              <a:t>FNS : taux de plaquette est normal</a:t>
            </a:r>
          </a:p>
          <a:p>
            <a:pPr algn="just">
              <a:defRPr/>
            </a:pPr>
            <a:endParaRPr lang="fr-FR" sz="2000" dirty="0">
              <a:latin typeface="+mj-lt"/>
            </a:endParaRPr>
          </a:p>
          <a:p>
            <a:pPr algn="just">
              <a:defRPr/>
            </a:pPr>
            <a:r>
              <a:rPr lang="fr-F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3-</a:t>
            </a:r>
            <a:r>
              <a:rPr lang="fr-FR" sz="2000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fr-FR" sz="2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Thrombopénie d’origine centrale</a:t>
            </a:r>
            <a:r>
              <a:rPr lang="fr-FR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F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fr-FR" sz="2000" dirty="0" smtClean="0">
                <a:latin typeface="+mj-lt"/>
              </a:rPr>
              <a:t>atteinte de la moelle osseuse</a:t>
            </a:r>
            <a:r>
              <a:rPr lang="fr-F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FR" sz="2000" dirty="0" smtClean="0">
                <a:latin typeface="+mj-lt"/>
              </a:rPr>
              <a:t>(ex</a:t>
            </a:r>
            <a:r>
              <a:rPr lang="fr-FR" sz="2000" dirty="0">
                <a:latin typeface="+mj-lt"/>
              </a:rPr>
              <a:t>: leucémie aigue, aplasie médullaire):</a:t>
            </a:r>
          </a:p>
          <a:p>
            <a:pPr algn="just">
              <a:defRPr/>
            </a:pPr>
            <a:r>
              <a:rPr lang="fr-FR" sz="2000" dirty="0" smtClean="0">
                <a:latin typeface="+mj-lt"/>
              </a:rPr>
              <a:t>Myélogramme</a:t>
            </a:r>
            <a:r>
              <a:rPr lang="fr-FR" sz="2000" dirty="0">
                <a:latin typeface="+mj-lt"/>
              </a:rPr>
              <a:t>:  absence des </a:t>
            </a:r>
            <a:r>
              <a:rPr lang="fr-FR" sz="2000" dirty="0" smtClean="0">
                <a:latin typeface="+mj-lt"/>
              </a:rPr>
              <a:t>mégacaryocytes</a:t>
            </a:r>
          </a:p>
          <a:p>
            <a:pPr algn="just">
              <a:defRPr/>
            </a:pPr>
            <a:endParaRPr lang="fr-FR" sz="2000" dirty="0" smtClean="0">
              <a:latin typeface="+mj-lt"/>
            </a:endParaRPr>
          </a:p>
          <a:p>
            <a:pPr algn="just">
              <a:defRPr/>
            </a:pPr>
            <a:r>
              <a:rPr lang="fr-F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4- </a:t>
            </a:r>
            <a:r>
              <a:rPr lang="fr-FR" sz="2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Thrombopénies périphériques autres:</a:t>
            </a:r>
            <a:r>
              <a:rPr lang="fr-FR" sz="2000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fr-FR" sz="2000" dirty="0" smtClean="0">
                <a:latin typeface="+mj-lt"/>
              </a:rPr>
              <a:t>thrombopénies mécaniques, thrombopénies médicamenteuses et toxiques.</a:t>
            </a:r>
            <a:endParaRPr lang="fr-FR" sz="2000" dirty="0">
              <a:latin typeface="+mj-lt"/>
            </a:endParaRPr>
          </a:p>
          <a:p>
            <a:pPr algn="just">
              <a:defRPr/>
            </a:pPr>
            <a:endParaRPr lang="fr-FR" sz="2000" dirty="0">
              <a:latin typeface="+mj-lt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0" y="6100911"/>
            <a:ext cx="9144000" cy="757089"/>
            <a:chOff x="0" y="6100911"/>
            <a:chExt cx="9144000" cy="757089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0" y="6453336"/>
              <a:ext cx="9144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Picture 2" descr="http://www.larousse.fr/encyclopedie/data/images/1007241-Plaquettes_sanguin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12360" y="6100911"/>
              <a:ext cx="1144215" cy="757089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14375" y="714375"/>
            <a:ext cx="8072438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endParaRPr lang="fr-FR" sz="2000" dirty="0">
              <a:latin typeface="+mj-lt"/>
            </a:endParaRPr>
          </a:p>
          <a:p>
            <a:pPr algn="just"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C- Diagnostic étiologique : </a:t>
            </a:r>
            <a:r>
              <a:rPr lang="fr-FR" sz="2000" dirty="0">
                <a:latin typeface="+mj-lt"/>
              </a:rPr>
              <a:t>PTAI peut être secondaire ou idiopathique</a:t>
            </a:r>
          </a:p>
          <a:p>
            <a:pPr algn="just">
              <a:defRPr/>
            </a:pPr>
            <a:endParaRPr lang="fr-FR" sz="2000" u="sng" dirty="0">
              <a:latin typeface="+mj-lt"/>
            </a:endParaRPr>
          </a:p>
          <a:p>
            <a:pPr algn="just">
              <a:defRPr/>
            </a:pPr>
            <a:r>
              <a:rPr lang="fr-FR" sz="2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1- PTAI secondaire </a:t>
            </a:r>
            <a:r>
              <a:rPr lang="fr-FR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  <a:p>
            <a:pPr algn="just">
              <a:defRPr/>
            </a:pPr>
            <a:r>
              <a:rPr lang="fr-FR" sz="2000" dirty="0" smtClean="0">
                <a:latin typeface="+mj-lt"/>
              </a:rPr>
              <a:t>- Maladie de système: Lupus </a:t>
            </a:r>
            <a:r>
              <a:rPr lang="fr-FR" sz="2000" dirty="0">
                <a:latin typeface="+mj-lt"/>
              </a:rPr>
              <a:t>érythémateuse disséminé (LED</a:t>
            </a:r>
            <a:r>
              <a:rPr lang="fr-FR" sz="2000" dirty="0" smtClean="0">
                <a:latin typeface="+mj-lt"/>
              </a:rPr>
              <a:t>), </a:t>
            </a:r>
            <a:endParaRPr lang="fr-FR" sz="2000" dirty="0">
              <a:latin typeface="+mj-lt"/>
            </a:endParaRPr>
          </a:p>
          <a:p>
            <a:pPr algn="just">
              <a:defRPr/>
            </a:pPr>
            <a:r>
              <a:rPr lang="fr-FR" sz="2000" dirty="0" smtClean="0">
                <a:latin typeface="+mj-lt"/>
              </a:rPr>
              <a:t>- Hémopathie </a:t>
            </a:r>
            <a:r>
              <a:rPr lang="fr-FR" sz="2000" dirty="0">
                <a:latin typeface="+mj-lt"/>
              </a:rPr>
              <a:t>malignes: LLC +++</a:t>
            </a:r>
          </a:p>
          <a:p>
            <a:pPr algn="just">
              <a:defRPr/>
            </a:pPr>
            <a:r>
              <a:rPr lang="fr-FR" sz="2000" dirty="0" smtClean="0">
                <a:latin typeface="+mj-lt"/>
              </a:rPr>
              <a:t>- </a:t>
            </a:r>
            <a:r>
              <a:rPr lang="fr-FR" sz="2000" dirty="0">
                <a:latin typeface="+mj-lt"/>
              </a:rPr>
              <a:t>Infection : HIV, HCV</a:t>
            </a:r>
          </a:p>
          <a:p>
            <a:pPr algn="just">
              <a:defRPr/>
            </a:pPr>
            <a:endParaRPr lang="fr-FR" sz="2000" u="sng" dirty="0">
              <a:latin typeface="+mj-lt"/>
            </a:endParaRPr>
          </a:p>
          <a:p>
            <a:pPr algn="just">
              <a:defRPr/>
            </a:pPr>
            <a:r>
              <a:rPr lang="fr-FR" sz="2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2- PTAI idiopathique </a:t>
            </a:r>
            <a:r>
              <a:rPr lang="fr-FR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endParaRPr lang="fr-FR" sz="2000" dirty="0" smtClean="0">
              <a:latin typeface="+mj-lt"/>
            </a:endParaRPr>
          </a:p>
          <a:p>
            <a:pPr algn="just">
              <a:defRPr/>
            </a:pPr>
            <a:r>
              <a:rPr lang="fr-FR" sz="2000" dirty="0" smtClean="0">
                <a:latin typeface="+mj-lt"/>
              </a:rPr>
              <a:t>- aucune </a:t>
            </a:r>
            <a:r>
              <a:rPr lang="fr-FR" sz="2000" dirty="0">
                <a:latin typeface="+mj-lt"/>
              </a:rPr>
              <a:t>étiologie n’est retrouvé</a:t>
            </a:r>
          </a:p>
          <a:p>
            <a:pPr algn="just">
              <a:defRPr/>
            </a:pPr>
            <a:r>
              <a:rPr lang="fr-FR" sz="2000" dirty="0" smtClean="0">
                <a:latin typeface="+mj-lt"/>
              </a:rPr>
              <a:t>- Diagnostic </a:t>
            </a:r>
            <a:r>
              <a:rPr lang="fr-FR" sz="2000" dirty="0">
                <a:latin typeface="+mj-lt"/>
              </a:rPr>
              <a:t>d’élimination                        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0" y="6100911"/>
            <a:ext cx="9144000" cy="757089"/>
            <a:chOff x="0" y="6100911"/>
            <a:chExt cx="9144000" cy="757089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0" y="6453336"/>
              <a:ext cx="9144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Picture 2" descr="http://www.larousse.fr/encyclopedie/data/images/1007241-Plaquettes_sanguin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12360" y="6100911"/>
              <a:ext cx="1144215" cy="757089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468</TotalTime>
  <Words>608</Words>
  <Application>Microsoft Office PowerPoint</Application>
  <PresentationFormat>Affichage à l'écran (4:3)</PresentationFormat>
  <Paragraphs>150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Débit</vt:lpstr>
      <vt:lpstr>Diapositive 1</vt:lpstr>
      <vt:lpstr>Diapositive 2</vt:lpstr>
      <vt:lpstr>Diapositive 3</vt:lpstr>
      <vt:lpstr>II- DIAGNOSTIC</vt:lpstr>
      <vt:lpstr>Diapositive 5</vt:lpstr>
      <vt:lpstr>Diapositive 6</vt:lpstr>
      <vt:lpstr>Diapositive 7</vt:lpstr>
      <vt:lpstr>Diapositive 8</vt:lpstr>
      <vt:lpstr>Diapositive 9</vt:lpstr>
      <vt:lpstr>III- EVOLUTION</vt:lpstr>
      <vt:lpstr>IV-TRAITEMENT</vt:lpstr>
      <vt:lpstr>Diapositive 12</vt:lpstr>
      <vt:lpstr>Diapositive 13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Purpura Thrombopénique Auto-immun Idiopathique (PTAI)</dc:title>
  <dc:creator>USER</dc:creator>
  <cp:lastModifiedBy>Pctec</cp:lastModifiedBy>
  <cp:revision>48</cp:revision>
  <dcterms:created xsi:type="dcterms:W3CDTF">2009-06-20T11:03:15Z</dcterms:created>
  <dcterms:modified xsi:type="dcterms:W3CDTF">2017-01-04T20:53:54Z</dcterms:modified>
</cp:coreProperties>
</file>