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1" r:id="rId5"/>
    <p:sldId id="263" r:id="rId6"/>
    <p:sldId id="264" r:id="rId7"/>
    <p:sldId id="265" r:id="rId8"/>
    <p:sldId id="262" r:id="rId9"/>
    <p:sldId id="267" r:id="rId10"/>
    <p:sldId id="268" r:id="rId11"/>
    <p:sldId id="290" r:id="rId12"/>
    <p:sldId id="266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91" r:id="rId21"/>
    <p:sldId id="292" r:id="rId22"/>
    <p:sldId id="277" r:id="rId23"/>
    <p:sldId id="287" r:id="rId24"/>
    <p:sldId id="288" r:id="rId25"/>
    <p:sldId id="289" r:id="rId26"/>
    <p:sldId id="278" r:id="rId27"/>
    <p:sldId id="279" r:id="rId28"/>
    <p:sldId id="280" r:id="rId29"/>
    <p:sldId id="281" r:id="rId30"/>
    <p:sldId id="282" r:id="rId31"/>
    <p:sldId id="283" r:id="rId32"/>
    <p:sldId id="293" r:id="rId33"/>
    <p:sldId id="284" r:id="rId34"/>
    <p:sldId id="286" r:id="rId35"/>
    <p:sldId id="294" r:id="rId36"/>
    <p:sldId id="295" r:id="rId3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5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2E8AF-05CC-4A13-9CAC-6870DFF57054}" type="datetimeFigureOut">
              <a:rPr lang="fr-FR" smtClean="0"/>
              <a:pPr/>
              <a:t>12/06/2012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C5B61-F163-40FD-B92B-5373D3B72B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2E8AF-05CC-4A13-9CAC-6870DFF57054}" type="datetimeFigureOut">
              <a:rPr lang="fr-FR" smtClean="0"/>
              <a:pPr/>
              <a:t>12/06/2012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C5B61-F163-40FD-B92B-5373D3B72B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2E8AF-05CC-4A13-9CAC-6870DFF57054}" type="datetimeFigureOut">
              <a:rPr lang="fr-FR" smtClean="0"/>
              <a:pPr/>
              <a:t>12/06/2012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C5B61-F163-40FD-B92B-5373D3B72B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2E8AF-05CC-4A13-9CAC-6870DFF57054}" type="datetimeFigureOut">
              <a:rPr lang="fr-FR" smtClean="0"/>
              <a:pPr/>
              <a:t>12/06/2012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C5B61-F163-40FD-B92B-5373D3B72B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2E8AF-05CC-4A13-9CAC-6870DFF57054}" type="datetimeFigureOut">
              <a:rPr lang="fr-FR" smtClean="0"/>
              <a:pPr/>
              <a:t>12/06/2012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C5B61-F163-40FD-B92B-5373D3B72B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2E8AF-05CC-4A13-9CAC-6870DFF57054}" type="datetimeFigureOut">
              <a:rPr lang="fr-FR" smtClean="0"/>
              <a:pPr/>
              <a:t>12/06/2012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C5B61-F163-40FD-B92B-5373D3B72B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2E8AF-05CC-4A13-9CAC-6870DFF57054}" type="datetimeFigureOut">
              <a:rPr lang="fr-FR" smtClean="0"/>
              <a:pPr/>
              <a:t>12/06/2012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C5B61-F163-40FD-B92B-5373D3B72B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2E8AF-05CC-4A13-9CAC-6870DFF57054}" type="datetimeFigureOut">
              <a:rPr lang="fr-FR" smtClean="0"/>
              <a:pPr/>
              <a:t>12/06/2012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C5B61-F163-40FD-B92B-5373D3B72B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2E8AF-05CC-4A13-9CAC-6870DFF57054}" type="datetimeFigureOut">
              <a:rPr lang="fr-FR" smtClean="0"/>
              <a:pPr/>
              <a:t>12/06/2012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C5B61-F163-40FD-B92B-5373D3B72B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2E8AF-05CC-4A13-9CAC-6870DFF57054}" type="datetimeFigureOut">
              <a:rPr lang="fr-FR" smtClean="0"/>
              <a:pPr/>
              <a:t>12/06/2012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C5B61-F163-40FD-B92B-5373D3B72B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2E8AF-05CC-4A13-9CAC-6870DFF57054}" type="datetimeFigureOut">
              <a:rPr lang="fr-FR" smtClean="0"/>
              <a:pPr/>
              <a:t>12/06/2012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C5B61-F163-40FD-B92B-5373D3B72B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2E8AF-05CC-4A13-9CAC-6870DFF57054}" type="datetimeFigureOut">
              <a:rPr lang="fr-FR" smtClean="0"/>
              <a:pPr/>
              <a:t>12/06/2012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C5B61-F163-40FD-B92B-5373D3B72B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sfed.org/documents_sfed/images/netfmc/cr_co_infectieuse_1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ENDOSCOPIE DIGESTIVE  DIAGNOSTIQUE</a:t>
            </a:r>
            <a:br>
              <a:rPr lang="fr-FR" b="1" dirty="0" smtClean="0">
                <a:solidFill>
                  <a:srgbClr val="FF0000"/>
                </a:solidFill>
              </a:rPr>
            </a:br>
            <a:r>
              <a:rPr lang="fr-FR" b="1" dirty="0" smtClean="0">
                <a:solidFill>
                  <a:srgbClr val="FF0000"/>
                </a:solidFill>
              </a:rPr>
              <a:t> ET THERAPEUTIQUE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605358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fr-FR" sz="2800" b="1" dirty="0" smtClean="0">
                <a:solidFill>
                  <a:schemeClr val="tx1"/>
                </a:solidFill>
              </a:rPr>
              <a:t>PRESENTE PAR: DR BELGHAZI</a:t>
            </a:r>
          </a:p>
          <a:p>
            <a:endParaRPr lang="fr-FR" sz="2800" b="1" dirty="0" smtClean="0">
              <a:solidFill>
                <a:schemeClr val="tx1"/>
              </a:solidFill>
            </a:endParaRPr>
          </a:p>
          <a:p>
            <a:r>
              <a:rPr lang="fr-FR" sz="2800" b="1" dirty="0" smtClean="0">
                <a:solidFill>
                  <a:schemeClr val="tx1"/>
                </a:solidFill>
              </a:rPr>
              <a:t>SERVICE D’HEPATO-GASTRO-ENTEROLOGIE</a:t>
            </a:r>
            <a:endParaRPr lang="fr-FR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>FIBROSCOPIE OESO-GASTRO-DUODENALE</a:t>
            </a:r>
            <a:endParaRPr lang="fr-FR" sz="3600" dirty="0"/>
          </a:p>
        </p:txBody>
      </p:sp>
      <p:sp>
        <p:nvSpPr>
          <p:cNvPr id="3" name="ZoneTexte 2"/>
          <p:cNvSpPr txBox="1"/>
          <p:nvPr/>
        </p:nvSpPr>
        <p:spPr>
          <a:xfrm>
            <a:off x="357158" y="1214422"/>
            <a:ext cx="68667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u="sng" dirty="0" smtClean="0">
                <a:solidFill>
                  <a:srgbClr val="C00000"/>
                </a:solidFill>
              </a:rPr>
              <a:t>5/ RESULTATS: </a:t>
            </a:r>
            <a:r>
              <a:rPr lang="fr-FR" sz="2800" b="1" dirty="0" smtClean="0">
                <a:solidFill>
                  <a:srgbClr val="0070C0"/>
                </a:solidFill>
              </a:rPr>
              <a:t>FOGD pathologique:</a:t>
            </a:r>
            <a:r>
              <a:rPr lang="fr-FR" b="1" dirty="0" smtClean="0">
                <a:solidFill>
                  <a:srgbClr val="0070C0"/>
                </a:solidFill>
              </a:rPr>
              <a:t>                          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125" name="Picture 5" descr="C:\Users\Fernanda\Documents\cours endoscopie\imagesCA6XM0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2071678"/>
            <a:ext cx="2714644" cy="3000396"/>
          </a:xfrm>
          <a:prstGeom prst="rect">
            <a:avLst/>
          </a:prstGeom>
          <a:noFill/>
        </p:spPr>
      </p:pic>
      <p:pic>
        <p:nvPicPr>
          <p:cNvPr id="5127" name="Picture 7" descr="C:\Users\Fernanda\Documents\cours endoscopie\imagesCAJ394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214554"/>
            <a:ext cx="2714644" cy="2928958"/>
          </a:xfrm>
          <a:prstGeom prst="rect">
            <a:avLst/>
          </a:prstGeom>
          <a:noFill/>
        </p:spPr>
      </p:pic>
      <p:sp>
        <p:nvSpPr>
          <p:cNvPr id="5131" name="AutoShape 11" descr="data:image/jpg;base64,/9j/4AAQSkZJRgABAQAAAQABAAD/2wCEAAkGBhQSEBQUEhQUFRQUFh0VFxUYGBIXFBQUFRUXFBYUFBQYGyYeHBwjGRQVHy8gIycpLCwsFR4xNTAqNSYsLCkBCQoKDgwOGg8PGikcHBwpKSkpKSkpKSopKSksKSwsKSkpKSksKSkpKSkpKSwpKSspKSkpLiksLCksKSkpLCwpLP/AABEIAHcAmQMBIgACEQEDEQH/xAAcAAABBAMBAAAAAAAAAAAAAAAEAAMFBwEGCAL/xABGEAABAgMDBQoMBQMEAwAAAAABAAIDBBESITEFQVGT0gYUIjVTVGFxgZEHExUyc3ShsbKz0fBCkqLB4SNigkNSo/EWMzT/xAAaAQACAwEBAAAAAAAAAAAAAAACBAADBQEG/8QALBEAAgIBAwIEBQUBAAAAAAAAAAECEQMSITEEExRBUaEFMlKR8CJCcYGxFf/aAAwDAQACEQMRAD8AtqVlWGHbeSKWiTaLQACbzfQXBMb5k+Xha9m0hsv8UTnq0x8uIuX40xDtMo4GpNrQBVpHXh1I5SlezOOzqnfUny8LXs2kt9yXOIWvZtLlczUO0RaFgwxfTOA3gC7oI7kTKZMhuq7xdOFVpqb2it5adNyDuS8w8cJTdUdPb8kucQtezaS35Jc4ha9m0udRJtOLW/lb9E+yTaPwt/K36Ie8xxdG35nQe/JLnELXs2kt+SXOIWvZtKhRJsp5jfyt+idl5Fpxa27+1v0QvO0Wr4e35+xeu/ZLnELXs2kt+yXOIWvZtKm4UmwfgZ+Rn0ThlmAf+tmjzG4nsXPEP8YX/Nf1excG/ZLnELXs2kt+SXOIWvZtKlYkAH/TZ+RibEu3/YztY36KeIYS+Fv6vYu7fklziFr2bSW/ZLnELXs2lR7YTB+Bh/xYB7QjYcmwivi2D/Bn0U8Q/wAZyXwtr93sXGJ2S5xC17NpZ33Jc4ha9m0qeyg+3B8SWsMOtbNhmOGNKqt90G58wDabfDJuOdp0H9irI5r8xPL0s8a1M6p33Jc4ha9m0kZqS5xC17NpchSgFqpIFnhX5yL6dqkp2ca6EQHNJdQ0pwvOeSKkdIN2lFrkKM6tynAYyD4yGSb20NokEOc0VGY1BTVepCSPE0r6CW+GEiqJrC7XJxjWX+KJz1aY+XEXItV11l7imc9Wj/LiLkmWgF7g0Yk0S0uWEt9g/I2TvGOtOHBHtK2mCxZlZNrGBrc13QdJ7/eiWsolpOzYw4tERQmVT7YSxCbfmRENqBjcYigsRMCEAbliGxP00YqtjUIhD2tAFk30vXiLDqB3/svAK9h7c9f46lwOqG2tI0e/3oiD4uybYNcxBAHtTFRWg058aYCqbJUC2Z6MFubEfdy8wngOpp0rDYn3fd1DMnYcK2cSKY5ulCMaf0jrpb6oKakQ5pa4Ah1xBzqchNXvKDjENota26hsiyDTOQDia9qKxDIrdNbFLZZyW6WjUxb5zCcCK4HqwKHjZRc5paQyhpg0A3Em49qsjdTkHx0EgDht4TesYt7VVpCbhJSVnneqwLFP/DrSR4mlfQS3wwkWhJHiaV9BLfDCRadw8CjGcvcUTnq0x8uIuYtzEpUuiaOCOs3n2e9dO5f4onPVo/y4i54yDLWYDenhd/8AFErldWNdPDVP+CSY1EMhrMtA0o5suAlbNqEQdkHQiWwE9DgffapRktEbLuoweLc4VeW3h4FwDsRnuULW9JFMOYrDn0KfiMuQkR196AYXA8yKH0oKAXON5JwRT4DTpp76JQJKhHefYsTk6AbLQioS7kpS2B7RDgTQ10ppze9YB716bFII6Pui4OGWw6hHyMCnWTWo7vcgIUWtKXVI7jn6qlHwIntQtFqm2qJSHDuWDReIJP3WnTVNTjYmIAIHSKnNQISqSFFhhVBuxyZ4madQUa/hjRfiPzVVvCJaJDuC4Zsadq0rwm5O/pQ4lPNcWHqcKj2tPersTqRm9bDVjv0LwkeJpX0Et8MJFoSS4mlfQS3wwkWtXDwYLGcv8UTnq0x8uIqJkINljRoAHsor3y5xTN+rx/giKj5BlaaB9hI5+TS6FbsPhQ6IwNOKbloOc4lFG5KmyjzBdQg9uF12kI/KE6TUCJaa423BlWw7RGjSMKUupiUD4nPUgdle5YiQ9Bv0orpA6FKSfoYIQsVtSE+X3IGO69CMErCylQCuGHVco2PMgxDTBDRH3Z0zDjCvbRGUaFF2g5sRYMTBAxpiiFgz9X0K6ogzy0TUs6/NX2gZyDo96kobaUp3XU7VDMfeFMShr94oJF+Lfck5Eo1sK10dyAglSErEu/6xVTGJIDn5I+c3EaM/X2LXd3MK3k+KdAa8djh+xK3Yw7QN15+7lqO7JobJzAIusGnXUXd6shyjN6j5Gn6FnSPE0r6CW+GEi0JI8TSvoJb4YSLWxg4PN0M5f4onPVpj5cRUrksWmMOloPeAVdWXuKJz1aY+XEVGblJm3LQ/7RZPW0n9qJHOtzQ6GVSa9TY2NTzWZ0zCKfDkqbCMeLpWt/8APUh4rqdX3gnXu+/3QMw9dRYeojtH8jpvoNOfNmUXNTrRX+CadKdjx6MJzLUok6XknMT7FYo2L5MyhyTD54aUE/KF9yjzXOVkBWKInLqJPgLiTpKUnF/qDoCAiuUvkPJLnG26oGbSevoUdJFcXKcqJqAa061PygUTBgcIKahQrkvJ7m1hjUR0PoUVBmdGlATDCBXDQc1RmTUvNXdIuI6ULiWxmnszedz+UWNJtgEUtCorwm3intWgeEieG9I5ApbIAAwo54u7gVKQZk3X/wALTPCnlOrIbKBpe60Q0EDgCmBJpUuN3QrYO6Rl9VBQ1T9UXdI8TSvoJb4YSLQklxNK+glvhhItauDhmAM5f4onPVpj5cRc5bgp+j3Qj+LhN6xcR3UPYujcvcUznq0f5cRcmSE4YURsRuLTXr6D14JTIrbLcU9Eky5IacHZ2oTJkyI0JsRl7SK9Vcx6Qbk/FKTaaPQ45KXAxHiU7cNN2KBmYhpjVFRwbtHWo/KDgAaKIufBGZUmwIJGm7v+yoOGy5E5Wi4DpQ7HhXx4MnNK5notTcQ0RIpRYkpW28f7UVlKVukFZHyTaIe/DMPqtrhC6iFlxQBOvj0Fyok7NTFjUEFSwtPoOpSsBlTQkC+hJwF9KqJyeaXqTbENa9v7oGOxVKgicgcEilxvFRfQ1La3aAMNNdC1mai+LcSK4+zMtkmZ0lorS4AVGelwrpoKDqAWsZQNXFFyxXeCt8khDn2ltRWp7q6FXG7HK3j5pxHmt4LezH2kqXyplEwWGhvNzR06VppN6txxrczeuz6kor+zrSR4mlfQS3wwkWhJHiaV9BLfDCRafw8GSxnL3FM56tH+XEXIoXX+VpV0TJc1DY0ue+BGY1opVznMe1rRXOSQFQs14O560HMyfF4BLmhzINHVpdEpEvFAaaLtKolywiI3B7rnSr3QnOpDjCySacG0RXHMaDqIBuW8zsUFwIpeAbhQVAFRZrjXHAGty1mJ4O8omoEhFALAK2YNoPsgOpwqUqHU68Vs+53c1Osgugx5OZJF8KNZhBwpd4uIfGHgUAIOIJ0C+qUbHOm6jttWeYWCicvNAYTop3Lbo+4yaaGlkJ7rQNW0AcwhxFHX0NRQ96hcs7ip97aNlYpqRXzMPzKlRaNR54NXZomUm8JvUfevFgUW0T/g6yg5osykUkZv6e0hx4Ocpczjf8e2rUjPnKOp7mutgWnABTUnAsqRlfB3lBprvSL+jaUk3cRP81i/o2lx2W4pQjvaI1r6LLXXqSO4if5rF/RtL0zcTP8ANYv6NpBpY0s8fVfc8QIlAnzMjMnW7j56n/zRf0bSz/4hPc2i/o2kGljPiIV8y+4DHmblGTZIFpwIHvpTDvHepx24+drfKxqZ6eLr2cJRGU9weUo129pkMBqBWGMKUJo/oVkYCXU9XFcblfZamXRIlpzS1v4QQRdUivbQphmT3eJdFNwBAoa1dare3NQUot3i+CmfdS1KzJphVzDQdrliJ4K8oWLO9ZkgC5pcylbyLrVMSe9XGLJtu2XrI8TSvoJb4YSLTEKWdDyTLseC17IUuxzTi1zRDDgeoghP1TWHgBnqHlGJDFlsNrheal5BvNcLJXryzG5FmsOykkjeOJLF5ZjcizWHZWPLMbkWaw7Kykp2oksx5YjcizWHZWfLUbkWaw7KSSnaiQXlmNyLNYdlLyzG5FmsOykkp2oksXlqNyLNYdlLy1G5FmsOykkp2oksXlqNyLNYdlLy1G5FmsOykkp2oksXlqNyLNYdlLy1G5FmsOykkp2oksXlmNyLNYdlLyzG5FmsOykkp2oksXlqNyLNYdlLyzG5FmsOykkp2oksYnZ2JFZYdDa0Egkh5JFHB2FkaE5YKSSJRUVsQ//Z"/>
          <p:cNvSpPr>
            <a:spLocks noChangeAspect="1" noChangeArrowheads="1"/>
          </p:cNvSpPr>
          <p:nvPr/>
        </p:nvSpPr>
        <p:spPr bwMode="auto">
          <a:xfrm>
            <a:off x="63500" y="-558800"/>
            <a:ext cx="1457325" cy="1133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33" name="AutoShape 13" descr="data:image/jpg;base64,/9j/4AAQSkZJRgABAQAAAQABAAD/2wCEAAkGBhQSEBQUEhQUFRQUFh0VFxUYGBIXFBQUFRUXFBYUFBQYGyYeHBwjGRQVHy8gIycpLCwsFR4xNTAqNSYsLCkBCQoKDgwOGg8PGikcHBwpKSkpKSkpKSopKSksKSwsKSkpKSksKSkpKSkpKSwpKSspKSkpLiksLCksKSkpLCwpLP/AABEIAHcAmQMBIgACEQEDEQH/xAAcAAABBAMBAAAAAAAAAAAAAAAEAAMFBwEGCAL/xABGEAABAgMDBQoMBQMEAwAAAAABAAIDBBESITEFQVGT0gYUIjVTVGFxgZEHExUyc3ShsbKz0fBCkqLB4SNigkNSo/EWMzT/xAAaAQACAwEBAAAAAAAAAAAAAAACBAADBQEG/8QALBEAAgIBAwIEBQUBAAAAAAAAAAECEQMSITEEExRBUaEFMlKR8CJCcYGxFf/aAAwDAQACEQMRAD8AtqVlWGHbeSKWiTaLQACbzfQXBMb5k+Xha9m0hsv8UTnq0x8uIuX40xDtMo4GpNrQBVpHXh1I5SlezOOzqnfUny8LXs2kt9yXOIWvZtLlczUO0RaFgwxfTOA3gC7oI7kTKZMhuq7xdOFVpqb2it5adNyDuS8w8cJTdUdPb8kucQtezaS35Jc4ha9m0udRJtOLW/lb9E+yTaPwt/K36Ie8xxdG35nQe/JLnELXs2kt+SXOIWvZtKhRJsp5jfyt+idl5Fpxa27+1v0QvO0Wr4e35+xeu/ZLnELXs2kt+yXOIWvZtKm4UmwfgZ+Rn0ThlmAf+tmjzG4nsXPEP8YX/Nf1excG/ZLnELXs2kt+SXOIWvZtKlYkAH/TZ+RibEu3/YztY36KeIYS+Fv6vYu7fklziFr2bSW/ZLnELXs2lR7YTB+Bh/xYB7QjYcmwivi2D/Bn0U8Q/wAZyXwtr93sXGJ2S5xC17NpZ33Jc4ha9m0qeyg+3B8SWsMOtbNhmOGNKqt90G58wDabfDJuOdp0H9irI5r8xPL0s8a1M6p33Jc4ha9m0kZqS5xC17NpchSgFqpIFnhX5yL6dqkp2ca6EQHNJdQ0pwvOeSKkdIN2lFrkKM6tynAYyD4yGSb20NokEOc0VGY1BTVepCSPE0r6CW+GEiqJrC7XJxjWX+KJz1aY+XEXItV11l7imc9Wj/LiLkmWgF7g0Yk0S0uWEt9g/I2TvGOtOHBHtK2mCxZlZNrGBrc13QdJ7/eiWsolpOzYw4tERQmVT7YSxCbfmRENqBjcYigsRMCEAbliGxP00YqtjUIhD2tAFk30vXiLDqB3/svAK9h7c9f46lwOqG2tI0e/3oiD4uybYNcxBAHtTFRWg058aYCqbJUC2Z6MFubEfdy8wngOpp0rDYn3fd1DMnYcK2cSKY5ulCMaf0jrpb6oKakQ5pa4Ah1xBzqchNXvKDjENota26hsiyDTOQDia9qKxDIrdNbFLZZyW6WjUxb5zCcCK4HqwKHjZRc5paQyhpg0A3Em49qsjdTkHx0EgDht4TesYt7VVpCbhJSVnneqwLFP/DrSR4mlfQS3wwkWhJHiaV9BLfDCRadw8CjGcvcUTnq0x8uIuYtzEpUuiaOCOs3n2e9dO5f4onPVo/y4i54yDLWYDenhd/8AFErldWNdPDVP+CSY1EMhrMtA0o5suAlbNqEQdkHQiWwE9DgffapRktEbLuoweLc4VeW3h4FwDsRnuULW9JFMOYrDn0KfiMuQkR196AYXA8yKH0oKAXON5JwRT4DTpp76JQJKhHefYsTk6AbLQioS7kpS2B7RDgTQ10ppze9YB716bFII6Pui4OGWw6hHyMCnWTWo7vcgIUWtKXVI7jn6qlHwIntQtFqm2qJSHDuWDReIJP3WnTVNTjYmIAIHSKnNQISqSFFhhVBuxyZ4madQUa/hjRfiPzVVvCJaJDuC4Zsadq0rwm5O/pQ4lPNcWHqcKj2tPersTqRm9bDVjv0LwkeJpX0Et8MJFoSS4mlfQS3wwkWtXDwYLGcv8UTnq0x8uIqJkINljRoAHsor3y5xTN+rx/giKj5BlaaB9hI5+TS6FbsPhQ6IwNOKbloOc4lFG5KmyjzBdQg9uF12kI/KE6TUCJaa423BlWw7RGjSMKUupiUD4nPUgdle5YiQ9Bv0orpA6FKSfoYIQsVtSE+X3IGO69CMErCylQCuGHVco2PMgxDTBDRH3Z0zDjCvbRGUaFF2g5sRYMTBAxpiiFgz9X0K6ogzy0TUs6/NX2gZyDo96kobaUp3XU7VDMfeFMShr94oJF+Lfck5Eo1sK10dyAglSErEu/6xVTGJIDn5I+c3EaM/X2LXd3MK3k+KdAa8djh+xK3Yw7QN15+7lqO7JobJzAIusGnXUXd6shyjN6j5Gn6FnSPE0r6CW+GEi0JI8TSvoJb4YSLWxg4PN0M5f4onPVpj5cRUrksWmMOloPeAVdWXuKJz1aY+XEVGblJm3LQ/7RZPW0n9qJHOtzQ6GVSa9TY2NTzWZ0zCKfDkqbCMeLpWt/8APUh4rqdX3gnXu+/3QMw9dRYeojtH8jpvoNOfNmUXNTrRX+CadKdjx6MJzLUok6XknMT7FYo2L5MyhyTD54aUE/KF9yjzXOVkBWKInLqJPgLiTpKUnF/qDoCAiuUvkPJLnG26oGbSevoUdJFcXKcqJqAa061PygUTBgcIKahQrkvJ7m1hjUR0PoUVBmdGlATDCBXDQc1RmTUvNXdIuI6ULiWxmnszedz+UWNJtgEUtCorwm3intWgeEieG9I5ApbIAAwo54u7gVKQZk3X/wALTPCnlOrIbKBpe60Q0EDgCmBJpUuN3QrYO6Rl9VBQ1T9UXdI8TSvoJb4YSLQklxNK+glvhhItauDhmAM5f4onPVpj5cRc5bgp+j3Qj+LhN6xcR3UPYujcvcUznq0f5cRcmSE4YURsRuLTXr6D14JTIrbLcU9Eky5IacHZ2oTJkyI0JsRl7SK9Vcx6Qbk/FKTaaPQ45KXAxHiU7cNN2KBmYhpjVFRwbtHWo/KDgAaKIufBGZUmwIJGm7v+yoOGy5E5Wi4DpQ7HhXx4MnNK5notTcQ0RIpRYkpW28f7UVlKVukFZHyTaIe/DMPqtrhC6iFlxQBOvj0Fyok7NTFjUEFSwtPoOpSsBlTQkC+hJwF9KqJyeaXqTbENa9v7oGOxVKgicgcEilxvFRfQ1La3aAMNNdC1mai+LcSK4+zMtkmZ0lorS4AVGelwrpoKDqAWsZQNXFFyxXeCt8khDn2ltRWp7q6FXG7HK3j5pxHmt4LezH2kqXyplEwWGhvNzR06VppN6txxrczeuz6kor+zrSR4mlfQS3wwkWhJHiaV9BLfDCRafw8GSxnL3FM56tH+XEXIoXX+VpV0TJc1DY0ue+BGY1opVznMe1rRXOSQFQs14O560HMyfF4BLmhzINHVpdEpEvFAaaLtKolywiI3B7rnSr3QnOpDjCySacG0RXHMaDqIBuW8zsUFwIpeAbhQVAFRZrjXHAGty1mJ4O8omoEhFALAK2YNoPsgOpwqUqHU68Vs+53c1Osgugx5OZJF8KNZhBwpd4uIfGHgUAIOIJ0C+qUbHOm6jttWeYWCicvNAYTop3Lbo+4yaaGlkJ7rQNW0AcwhxFHX0NRQ96hcs7ip97aNlYpqRXzMPzKlRaNR54NXZomUm8JvUfevFgUW0T/g6yg5osykUkZv6e0hx4Ocpczjf8e2rUjPnKOp7mutgWnABTUnAsqRlfB3lBprvSL+jaUk3cRP81i/o2lx2W4pQjvaI1r6LLXXqSO4if5rF/RtL0zcTP8ANYv6NpBpY0s8fVfc8QIlAnzMjMnW7j56n/zRf0bSz/4hPc2i/o2kGljPiIV8y+4DHmblGTZIFpwIHvpTDvHepx24+drfKxqZ6eLr2cJRGU9weUo129pkMBqBWGMKUJo/oVkYCXU9XFcblfZamXRIlpzS1v4QQRdUivbQphmT3eJdFNwBAoa1dare3NQUot3i+CmfdS1KzJphVzDQdrliJ4K8oWLO9ZkgC5pcylbyLrVMSe9XGLJtu2XrI8TSvoJb4YSLTEKWdDyTLseC17IUuxzTi1zRDDgeoghP1TWHgBnqHlGJDFlsNrheal5BvNcLJXryzG5FmsOykkjeOJLF5ZjcizWHZWPLMbkWaw7Kykp2oksx5YjcizWHZWfLUbkWaw7KSSnaiQXlmNyLNYdlLyzG5FmsOykkp2oksXlqNyLNYdlLy1G5FmsOykkp2oksXlqNyLNYdlLy1G5FmsOykkp2oksXlqNyLNYdlLy1G5FmsOykkp2oksXlmNyLNYdlLyzG5FmsOykkp2oksXlqNyLNYdlLyzG5FmsOykkp2oksYnZ2JFZYdDa0Egkh5JFHB2FkaE5YKSSJRUVsQ//Z"/>
          <p:cNvSpPr>
            <a:spLocks noChangeAspect="1" noChangeArrowheads="1"/>
          </p:cNvSpPr>
          <p:nvPr/>
        </p:nvSpPr>
        <p:spPr bwMode="auto">
          <a:xfrm>
            <a:off x="63500" y="-558800"/>
            <a:ext cx="1457325" cy="1133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135" name="Picture 15" descr="C:\Users\Fernanda\Documents\cours endoscopie\imagesCAEX2PS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09936" y="2143116"/>
            <a:ext cx="2547948" cy="2857520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357158" y="5357826"/>
            <a:ext cx="2305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Varice  </a:t>
            </a:r>
            <a:r>
              <a:rPr lang="fr-FR" dirty="0" err="1" smtClean="0"/>
              <a:t>oesophagienne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3735443" y="5345684"/>
            <a:ext cx="1550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KC  œsophage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6572264" y="5357826"/>
            <a:ext cx="2269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Œsophagite peptique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1429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FIBROSCOPIE OESO-GASTRO-DUODENALE</a:t>
            </a:r>
            <a:endParaRPr lang="fr-FR" dirty="0"/>
          </a:p>
        </p:txBody>
      </p:sp>
      <p:pic>
        <p:nvPicPr>
          <p:cNvPr id="3" name="Picture 6" descr="C:\Users\Fernanda\Documents\cours endoscopie\imagesCAJJAES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2143116"/>
            <a:ext cx="2928958" cy="2928959"/>
          </a:xfrm>
          <a:prstGeom prst="rect">
            <a:avLst/>
          </a:prstGeom>
          <a:noFill/>
        </p:spPr>
      </p:pic>
      <p:pic>
        <p:nvPicPr>
          <p:cNvPr id="4" name="Picture 9" descr="C:\Users\Fernanda\Documents\cours endoscopie\200px-Duodenal_adenocarcinoma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2214554"/>
            <a:ext cx="2628880" cy="2995595"/>
          </a:xfrm>
          <a:prstGeom prst="rect">
            <a:avLst/>
          </a:prstGeom>
          <a:noFill/>
        </p:spPr>
      </p:pic>
      <p:pic>
        <p:nvPicPr>
          <p:cNvPr id="5" name="Picture 14" descr="C:\Users\Fernanda\Documents\cours endoscopie\miniature.img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143116"/>
            <a:ext cx="2786082" cy="2928934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642910" y="5357826"/>
            <a:ext cx="1618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Ulcère bulbaire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000496" y="5345684"/>
            <a:ext cx="1322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Kc</a:t>
            </a:r>
            <a:r>
              <a:rPr lang="fr-FR" dirty="0" smtClean="0"/>
              <a:t> gastrique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929454" y="5429264"/>
            <a:ext cx="145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Kc</a:t>
            </a:r>
            <a:r>
              <a:rPr lang="fr-FR" dirty="0" smtClean="0"/>
              <a:t> duodénale</a:t>
            </a:r>
            <a:endParaRPr lang="fr-F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>FIBROSCOPIE OESO-GASTRO-DUODENALE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b="1" u="sng" dirty="0" smtClean="0">
                <a:solidFill>
                  <a:srgbClr val="C00000"/>
                </a:solidFill>
              </a:rPr>
              <a:t>6- Complications:</a:t>
            </a:r>
          </a:p>
          <a:p>
            <a:pPr>
              <a:buNone/>
            </a:pPr>
            <a:r>
              <a:rPr lang="fr-FR" dirty="0" smtClean="0"/>
              <a:t>- exceptionnelles</a:t>
            </a:r>
            <a:r>
              <a:rPr lang="fr-FR" dirty="0"/>
              <a:t>: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- Pneumopathie d’inhalation</a:t>
            </a:r>
          </a:p>
          <a:p>
            <a:pPr>
              <a:buNone/>
            </a:pPr>
            <a:r>
              <a:rPr lang="fr-FR" dirty="0" smtClean="0"/>
              <a:t>- la perforation, </a:t>
            </a:r>
          </a:p>
          <a:p>
            <a:pPr>
              <a:buNone/>
            </a:pPr>
            <a:r>
              <a:rPr lang="fr-FR" dirty="0" smtClean="0"/>
              <a:t>- l'hémorragie, </a:t>
            </a:r>
          </a:p>
          <a:p>
            <a:pPr>
              <a:buNone/>
            </a:pPr>
            <a:r>
              <a:rPr lang="fr-FR" dirty="0" smtClean="0"/>
              <a:t>- les troubles </a:t>
            </a:r>
            <a:r>
              <a:rPr lang="fr-FR" dirty="0" err="1" smtClean="0"/>
              <a:t>cardio</a:t>
            </a:r>
            <a:r>
              <a:rPr lang="fr-FR" dirty="0" smtClean="0"/>
              <a:t> vasculaires et respiratoires </a:t>
            </a:r>
          </a:p>
          <a:p>
            <a:pPr>
              <a:buNone/>
            </a:pPr>
            <a:r>
              <a:rPr lang="fr-FR" dirty="0" smtClean="0"/>
              <a:t>- l'infection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800" b="1" dirty="0" smtClean="0">
                <a:solidFill>
                  <a:srgbClr val="C00000"/>
                </a:solidFill>
              </a:rPr>
              <a:t>COLOSCOPIE</a:t>
            </a:r>
            <a:endParaRPr lang="fr-FR" sz="4800" b="1" dirty="0">
              <a:solidFill>
                <a:srgbClr val="C0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C00000"/>
                </a:solidFill>
              </a:rPr>
              <a:t>COLOSCOPIE</a:t>
            </a:r>
            <a:endParaRPr lang="fr-FR" sz="36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285721" y="1309293"/>
            <a:ext cx="50006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- Examiner </a:t>
            </a:r>
            <a:r>
              <a:rPr lang="fr-FR" sz="2400" dirty="0"/>
              <a:t>directement le </a:t>
            </a:r>
            <a:r>
              <a:rPr lang="fr-FR" sz="2400" dirty="0" smtClean="0"/>
              <a:t>colon et la dernière anse iléale.</a:t>
            </a:r>
          </a:p>
          <a:p>
            <a:endParaRPr lang="fr-FR" sz="2400" dirty="0"/>
          </a:p>
          <a:p>
            <a:r>
              <a:rPr lang="fr-FR" sz="2400" dirty="0"/>
              <a:t>- F</a:t>
            </a:r>
            <a:r>
              <a:rPr lang="fr-FR" sz="2400" dirty="0" smtClean="0"/>
              <a:t>aire </a:t>
            </a:r>
            <a:r>
              <a:rPr lang="fr-FR" sz="2400" dirty="0"/>
              <a:t>différents </a:t>
            </a:r>
            <a:r>
              <a:rPr lang="fr-FR" sz="2400" dirty="0" smtClean="0"/>
              <a:t>prélèvements.</a:t>
            </a:r>
          </a:p>
          <a:p>
            <a:endParaRPr lang="fr-FR" sz="2400" dirty="0"/>
          </a:p>
          <a:p>
            <a:r>
              <a:rPr lang="fr-FR" sz="2400" dirty="0"/>
              <a:t>- D'effectuer divers traitements comme enlever un</a:t>
            </a:r>
          </a:p>
          <a:p>
            <a:r>
              <a:rPr lang="fr-FR" sz="2400" dirty="0" smtClean="0"/>
              <a:t>un </a:t>
            </a:r>
            <a:r>
              <a:rPr lang="fr-FR" sz="2400" dirty="0"/>
              <a:t>polype ou encore </a:t>
            </a:r>
            <a:r>
              <a:rPr lang="fr-FR" sz="2400" dirty="0" smtClean="0"/>
              <a:t>contrôle un </a:t>
            </a:r>
            <a:r>
              <a:rPr lang="fr-FR" sz="2400" dirty="0"/>
              <a:t>saignement par électrocoagulation, </a:t>
            </a:r>
            <a:r>
              <a:rPr lang="fr-FR" sz="2400" dirty="0" smtClean="0"/>
              <a:t>etc.</a:t>
            </a:r>
          </a:p>
          <a:p>
            <a:endParaRPr lang="fr-FR" sz="2400" dirty="0"/>
          </a:p>
          <a:p>
            <a:endParaRPr lang="fr-FR" sz="2400" dirty="0"/>
          </a:p>
        </p:txBody>
      </p:sp>
      <p:pic>
        <p:nvPicPr>
          <p:cNvPr id="5" name="Picture 2" descr="http://www.cadth.ca/media/healthupdate/Issue6/hta_update_mr-colonograp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285860"/>
            <a:ext cx="4071935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71454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C00000"/>
                </a:solidFill>
              </a:rPr>
              <a:t>COLOSCOPIE</a:t>
            </a:r>
            <a:endParaRPr lang="fr-FR" sz="3600" b="1" dirty="0"/>
          </a:p>
        </p:txBody>
      </p:sp>
      <p:pic>
        <p:nvPicPr>
          <p:cNvPr id="3075" name="Picture 3" descr="C:\Users\Fernanda\Documents\cours endoscopie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7472" y="1071546"/>
            <a:ext cx="2305056" cy="4357718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1714480" y="3857628"/>
            <a:ext cx="2192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Fibroscope optique</a:t>
            </a:r>
            <a:endParaRPr lang="fr-FR" sz="2000" dirty="0"/>
          </a:p>
        </p:txBody>
      </p:sp>
      <p:sp>
        <p:nvSpPr>
          <p:cNvPr id="6" name="ZoneTexte 5"/>
          <p:cNvSpPr txBox="1"/>
          <p:nvPr/>
        </p:nvSpPr>
        <p:spPr>
          <a:xfrm>
            <a:off x="6357950" y="5429264"/>
            <a:ext cx="20628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Vidéo-endoscopie</a:t>
            </a:r>
            <a:endParaRPr lang="fr-FR" sz="2000" dirty="0"/>
          </a:p>
        </p:txBody>
      </p:sp>
      <p:sp>
        <p:nvSpPr>
          <p:cNvPr id="7" name="ZoneTexte 6"/>
          <p:cNvSpPr txBox="1"/>
          <p:nvPr/>
        </p:nvSpPr>
        <p:spPr>
          <a:xfrm>
            <a:off x="214282" y="4500570"/>
            <a:ext cx="46434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 smtClean="0">
                <a:solidFill>
                  <a:srgbClr val="C00000"/>
                </a:solidFill>
              </a:rPr>
              <a:t>1- MATERIEL:</a:t>
            </a:r>
          </a:p>
          <a:p>
            <a:r>
              <a:rPr lang="fr-FR" sz="2800" dirty="0" smtClean="0"/>
              <a:t>Les même caractéristiques que la FOGD, le diamètre et la longueur sont plus importantes</a:t>
            </a:r>
          </a:p>
        </p:txBody>
      </p:sp>
      <p:pic>
        <p:nvPicPr>
          <p:cNvPr id="20484" name="Picture 4" descr="http://www.materiel-biomedical.com/files/30-11-2007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674" y="1238258"/>
            <a:ext cx="3981450" cy="2547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71438" y="2000240"/>
            <a:ext cx="4071934" cy="353943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800" b="1" u="sng" dirty="0" smtClean="0">
                <a:solidFill>
                  <a:srgbClr val="C00000"/>
                </a:solidFill>
              </a:rPr>
              <a:t>2/ INDICATIONS:</a:t>
            </a:r>
          </a:p>
          <a:p>
            <a:pPr>
              <a:buFontTx/>
              <a:buChar char="-"/>
            </a:pPr>
            <a:r>
              <a:rPr lang="fr-FR" sz="2800" dirty="0" smtClean="0"/>
              <a:t> Trouble de transit, HD basse, douleurs abdominale, syndrome </a:t>
            </a:r>
            <a:r>
              <a:rPr lang="fr-FR" sz="2800" dirty="0" err="1" smtClean="0"/>
              <a:t>sub</a:t>
            </a:r>
            <a:r>
              <a:rPr lang="fr-FR" sz="2800" dirty="0" smtClean="0"/>
              <a:t>-occlusif…</a:t>
            </a:r>
          </a:p>
          <a:p>
            <a:pPr>
              <a:buFontTx/>
              <a:buChar char="-"/>
            </a:pPr>
            <a:r>
              <a:rPr lang="fr-FR" sz="2800" dirty="0" smtClean="0"/>
              <a:t>  Dépistage de polypes et de CCR sujets à risques</a:t>
            </a:r>
          </a:p>
          <a:p>
            <a:pPr>
              <a:buFontTx/>
              <a:buChar char="-"/>
            </a:pPr>
            <a:r>
              <a:rPr lang="fr-FR" sz="2800" dirty="0" smtClean="0"/>
              <a:t>  Anémie chroniques </a:t>
            </a:r>
          </a:p>
        </p:txBody>
      </p:sp>
      <p:sp>
        <p:nvSpPr>
          <p:cNvPr id="5" name="Rectangle 4"/>
          <p:cNvSpPr/>
          <p:nvPr/>
        </p:nvSpPr>
        <p:spPr>
          <a:xfrm>
            <a:off x="4286248" y="2000240"/>
            <a:ext cx="4500594" cy="353943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800" b="1" u="sng" dirty="0" smtClean="0">
                <a:solidFill>
                  <a:srgbClr val="C00000"/>
                </a:solidFill>
              </a:rPr>
              <a:t>3/ CONTRE-INDICATIONS:   </a:t>
            </a:r>
            <a:r>
              <a:rPr lang="fr-FR" sz="2800" b="1" dirty="0" smtClean="0">
                <a:solidFill>
                  <a:srgbClr val="C00000"/>
                </a:solidFill>
              </a:rPr>
              <a:t>                                                         </a:t>
            </a:r>
          </a:p>
          <a:p>
            <a:pPr>
              <a:buFontTx/>
              <a:buChar char="-"/>
            </a:pPr>
            <a:r>
              <a:rPr lang="fr-FR" sz="2800" dirty="0" smtClean="0"/>
              <a:t> Etat de choc.</a:t>
            </a:r>
          </a:p>
          <a:p>
            <a:pPr>
              <a:buFontTx/>
              <a:buChar char="-"/>
            </a:pPr>
            <a:r>
              <a:rPr lang="fr-FR" sz="2800" dirty="0" err="1" smtClean="0"/>
              <a:t>Ice</a:t>
            </a:r>
            <a:r>
              <a:rPr lang="fr-FR" sz="2800" dirty="0" smtClean="0"/>
              <a:t> cardiaque ou respiratoire décompensée.</a:t>
            </a:r>
          </a:p>
          <a:p>
            <a:pPr>
              <a:buFontTx/>
              <a:buChar char="-"/>
            </a:pPr>
            <a:r>
              <a:rPr lang="fr-FR" sz="2800" dirty="0" smtClean="0"/>
              <a:t>Perforation digestive</a:t>
            </a:r>
          </a:p>
          <a:p>
            <a:pPr>
              <a:buFontTx/>
              <a:buChar char="-"/>
            </a:pPr>
            <a:r>
              <a:rPr lang="fr-FR" sz="2800" dirty="0" smtClean="0"/>
              <a:t>Occlusion, </a:t>
            </a:r>
            <a:r>
              <a:rPr lang="fr-FR" sz="2800" dirty="0" err="1" smtClean="0"/>
              <a:t>colectasie</a:t>
            </a:r>
            <a:r>
              <a:rPr lang="fr-FR" sz="2800" dirty="0" smtClean="0"/>
              <a:t>.</a:t>
            </a:r>
          </a:p>
          <a:p>
            <a:pPr>
              <a:buFontTx/>
              <a:buChar char="-"/>
            </a:pPr>
            <a:r>
              <a:rPr lang="fr-FR" sz="2800" dirty="0" err="1" smtClean="0"/>
              <a:t>DIverticulite</a:t>
            </a:r>
            <a:r>
              <a:rPr lang="fr-FR" sz="2800" dirty="0" smtClean="0"/>
              <a:t> aigue.</a:t>
            </a:r>
          </a:p>
          <a:p>
            <a:r>
              <a:rPr lang="fr-FR" sz="2800" dirty="0" smtClean="0"/>
              <a:t>   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3023974" y="285728"/>
            <a:ext cx="23338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rgbClr val="C00000"/>
                </a:solidFill>
              </a:rPr>
              <a:t>COLOSCOPIE</a:t>
            </a:r>
            <a:endParaRPr lang="fr-F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C00000"/>
                </a:solidFill>
              </a:rPr>
              <a:t>COLOSCOPIE</a:t>
            </a:r>
            <a:endParaRPr lang="fr-FR" sz="3600" b="1" dirty="0">
              <a:solidFill>
                <a:srgbClr val="C00000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57126" y="1428736"/>
            <a:ext cx="878687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800" b="1" u="sng" dirty="0">
                <a:solidFill>
                  <a:srgbClr val="C00000"/>
                </a:solidFill>
              </a:rPr>
              <a:t>4</a:t>
            </a:r>
            <a:r>
              <a:rPr lang="fr-FR" sz="2800" b="1" u="sng" dirty="0" smtClean="0">
                <a:solidFill>
                  <a:srgbClr val="C00000"/>
                </a:solidFill>
              </a:rPr>
              <a:t>/ DEROULEMENT DE L’EXAMEN:</a:t>
            </a:r>
          </a:p>
          <a:p>
            <a:pPr>
              <a:buNone/>
            </a:pPr>
            <a:r>
              <a:rPr lang="fr-FR" sz="2800" b="1" dirty="0" smtClean="0">
                <a:solidFill>
                  <a:schemeClr val="tx2"/>
                </a:solidFill>
              </a:rPr>
              <a:t>Préparation du malade:</a:t>
            </a:r>
          </a:p>
          <a:p>
            <a:pPr>
              <a:buNone/>
            </a:pPr>
            <a:r>
              <a:rPr lang="fr-FR" sz="2800" dirty="0" smtClean="0"/>
              <a:t>- Arrêt de </a:t>
            </a:r>
            <a:r>
              <a:rPr lang="fr-FR" sz="2800" dirty="0" err="1" smtClean="0"/>
              <a:t>mdct</a:t>
            </a:r>
            <a:r>
              <a:rPr lang="fr-FR" sz="2800" dirty="0" smtClean="0"/>
              <a:t> contenant du fer ou du charbon.</a:t>
            </a:r>
          </a:p>
          <a:p>
            <a:pPr>
              <a:buNone/>
            </a:pPr>
            <a:r>
              <a:rPr lang="fr-FR" sz="2800" dirty="0" smtClean="0"/>
              <a:t>- Régime sans résidus 4-5 jours avant.</a:t>
            </a:r>
          </a:p>
          <a:p>
            <a:pPr>
              <a:buFontTx/>
              <a:buChar char="-"/>
            </a:pPr>
            <a:r>
              <a:rPr lang="fr-FR" sz="2800" dirty="0" smtClean="0"/>
              <a:t>Ingestion de 4 litres de PEG la veille. </a:t>
            </a:r>
          </a:p>
          <a:p>
            <a:pPr>
              <a:buFontTx/>
              <a:buChar char="-"/>
            </a:pPr>
            <a:r>
              <a:rPr lang="fr-FR" sz="2800" dirty="0" smtClean="0"/>
              <a:t>Avec ou sans AG, examen +/- douloureux.</a:t>
            </a:r>
          </a:p>
          <a:p>
            <a:pPr>
              <a:buFontTx/>
              <a:buChar char="-"/>
            </a:pPr>
            <a:r>
              <a:rPr lang="fr-FR" sz="2800" dirty="0" smtClean="0"/>
              <a:t>Examen sous contrôle de la vue, l’examen se fait au retrait.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>COLOSCOPIE</a:t>
            </a:r>
            <a:endParaRPr lang="fr-FR" sz="3600" dirty="0"/>
          </a:p>
        </p:txBody>
      </p:sp>
      <p:sp>
        <p:nvSpPr>
          <p:cNvPr id="3" name="ZoneTexte 2"/>
          <p:cNvSpPr txBox="1"/>
          <p:nvPr/>
        </p:nvSpPr>
        <p:spPr>
          <a:xfrm>
            <a:off x="357158" y="1643050"/>
            <a:ext cx="46200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:</a:t>
            </a:r>
            <a:r>
              <a:rPr lang="fr-FR" sz="2800" b="1" u="sng" dirty="0" smtClean="0">
                <a:solidFill>
                  <a:srgbClr val="C00000"/>
                </a:solidFill>
              </a:rPr>
              <a:t>5/ RESULTATS:</a:t>
            </a:r>
          </a:p>
          <a:p>
            <a:r>
              <a:rPr lang="fr-FR" sz="2800" b="1" dirty="0" smtClean="0">
                <a:solidFill>
                  <a:srgbClr val="0070C0"/>
                </a:solidFill>
              </a:rPr>
              <a:t>Coloscopie normale</a:t>
            </a:r>
            <a:r>
              <a:rPr lang="fr-FR" b="1" dirty="0" smtClean="0">
                <a:solidFill>
                  <a:srgbClr val="0070C0"/>
                </a:solidFill>
              </a:rPr>
              <a:t>:                           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17410" name="Picture 2" descr="http://hepatoweb.com/Images/Images_coloscopie/transver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4" y="2857496"/>
            <a:ext cx="3487731" cy="3143262"/>
          </a:xfrm>
          <a:prstGeom prst="rect">
            <a:avLst/>
          </a:prstGeom>
          <a:noFill/>
        </p:spPr>
      </p:pic>
      <p:pic>
        <p:nvPicPr>
          <p:cNvPr id="17412" name="Picture 4" descr="http://amgif.qc.ca.sparko.ca/statics/img/chroniques/coloscopi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9635" y="2809894"/>
            <a:ext cx="3267075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>COLOSCOPIE</a:t>
            </a:r>
            <a:endParaRPr lang="fr-FR" sz="3600" dirty="0"/>
          </a:p>
        </p:txBody>
      </p:sp>
      <p:sp>
        <p:nvSpPr>
          <p:cNvPr id="3" name="ZoneTexte 2"/>
          <p:cNvSpPr txBox="1"/>
          <p:nvPr/>
        </p:nvSpPr>
        <p:spPr>
          <a:xfrm>
            <a:off x="357158" y="785794"/>
            <a:ext cx="73293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u="sng" dirty="0" smtClean="0">
                <a:solidFill>
                  <a:srgbClr val="C00000"/>
                </a:solidFill>
              </a:rPr>
              <a:t>5/ RESULTATS: </a:t>
            </a:r>
            <a:r>
              <a:rPr lang="fr-FR" sz="2800" b="1" dirty="0" err="1" smtClean="0">
                <a:solidFill>
                  <a:srgbClr val="0070C0"/>
                </a:solidFill>
              </a:rPr>
              <a:t>colosopie</a:t>
            </a:r>
            <a:r>
              <a:rPr lang="fr-FR" sz="2800" b="1" dirty="0" smtClean="0">
                <a:solidFill>
                  <a:srgbClr val="0070C0"/>
                </a:solidFill>
              </a:rPr>
              <a:t> pathologique:</a:t>
            </a:r>
            <a:r>
              <a:rPr lang="fr-FR" b="1" dirty="0" smtClean="0">
                <a:solidFill>
                  <a:srgbClr val="0070C0"/>
                </a:solidFill>
              </a:rPr>
              <a:t>                          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5131" name="AutoShape 11" descr="data:image/jpg;base64,/9j/4AAQSkZJRgABAQAAAQABAAD/2wCEAAkGBhQSEBQUEhQUFRQUFh0VFxUYGBIXFBQUFRUXFBYUFBQYGyYeHBwjGRQVHy8gIycpLCwsFR4xNTAqNSYsLCkBCQoKDgwOGg8PGikcHBwpKSkpKSkpKSopKSksKSwsKSkpKSksKSkpKSkpKSwpKSspKSkpLiksLCksKSkpLCwpLP/AABEIAHcAmQMBIgACEQEDEQH/xAAcAAABBAMBAAAAAAAAAAAAAAAEAAMFBwEGCAL/xABGEAABAgMDBQoMBQMEAwAAAAABAAIDBBESITEFQVGT0gYUIjVTVGFxgZEHExUyc3ShsbKz0fBCkqLB4SNigkNSo/EWMzT/xAAaAQACAwEBAAAAAAAAAAAAAAACBAADBQEG/8QALBEAAgIBAwIEBQUBAAAAAAAAAAECEQMSITEEExRBUaEFMlKR8CJCcYGxFf/aAAwDAQACEQMRAD8AtqVlWGHbeSKWiTaLQACbzfQXBMb5k+Xha9m0hsv8UTnq0x8uIuX40xDtMo4GpNrQBVpHXh1I5SlezOOzqnfUny8LXs2kt9yXOIWvZtLlczUO0RaFgwxfTOA3gC7oI7kTKZMhuq7xdOFVpqb2it5adNyDuS8w8cJTdUdPb8kucQtezaS35Jc4ha9m0udRJtOLW/lb9E+yTaPwt/K36Ie8xxdG35nQe/JLnELXs2kt+SXOIWvZtKhRJsp5jfyt+idl5Fpxa27+1v0QvO0Wr4e35+xeu/ZLnELXs2kt+yXOIWvZtKm4UmwfgZ+Rn0ThlmAf+tmjzG4nsXPEP8YX/Nf1excG/ZLnELXs2kt+SXOIWvZtKlYkAH/TZ+RibEu3/YztY36KeIYS+Fv6vYu7fklziFr2bSW/ZLnELXs2lR7YTB+Bh/xYB7QjYcmwivi2D/Bn0U8Q/wAZyXwtr93sXGJ2S5xC17NpZ33Jc4ha9m0qeyg+3B8SWsMOtbNhmOGNKqt90G58wDabfDJuOdp0H9irI5r8xPL0s8a1M6p33Jc4ha9m0kZqS5xC17NpchSgFqpIFnhX5yL6dqkp2ca6EQHNJdQ0pwvOeSKkdIN2lFrkKM6tynAYyD4yGSb20NokEOc0VGY1BTVepCSPE0r6CW+GEiqJrC7XJxjWX+KJz1aY+XEXItV11l7imc9Wj/LiLkmWgF7g0Yk0S0uWEt9g/I2TvGOtOHBHtK2mCxZlZNrGBrc13QdJ7/eiWsolpOzYw4tERQmVT7YSxCbfmRENqBjcYigsRMCEAbliGxP00YqtjUIhD2tAFk30vXiLDqB3/svAK9h7c9f46lwOqG2tI0e/3oiD4uybYNcxBAHtTFRWg058aYCqbJUC2Z6MFubEfdy8wngOpp0rDYn3fd1DMnYcK2cSKY5ulCMaf0jrpb6oKakQ5pa4Ah1xBzqchNXvKDjENota26hsiyDTOQDia9qKxDIrdNbFLZZyW6WjUxb5zCcCK4HqwKHjZRc5paQyhpg0A3Em49qsjdTkHx0EgDht4TesYt7VVpCbhJSVnneqwLFP/DrSR4mlfQS3wwkWhJHiaV9BLfDCRadw8CjGcvcUTnq0x8uIuYtzEpUuiaOCOs3n2e9dO5f4onPVo/y4i54yDLWYDenhd/8AFErldWNdPDVP+CSY1EMhrMtA0o5suAlbNqEQdkHQiWwE9DgffapRktEbLuoweLc4VeW3h4FwDsRnuULW9JFMOYrDn0KfiMuQkR196AYXA8yKH0oKAXON5JwRT4DTpp76JQJKhHefYsTk6AbLQioS7kpS2B7RDgTQ10ppze9YB716bFII6Pui4OGWw6hHyMCnWTWo7vcgIUWtKXVI7jn6qlHwIntQtFqm2qJSHDuWDReIJP3WnTVNTjYmIAIHSKnNQISqSFFhhVBuxyZ4madQUa/hjRfiPzVVvCJaJDuC4Zsadq0rwm5O/pQ4lPNcWHqcKj2tPersTqRm9bDVjv0LwkeJpX0Et8MJFoSS4mlfQS3wwkWtXDwYLGcv8UTnq0x8uIqJkINljRoAHsor3y5xTN+rx/giKj5BlaaB9hI5+TS6FbsPhQ6IwNOKbloOc4lFG5KmyjzBdQg9uF12kI/KE6TUCJaa423BlWw7RGjSMKUupiUD4nPUgdle5YiQ9Bv0orpA6FKSfoYIQsVtSE+X3IGO69CMErCylQCuGHVco2PMgxDTBDRH3Z0zDjCvbRGUaFF2g5sRYMTBAxpiiFgz9X0K6ogzy0TUs6/NX2gZyDo96kobaUp3XU7VDMfeFMShr94oJF+Lfck5Eo1sK10dyAglSErEu/6xVTGJIDn5I+c3EaM/X2LXd3MK3k+KdAa8djh+xK3Yw7QN15+7lqO7JobJzAIusGnXUXd6shyjN6j5Gn6FnSPE0r6CW+GEi0JI8TSvoJb4YSLWxg4PN0M5f4onPVpj5cRUrksWmMOloPeAVdWXuKJz1aY+XEVGblJm3LQ/7RZPW0n9qJHOtzQ6GVSa9TY2NTzWZ0zCKfDkqbCMeLpWt/8APUh4rqdX3gnXu+/3QMw9dRYeojtH8jpvoNOfNmUXNTrRX+CadKdjx6MJzLUok6XknMT7FYo2L5MyhyTD54aUE/KF9yjzXOVkBWKInLqJPgLiTpKUnF/qDoCAiuUvkPJLnG26oGbSevoUdJFcXKcqJqAa061PygUTBgcIKahQrkvJ7m1hjUR0PoUVBmdGlATDCBXDQc1RmTUvNXdIuI6ULiWxmnszedz+UWNJtgEUtCorwm3intWgeEieG9I5ApbIAAwo54u7gVKQZk3X/wALTPCnlOrIbKBpe60Q0EDgCmBJpUuN3QrYO6Rl9VBQ1T9UXdI8TSvoJb4YSLQklxNK+glvhhItauDhmAM5f4onPVpj5cRc5bgp+j3Qj+LhN6xcR3UPYujcvcUznq0f5cRcmSE4YURsRuLTXr6D14JTIrbLcU9Eky5IacHZ2oTJkyI0JsRl7SK9Vcx6Qbk/FKTaaPQ45KXAxHiU7cNN2KBmYhpjVFRwbtHWo/KDgAaKIufBGZUmwIJGm7v+yoOGy5E5Wi4DpQ7HhXx4MnNK5notTcQ0RIpRYkpW28f7UVlKVukFZHyTaIe/DMPqtrhC6iFlxQBOvj0Fyok7NTFjUEFSwtPoOpSsBlTQkC+hJwF9KqJyeaXqTbENa9v7oGOxVKgicgcEilxvFRfQ1La3aAMNNdC1mai+LcSK4+zMtkmZ0lorS4AVGelwrpoKDqAWsZQNXFFyxXeCt8khDn2ltRWp7q6FXG7HK3j5pxHmt4LezH2kqXyplEwWGhvNzR06VppN6txxrczeuz6kor+zrSR4mlfQS3wwkWhJHiaV9BLfDCRafw8GSxnL3FM56tH+XEXIoXX+VpV0TJc1DY0ue+BGY1opVznMe1rRXOSQFQs14O560HMyfF4BLmhzINHVpdEpEvFAaaLtKolywiI3B7rnSr3QnOpDjCySacG0RXHMaDqIBuW8zsUFwIpeAbhQVAFRZrjXHAGty1mJ4O8omoEhFALAK2YNoPsgOpwqUqHU68Vs+53c1Osgugx5OZJF8KNZhBwpd4uIfGHgUAIOIJ0C+qUbHOm6jttWeYWCicvNAYTop3Lbo+4yaaGlkJ7rQNW0AcwhxFHX0NRQ96hcs7ip97aNlYpqRXzMPzKlRaNR54NXZomUm8JvUfevFgUW0T/g6yg5osykUkZv6e0hx4Ocpczjf8e2rUjPnKOp7mutgWnABTUnAsqRlfB3lBprvSL+jaUk3cRP81i/o2lx2W4pQjvaI1r6LLXXqSO4if5rF/RtL0zcTP8ANYv6NpBpY0s8fVfc8QIlAnzMjMnW7j56n/zRf0bSz/4hPc2i/o2kGljPiIV8y+4DHmblGTZIFpwIHvpTDvHepx24+drfKxqZ6eLr2cJRGU9weUo129pkMBqBWGMKUJo/oVkYCXU9XFcblfZamXRIlpzS1v4QQRdUivbQphmT3eJdFNwBAoa1dare3NQUot3i+CmfdS1KzJphVzDQdrliJ4K8oWLO9ZkgC5pcylbyLrVMSe9XGLJtu2XrI8TSvoJb4YSLTEKWdDyTLseC17IUuxzTi1zRDDgeoghP1TWHgBnqHlGJDFlsNrheal5BvNcLJXryzG5FmsOykkjeOJLF5ZjcizWHZWPLMbkWaw7Kykp2oksx5YjcizWHZWfLUbkWaw7KSSnaiQXlmNyLNYdlLyzG5FmsOykkp2oksXlqNyLNYdlLy1G5FmsOykkp2oksXlqNyLNYdlLy1G5FmsOykkp2oksXlqNyLNYdlLy1G5FmsOykkp2oksXlmNyLNYdlLyzG5FmsOykkp2oksXlqNyLNYdlLyzG5FmsOykkp2oksYnZ2JFZYdDa0Egkh5JFHB2FkaE5YKSSJRUVsQ//Z"/>
          <p:cNvSpPr>
            <a:spLocks noChangeAspect="1" noChangeArrowheads="1"/>
          </p:cNvSpPr>
          <p:nvPr/>
        </p:nvSpPr>
        <p:spPr bwMode="auto">
          <a:xfrm>
            <a:off x="63500" y="-558800"/>
            <a:ext cx="1457325" cy="1133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33" name="AutoShape 13" descr="data:image/jpg;base64,/9j/4AAQSkZJRgABAQAAAQABAAD/2wCEAAkGBhQSEBQUEhQUFRQUFh0VFxUYGBIXFBQUFRUXFBYUFBQYGyYeHBwjGRQVHy8gIycpLCwsFR4xNTAqNSYsLCkBCQoKDgwOGg8PGikcHBwpKSkpKSkpKSopKSksKSwsKSkpKSksKSkpKSkpKSwpKSspKSkpLiksLCksKSkpLCwpLP/AABEIAHcAmQMBIgACEQEDEQH/xAAcAAABBAMBAAAAAAAAAAAAAAAEAAMFBwEGCAL/xABGEAABAgMDBQoMBQMEAwAAAAABAAIDBBESITEFQVGT0gYUIjVTVGFxgZEHExUyc3ShsbKz0fBCkqLB4SNigkNSo/EWMzT/xAAaAQACAwEBAAAAAAAAAAAAAAACBAADBQEG/8QALBEAAgIBAwIEBQUBAAAAAAAAAAECEQMSITEEExRBUaEFMlKR8CJCcYGxFf/aAAwDAQACEQMRAD8AtqVlWGHbeSKWiTaLQACbzfQXBMb5k+Xha9m0hsv8UTnq0x8uIuX40xDtMo4GpNrQBVpHXh1I5SlezOOzqnfUny8LXs2kt9yXOIWvZtLlczUO0RaFgwxfTOA3gC7oI7kTKZMhuq7xdOFVpqb2it5adNyDuS8w8cJTdUdPb8kucQtezaS35Jc4ha9m0udRJtOLW/lb9E+yTaPwt/K36Ie8xxdG35nQe/JLnELXs2kt+SXOIWvZtKhRJsp5jfyt+idl5Fpxa27+1v0QvO0Wr4e35+xeu/ZLnELXs2kt+yXOIWvZtKm4UmwfgZ+Rn0ThlmAf+tmjzG4nsXPEP8YX/Nf1excG/ZLnELXs2kt+SXOIWvZtKlYkAH/TZ+RibEu3/YztY36KeIYS+Fv6vYu7fklziFr2bSW/ZLnELXs2lR7YTB+Bh/xYB7QjYcmwivi2D/Bn0U8Q/wAZyXwtr93sXGJ2S5xC17NpZ33Jc4ha9m0qeyg+3B8SWsMOtbNhmOGNKqt90G58wDabfDJuOdp0H9irI5r8xPL0s8a1M6p33Jc4ha9m0kZqS5xC17NpchSgFqpIFnhX5yL6dqkp2ca6EQHNJdQ0pwvOeSKkdIN2lFrkKM6tynAYyD4yGSb20NokEOc0VGY1BTVepCSPE0r6CW+GEiqJrC7XJxjWX+KJz1aY+XEXItV11l7imc9Wj/LiLkmWgF7g0Yk0S0uWEt9g/I2TvGOtOHBHtK2mCxZlZNrGBrc13QdJ7/eiWsolpOzYw4tERQmVT7YSxCbfmRENqBjcYigsRMCEAbliGxP00YqtjUIhD2tAFk30vXiLDqB3/svAK9h7c9f46lwOqG2tI0e/3oiD4uybYNcxBAHtTFRWg058aYCqbJUC2Z6MFubEfdy8wngOpp0rDYn3fd1DMnYcK2cSKY5ulCMaf0jrpb6oKakQ5pa4Ah1xBzqchNXvKDjENota26hsiyDTOQDia9qKxDIrdNbFLZZyW6WjUxb5zCcCK4HqwKHjZRc5paQyhpg0A3Em49qsjdTkHx0EgDht4TesYt7VVpCbhJSVnneqwLFP/DrSR4mlfQS3wwkWhJHiaV9BLfDCRadw8CjGcvcUTnq0x8uIuYtzEpUuiaOCOs3n2e9dO5f4onPVo/y4i54yDLWYDenhd/8AFErldWNdPDVP+CSY1EMhrMtA0o5suAlbNqEQdkHQiWwE9DgffapRktEbLuoweLc4VeW3h4FwDsRnuULW9JFMOYrDn0KfiMuQkR196AYXA8yKH0oKAXON5JwRT4DTpp76JQJKhHefYsTk6AbLQioS7kpS2B7RDgTQ10ppze9YB716bFII6Pui4OGWw6hHyMCnWTWo7vcgIUWtKXVI7jn6qlHwIntQtFqm2qJSHDuWDReIJP3WnTVNTjYmIAIHSKnNQISqSFFhhVBuxyZ4madQUa/hjRfiPzVVvCJaJDuC4Zsadq0rwm5O/pQ4lPNcWHqcKj2tPersTqRm9bDVjv0LwkeJpX0Et8MJFoSS4mlfQS3wwkWtXDwYLGcv8UTnq0x8uIqJkINljRoAHsor3y5xTN+rx/giKj5BlaaB9hI5+TS6FbsPhQ6IwNOKbloOc4lFG5KmyjzBdQg9uF12kI/KE6TUCJaa423BlWw7RGjSMKUupiUD4nPUgdle5YiQ9Bv0orpA6FKSfoYIQsVtSE+X3IGO69CMErCylQCuGHVco2PMgxDTBDRH3Z0zDjCvbRGUaFF2g5sRYMTBAxpiiFgz9X0K6ogzy0TUs6/NX2gZyDo96kobaUp3XU7VDMfeFMShr94oJF+Lfck5Eo1sK10dyAglSErEu/6xVTGJIDn5I+c3EaM/X2LXd3MK3k+KdAa8djh+xK3Yw7QN15+7lqO7JobJzAIusGnXUXd6shyjN6j5Gn6FnSPE0r6CW+GEi0JI8TSvoJb4YSLWxg4PN0M5f4onPVpj5cRUrksWmMOloPeAVdWXuKJz1aY+XEVGblJm3LQ/7RZPW0n9qJHOtzQ6GVSa9TY2NTzWZ0zCKfDkqbCMeLpWt/8APUh4rqdX3gnXu+/3QMw9dRYeojtH8jpvoNOfNmUXNTrRX+CadKdjx6MJzLUok6XknMT7FYo2L5MyhyTD54aUE/KF9yjzXOVkBWKInLqJPgLiTpKUnF/qDoCAiuUvkPJLnG26oGbSevoUdJFcXKcqJqAa061PygUTBgcIKahQrkvJ7m1hjUR0PoUVBmdGlATDCBXDQc1RmTUvNXdIuI6ULiWxmnszedz+UWNJtgEUtCorwm3intWgeEieG9I5ApbIAAwo54u7gVKQZk3X/wALTPCnlOrIbKBpe60Q0EDgCmBJpUuN3QrYO6Rl9VBQ1T9UXdI8TSvoJb4YSLQklxNK+glvhhItauDhmAM5f4onPVpj5cRc5bgp+j3Qj+LhN6xcR3UPYujcvcUznq0f5cRcmSE4YURsRuLTXr6D14JTIrbLcU9Eky5IacHZ2oTJkyI0JsRl7SK9Vcx6Qbk/FKTaaPQ45KXAxHiU7cNN2KBmYhpjVFRwbtHWo/KDgAaKIufBGZUmwIJGm7v+yoOGy5E5Wi4DpQ7HhXx4MnNK5notTcQ0RIpRYkpW28f7UVlKVukFZHyTaIe/DMPqtrhC6iFlxQBOvj0Fyok7NTFjUEFSwtPoOpSsBlTQkC+hJwF9KqJyeaXqTbENa9v7oGOxVKgicgcEilxvFRfQ1La3aAMNNdC1mai+LcSK4+zMtkmZ0lorS4AVGelwrpoKDqAWsZQNXFFyxXeCt8khDn2ltRWp7q6FXG7HK3j5pxHmt4LezH2kqXyplEwWGhvNzR06VppN6txxrczeuz6kor+zrSR4mlfQS3wwkWhJHiaV9BLfDCRafw8GSxnL3FM56tH+XEXIoXX+VpV0TJc1DY0ue+BGY1opVznMe1rRXOSQFQs14O560HMyfF4BLmhzINHVpdEpEvFAaaLtKolywiI3B7rnSr3QnOpDjCySacG0RXHMaDqIBuW8zsUFwIpeAbhQVAFRZrjXHAGty1mJ4O8omoEhFALAK2YNoPsgOpwqUqHU68Vs+53c1Osgugx5OZJF8KNZhBwpd4uIfGHgUAIOIJ0C+qUbHOm6jttWeYWCicvNAYTop3Lbo+4yaaGlkJ7rQNW0AcwhxFHX0NRQ96hcs7ip97aNlYpqRXzMPzKlRaNR54NXZomUm8JvUfevFgUW0T/g6yg5osykUkZv6e0hx4Ocpczjf8e2rUjPnKOp7mutgWnABTUnAsqRlfB3lBprvSL+jaUk3cRP81i/o2lx2W4pQjvaI1r6LLXXqSO4if5rF/RtL0zcTP8ANYv6NpBpY0s8fVfc8QIlAnzMjMnW7j56n/zRf0bSz/4hPc2i/o2kGljPiIV8y+4DHmblGTZIFpwIHvpTDvHepx24+drfKxqZ6eLr2cJRGU9weUo129pkMBqBWGMKUJo/oVkYCXU9XFcblfZamXRIlpzS1v4QQRdUivbQphmT3eJdFNwBAoa1dare3NQUot3i+CmfdS1KzJphVzDQdrliJ4K8oWLO9ZkgC5pcylbyLrVMSe9XGLJtu2XrI8TSvoJb4YSLTEKWdDyTLseC17IUuxzTi1zRDDgeoghP1TWHgBnqHlGJDFlsNrheal5BvNcLJXryzG5FmsOykkjeOJLF5ZjcizWHZWPLMbkWaw7Kykp2oksx5YjcizWHZWfLUbkWaw7KSSnaiQXlmNyLNYdlLyzG5FmsOykkp2oksXlqNyLNYdlLy1G5FmsOykkp2oksXlqNyLNYdlLy1G5FmsOykkp2oksXlqNyLNYdlLy1G5FmsOykkp2oksXlmNyLNYdlLyzG5FmsOykkp2oksXlqNyLNYdlLyzG5FmsOykkp2oksYnZ2JFZYdDa0Egkh5JFHB2FkaE5YKSSJRUVsQ//Z"/>
          <p:cNvSpPr>
            <a:spLocks noChangeAspect="1" noChangeArrowheads="1"/>
          </p:cNvSpPr>
          <p:nvPr/>
        </p:nvSpPr>
        <p:spPr bwMode="auto">
          <a:xfrm>
            <a:off x="63500" y="-558800"/>
            <a:ext cx="1457325" cy="1133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0" name="Picture 2" descr="C:\Users\Fernanda\Documents\cours endoscopie\cr_di_diverticule_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5041" y="2357430"/>
            <a:ext cx="3036115" cy="2428892"/>
          </a:xfrm>
          <a:prstGeom prst="rect">
            <a:avLst/>
          </a:prstGeom>
          <a:noFill/>
        </p:spPr>
      </p:pic>
      <p:pic>
        <p:nvPicPr>
          <p:cNvPr id="2051" name="Picture 3" descr="C:\Users\Fernanda\Documents\cours endoscopie\colon_polip_2_20100906_1435568658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1571612"/>
            <a:ext cx="2295538" cy="2262200"/>
          </a:xfrm>
          <a:prstGeom prst="rect">
            <a:avLst/>
          </a:prstGeom>
          <a:noFill/>
        </p:spPr>
      </p:pic>
      <p:pic>
        <p:nvPicPr>
          <p:cNvPr id="2053" name="Picture 5" descr="C:\Users\Fernanda\Documents\cours endoscopie\cr_tm_cancersigmoide_1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4143380"/>
            <a:ext cx="2643206" cy="2448903"/>
          </a:xfrm>
          <a:prstGeom prst="rect">
            <a:avLst/>
          </a:prstGeom>
          <a:noFill/>
        </p:spPr>
      </p:pic>
      <p:pic>
        <p:nvPicPr>
          <p:cNvPr id="16386" name="Picture 2" descr="http://www.nutrition.wikibis.com/illustrations/250px-colorectal_cancer_endo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214818"/>
            <a:ext cx="2381250" cy="2295526"/>
          </a:xfrm>
          <a:prstGeom prst="rect">
            <a:avLst/>
          </a:prstGeom>
          <a:noFill/>
        </p:spPr>
      </p:pic>
      <p:pic>
        <p:nvPicPr>
          <p:cNvPr id="16388" name="Picture 4" descr="http://t2.gstatic.com/images?q=tbn:ANd9GcToEW5Ixki12b_TfnFOl4rNzRJvB1GTtRcOFfCOJXvSg0Xy0QF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1500174"/>
            <a:ext cx="2357454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ENDOSCOPIE DIGESTIVE  DIAGNOSTIQUE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C00000"/>
                </a:solidFill>
              </a:rPr>
              <a:t>COLOSCOPIE</a:t>
            </a:r>
            <a:endParaRPr lang="fr-FR" dirty="0"/>
          </a:p>
        </p:txBody>
      </p:sp>
      <p:pic>
        <p:nvPicPr>
          <p:cNvPr id="1026" name="Picture 2" descr="Granulome sur agrafe d'anastomose recto-colique (image de Michel DELVAUX, CHU Nancy)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0" y="2614625"/>
            <a:ext cx="2873364" cy="2957515"/>
          </a:xfrm>
          <a:prstGeom prst="rect">
            <a:avLst/>
          </a:prstGeom>
          <a:noFill/>
        </p:spPr>
      </p:pic>
      <p:pic>
        <p:nvPicPr>
          <p:cNvPr id="1028" name="Picture 4" descr="http://www.sfed.org/documents_sfed/images/netfmc/cr_co_ischemique_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2476520"/>
            <a:ext cx="3143240" cy="3024182"/>
          </a:xfrm>
          <a:prstGeom prst="rect">
            <a:avLst/>
          </a:prstGeom>
          <a:noFill/>
        </p:spPr>
      </p:pic>
      <p:pic>
        <p:nvPicPr>
          <p:cNvPr id="1030" name="Picture 6" descr="http://www.sfed.org/documents_sfed/images/netfmc/cr_co_pseudomembraneuse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2405082"/>
            <a:ext cx="2786082" cy="316705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92277" y="1714488"/>
            <a:ext cx="51592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u="sng" dirty="0" smtClean="0">
                <a:solidFill>
                  <a:srgbClr val="C00000"/>
                </a:solidFill>
              </a:rPr>
              <a:t>5/ RESULTATS: </a:t>
            </a:r>
            <a:r>
              <a:rPr lang="fr-FR" sz="2400" b="1" dirty="0" err="1" smtClean="0">
                <a:solidFill>
                  <a:srgbClr val="0070C0"/>
                </a:solidFill>
              </a:rPr>
              <a:t>colosopie</a:t>
            </a:r>
            <a:r>
              <a:rPr lang="fr-FR" sz="2400" b="1" dirty="0" smtClean="0">
                <a:solidFill>
                  <a:srgbClr val="0070C0"/>
                </a:solidFill>
              </a:rPr>
              <a:t> pathologique</a:t>
            </a:r>
            <a:r>
              <a:rPr lang="fr-FR" b="1" dirty="0" smtClean="0">
                <a:solidFill>
                  <a:srgbClr val="0070C0"/>
                </a:solidFill>
              </a:rPr>
              <a:t>: </a:t>
            </a:r>
            <a:endParaRPr lang="fr-F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C00000"/>
                </a:solidFill>
              </a:rPr>
              <a:t>COLOSCOPIE</a:t>
            </a:r>
            <a:endParaRPr lang="fr-FR" dirty="0"/>
          </a:p>
        </p:txBody>
      </p:sp>
      <p:pic>
        <p:nvPicPr>
          <p:cNvPr id="3" name="Picture 8" descr="http://www.sfed.org/documents_sfed/images/netfmc/cr_mi_maladiecrohn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262206"/>
            <a:ext cx="4214842" cy="3238496"/>
          </a:xfrm>
          <a:prstGeom prst="rect">
            <a:avLst/>
          </a:prstGeom>
          <a:noFill/>
        </p:spPr>
      </p:pic>
      <p:pic>
        <p:nvPicPr>
          <p:cNvPr id="4" name="Picture 4" descr="C:\Users\Fernanda\Documents\cours endoscopie\cr_mi_rch_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285992"/>
            <a:ext cx="4000528" cy="328614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14282" y="1571612"/>
            <a:ext cx="53229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u="sng" dirty="0" smtClean="0">
                <a:solidFill>
                  <a:srgbClr val="C00000"/>
                </a:solidFill>
              </a:rPr>
              <a:t>5/ RESULTATS: </a:t>
            </a:r>
            <a:r>
              <a:rPr lang="fr-FR" sz="2400" b="1" dirty="0" smtClean="0">
                <a:solidFill>
                  <a:srgbClr val="0070C0"/>
                </a:solidFill>
              </a:rPr>
              <a:t>coloscopie pathologique: </a:t>
            </a:r>
            <a:endParaRPr lang="fr-FR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>COLOSCOPIE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b="1" u="sng" dirty="0" smtClean="0">
                <a:solidFill>
                  <a:srgbClr val="C00000"/>
                </a:solidFill>
              </a:rPr>
              <a:t>6- Complications:</a:t>
            </a:r>
          </a:p>
          <a:p>
            <a:pPr>
              <a:buNone/>
            </a:pPr>
            <a:r>
              <a:rPr lang="fr-FR" dirty="0" smtClean="0"/>
              <a:t>- exceptionnelle,</a:t>
            </a:r>
          </a:p>
          <a:p>
            <a:pPr>
              <a:buNone/>
            </a:pPr>
            <a:r>
              <a:rPr lang="fr-FR" dirty="0" smtClean="0"/>
              <a:t>- la perforation, </a:t>
            </a:r>
          </a:p>
          <a:p>
            <a:pPr>
              <a:buNone/>
            </a:pPr>
            <a:r>
              <a:rPr lang="fr-FR" dirty="0" smtClean="0"/>
              <a:t>- l'hémorragie, </a:t>
            </a:r>
          </a:p>
          <a:p>
            <a:pPr>
              <a:buNone/>
            </a:pPr>
            <a:r>
              <a:rPr lang="fr-FR" dirty="0" smtClean="0"/>
              <a:t>- les troubles </a:t>
            </a:r>
            <a:r>
              <a:rPr lang="fr-FR" dirty="0" err="1" smtClean="0"/>
              <a:t>cardio</a:t>
            </a:r>
            <a:r>
              <a:rPr lang="fr-FR" dirty="0" smtClean="0"/>
              <a:t> vasculaires et respiratoires </a:t>
            </a:r>
          </a:p>
          <a:p>
            <a:pPr>
              <a:buNone/>
            </a:pPr>
            <a:r>
              <a:rPr lang="fr-FR" dirty="0" smtClean="0"/>
              <a:t>- Occlusion lors de la préparation.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C00000"/>
                </a:solidFill>
              </a:rPr>
              <a:t>RECTOSCOPIE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20" y="-142900"/>
            <a:ext cx="8229600" cy="1143000"/>
          </a:xfrm>
        </p:spPr>
        <p:txBody>
          <a:bodyPr/>
          <a:lstStyle/>
          <a:p>
            <a:r>
              <a:rPr lang="fr-FR" sz="4000" b="1" dirty="0" smtClean="0">
                <a:solidFill>
                  <a:srgbClr val="C00000"/>
                </a:solidFill>
              </a:rPr>
              <a:t>RECTOSCOPIE</a:t>
            </a:r>
            <a:endParaRPr lang="fr-FR" sz="4000" b="1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071546"/>
            <a:ext cx="8686800" cy="5429288"/>
          </a:xfrm>
        </p:spPr>
        <p:txBody>
          <a:bodyPr>
            <a:normAutofit fontScale="92500" lnSpcReduction="10000"/>
          </a:bodyPr>
          <a:lstStyle/>
          <a:p>
            <a:r>
              <a:rPr lang="fr-FR" sz="2800" dirty="0" smtClean="0"/>
              <a:t>Exploration du rectum, +/- </a:t>
            </a:r>
            <a:r>
              <a:rPr lang="fr-FR" sz="2800" dirty="0" err="1" smtClean="0"/>
              <a:t>sigmoide</a:t>
            </a:r>
            <a:endParaRPr lang="fr-FR" sz="2800" dirty="0" smtClean="0"/>
          </a:p>
          <a:p>
            <a:r>
              <a:rPr lang="fr-FR" sz="2800" b="1" u="sng" dirty="0" smtClean="0">
                <a:solidFill>
                  <a:srgbClr val="C00000"/>
                </a:solidFill>
              </a:rPr>
              <a:t>Matériel</a:t>
            </a:r>
            <a:r>
              <a:rPr lang="fr-FR" sz="2800" dirty="0" smtClean="0"/>
              <a:t>:</a:t>
            </a:r>
          </a:p>
          <a:p>
            <a:pPr>
              <a:buNone/>
            </a:pPr>
            <a:r>
              <a:rPr lang="fr-FR" sz="2800" dirty="0" smtClean="0"/>
              <a:t>  - Un tube rigide contenant un</a:t>
            </a:r>
          </a:p>
          <a:p>
            <a:pPr>
              <a:buNone/>
            </a:pPr>
            <a:r>
              <a:rPr lang="fr-FR" sz="2800" dirty="0" smtClean="0"/>
              <a:t>     système optique et lumineux </a:t>
            </a:r>
          </a:p>
          <a:p>
            <a:pPr>
              <a:buNone/>
            </a:pPr>
            <a:r>
              <a:rPr lang="fr-FR" sz="2800" dirty="0" smtClean="0"/>
              <a:t>  - 15-25 cm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endParaRPr lang="fr-FR" sz="2800" dirty="0" smtClean="0"/>
          </a:p>
          <a:p>
            <a:r>
              <a:rPr lang="fr-FR" sz="2800" b="1" u="sng" dirty="0" smtClean="0">
                <a:solidFill>
                  <a:srgbClr val="C00000"/>
                </a:solidFill>
              </a:rPr>
              <a:t>Indication</a:t>
            </a:r>
            <a:r>
              <a:rPr lang="fr-FR" sz="2800" dirty="0" smtClean="0"/>
              <a:t>:</a:t>
            </a:r>
          </a:p>
          <a:p>
            <a:pPr>
              <a:buNone/>
            </a:pPr>
            <a:r>
              <a:rPr lang="fr-FR" dirty="0" smtClean="0"/>
              <a:t> - </a:t>
            </a:r>
            <a:r>
              <a:rPr lang="fr-FR" sz="2800" dirty="0" err="1" smtClean="0"/>
              <a:t>rectorragies</a:t>
            </a:r>
            <a:r>
              <a:rPr lang="fr-FR" sz="2800" dirty="0" smtClean="0"/>
              <a:t>,                   - trouble du transit,</a:t>
            </a:r>
          </a:p>
          <a:p>
            <a:pPr>
              <a:buFontTx/>
              <a:buChar char="-"/>
            </a:pPr>
            <a:r>
              <a:rPr lang="fr-FR" sz="2800" dirty="0" smtClean="0"/>
              <a:t>proctalgies,                     - SD dysentérique, </a:t>
            </a:r>
          </a:p>
          <a:p>
            <a:pPr>
              <a:buFontTx/>
              <a:buChar char="-"/>
            </a:pPr>
            <a:r>
              <a:rPr lang="fr-FR" sz="2800" dirty="0" smtClean="0"/>
              <a:t>Ecoulement anal….</a:t>
            </a:r>
            <a:endParaRPr lang="fr-FR" sz="2800" dirty="0"/>
          </a:p>
        </p:txBody>
      </p:sp>
      <p:pic>
        <p:nvPicPr>
          <p:cNvPr id="13314" name="Picture 2" descr="http://www.snfge.org/05-Interne-Chercheurs/0B-internes-etudiants/objectifs/publication4/mini237_Colon-Anuscope-Rectoscop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571632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/>
          <a:lstStyle/>
          <a:p>
            <a:r>
              <a:rPr lang="fr-FR" b="1" dirty="0" smtClean="0">
                <a:solidFill>
                  <a:srgbClr val="C00000"/>
                </a:solidFill>
              </a:rPr>
              <a:t>RECTOSCOPIE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42984"/>
            <a:ext cx="8401080" cy="52864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b="1" u="sng" dirty="0" smtClean="0">
                <a:solidFill>
                  <a:srgbClr val="C00000"/>
                </a:solidFill>
              </a:rPr>
              <a:t>DEROULEMENT DE L’EXAMEN:</a:t>
            </a:r>
          </a:p>
          <a:p>
            <a:pPr>
              <a:buNone/>
            </a:pPr>
            <a:r>
              <a:rPr lang="fr-FR" sz="2800" b="1" dirty="0" smtClean="0">
                <a:solidFill>
                  <a:schemeClr val="tx2"/>
                </a:solidFill>
              </a:rPr>
              <a:t>Préparation du malade:</a:t>
            </a:r>
          </a:p>
          <a:p>
            <a:pPr>
              <a:buFontTx/>
              <a:buChar char="-"/>
            </a:pPr>
            <a:r>
              <a:rPr lang="fr-FR" sz="2800" dirty="0" smtClean="0"/>
              <a:t>Préparation locale. </a:t>
            </a:r>
          </a:p>
          <a:p>
            <a:r>
              <a:rPr lang="fr-FR" sz="2800" dirty="0" smtClean="0"/>
              <a:t>Position </a:t>
            </a:r>
            <a:r>
              <a:rPr lang="fr-FR" sz="2800" dirty="0" err="1" smtClean="0"/>
              <a:t>genu</a:t>
            </a:r>
            <a:r>
              <a:rPr lang="fr-FR" sz="2800" dirty="0" smtClean="0"/>
              <a:t>-pectorale. </a:t>
            </a:r>
            <a:endParaRPr lang="fr-FR" sz="2800" b="1" dirty="0" smtClean="0"/>
          </a:p>
          <a:p>
            <a:r>
              <a:rPr lang="fr-FR" sz="2800" dirty="0" smtClean="0"/>
              <a:t>Introduit par l'anus. Une fois le rectoscope en place, de l'air est insufflé pour déplisser les parois du rectum et permettre une meilleure visualisation de la muqueuse.</a:t>
            </a:r>
          </a:p>
          <a:p>
            <a:pPr>
              <a:buFontTx/>
              <a:buChar char="-"/>
            </a:pPr>
            <a:r>
              <a:rPr lang="fr-FR" sz="2800" dirty="0" smtClean="0"/>
              <a:t>Examen sous contrôle de la vue, l’examen se fait au retrait</a:t>
            </a:r>
            <a:endParaRPr lang="fr-FR" b="1" u="sng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fr-FR" dirty="0">
              <a:solidFill>
                <a:srgbClr val="C00000"/>
              </a:solidFill>
            </a:endParaRPr>
          </a:p>
        </p:txBody>
      </p:sp>
      <p:pic>
        <p:nvPicPr>
          <p:cNvPr id="12290" name="Picture 2" descr="http://www.proktos.com/espaces-privatifs/se-former/Guide-proktos/G-images-guide/img-pag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000108"/>
            <a:ext cx="3262290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ENDOSCOPIE DIGESTIVE  THERAPEUTIQUE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ENDOSCOPIE DIGESTIVE THERAPEUTIQUE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/>
          </a:bodyPr>
          <a:lstStyle/>
          <a:p>
            <a:r>
              <a:rPr lang="fr-FR" dirty="0" smtClean="0"/>
              <a:t>1/ DILATATION ENDOSCOPIQUE</a:t>
            </a:r>
          </a:p>
          <a:p>
            <a:r>
              <a:rPr lang="fr-FR" dirty="0" smtClean="0"/>
              <a:t>2/ PROTHESES ENDOSCOPIQUE</a:t>
            </a:r>
          </a:p>
          <a:p>
            <a:r>
              <a:rPr lang="fr-FR" dirty="0" smtClean="0"/>
              <a:t>3/ EXCTRACTION DE CORPS ETRANGERS </a:t>
            </a:r>
          </a:p>
          <a:p>
            <a:r>
              <a:rPr lang="fr-FR" dirty="0" smtClean="0"/>
              <a:t>4/ POLYPECTOMIE ET MUCOSECTOMIE</a:t>
            </a:r>
          </a:p>
          <a:p>
            <a:r>
              <a:rPr lang="fr-FR" dirty="0" smtClean="0"/>
              <a:t>5/ HEMOSTASE ENDOSCOPIQUE</a:t>
            </a:r>
          </a:p>
          <a:p>
            <a:r>
              <a:rPr lang="fr-FR" dirty="0" smtClean="0"/>
              <a:t>6/ SPHINCTEROSCOPIE ENDOSCOPIQUE</a:t>
            </a:r>
          </a:p>
          <a:p>
            <a:r>
              <a:rPr lang="fr-FR" dirty="0" smtClean="0"/>
              <a:t>7/GASTROSTOMIE ENDOS PERCUTANEE</a:t>
            </a:r>
          </a:p>
          <a:p>
            <a:r>
              <a:rPr lang="fr-FR" dirty="0" smtClean="0"/>
              <a:t>8/TRT INSTRUMENTAL DES HEMORROIDES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C00000"/>
                </a:solidFill>
              </a:rPr>
              <a:t>DILATATION ENDOSCOPIQUE</a:t>
            </a:r>
            <a:endParaRPr lang="fr-FR" sz="3600" b="1" dirty="0">
              <a:solidFill>
                <a:srgbClr val="C00000"/>
              </a:solidFill>
            </a:endParaRPr>
          </a:p>
        </p:txBody>
      </p:sp>
      <p:pic>
        <p:nvPicPr>
          <p:cNvPr id="7170" name="Picture 2" descr="http://www.jle.com/e-docs/00/02/4A/CB/texte_alt_fig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159037"/>
            <a:ext cx="8072494" cy="2211643"/>
          </a:xfrm>
          <a:prstGeom prst="rect">
            <a:avLst/>
          </a:prstGeom>
          <a:noFill/>
        </p:spPr>
      </p:pic>
      <p:pic>
        <p:nvPicPr>
          <p:cNvPr id="4" name="Picture 5" descr="GIC0502-11-021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285860"/>
            <a:ext cx="2509854" cy="2165880"/>
          </a:xfrm>
          <a:prstGeom prst="rect">
            <a:avLst/>
          </a:prstGeom>
          <a:noFill/>
        </p:spPr>
      </p:pic>
      <p:pic>
        <p:nvPicPr>
          <p:cNvPr id="5" name="Picture 2" descr="GIC0502-11-0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6272" y="1500174"/>
            <a:ext cx="2598538" cy="1918942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3143240" y="3571876"/>
            <a:ext cx="2248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Dilatation par bougies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071802" y="6429396"/>
            <a:ext cx="2500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Dilatation par ballonnets</a:t>
            </a:r>
            <a:endParaRPr lang="fr-F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C00000"/>
                </a:solidFill>
              </a:rPr>
              <a:t>PROTHESES ENDOSCOPIQUE</a:t>
            </a:r>
            <a:endParaRPr lang="fr-FR" sz="36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Fernanda\Downloads\prothese_c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52650"/>
            <a:ext cx="3643338" cy="3114148"/>
          </a:xfrm>
          <a:prstGeom prst="rect">
            <a:avLst/>
          </a:prstGeom>
          <a:noFill/>
        </p:spPr>
      </p:pic>
      <p:pic>
        <p:nvPicPr>
          <p:cNvPr id="1027" name="Picture 3" descr="C:\Users\Fernanda\Downloads\stent_colique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8610" y="2157983"/>
            <a:ext cx="3506728" cy="3036979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2668708" y="5786454"/>
            <a:ext cx="2903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POSE DE PROTHESE COLIQUE</a:t>
            </a:r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ENDOSCOPIE DIGESTIVE  DIAGNOSTIQUE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1/ FIBROSCOPIE OESO-GASTRO-DUODENALE</a:t>
            </a:r>
          </a:p>
          <a:p>
            <a:r>
              <a:rPr lang="fr-FR" dirty="0" smtClean="0"/>
              <a:t>2/ ENTEROSCOPIE</a:t>
            </a:r>
          </a:p>
          <a:p>
            <a:r>
              <a:rPr lang="fr-FR" dirty="0" smtClean="0"/>
              <a:t>3/ RECTOSCOPIE</a:t>
            </a:r>
          </a:p>
          <a:p>
            <a:r>
              <a:rPr lang="fr-FR" dirty="0" smtClean="0"/>
              <a:t>4/ COLOSCOPIE</a:t>
            </a:r>
          </a:p>
          <a:p>
            <a:r>
              <a:rPr lang="fr-FR" dirty="0" smtClean="0"/>
              <a:t>5/ VIDEOCAPSULE</a:t>
            </a:r>
          </a:p>
          <a:p>
            <a:r>
              <a:rPr lang="fr-FR" dirty="0" smtClean="0"/>
              <a:t>6/ ECHOENDOSCOPIE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C00000"/>
                </a:solidFill>
              </a:rPr>
              <a:t>EXTRACTION DE CORPS ETRANGERS</a:t>
            </a:r>
            <a:endParaRPr lang="fr-FR" sz="3600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http://www.jim.fr/e-docs/00/01/83/71/media_figur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51476"/>
            <a:ext cx="3571887" cy="3663474"/>
          </a:xfrm>
          <a:prstGeom prst="rect">
            <a:avLst/>
          </a:prstGeom>
          <a:noFill/>
        </p:spPr>
      </p:pic>
      <p:pic>
        <p:nvPicPr>
          <p:cNvPr id="5126" name="Picture 6" descr="http://basic.shsmu.edu.cn/kejian/orl/enseignement/les%20cours/Question193/Q193_fichiers/piece-oesofac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24" y="1424528"/>
            <a:ext cx="3714766" cy="3933298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2571736" y="5715016"/>
            <a:ext cx="3336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Corps étranger intra-</a:t>
            </a:r>
            <a:r>
              <a:rPr lang="fr-FR" dirty="0" err="1" smtClean="0"/>
              <a:t>oesophagien</a:t>
            </a:r>
            <a:endParaRPr lang="fr-F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C00000"/>
                </a:solidFill>
              </a:rPr>
              <a:t>POLYPECTOMIE ET MUCOSECTOMIE</a:t>
            </a:r>
            <a:endParaRPr lang="fr-FR" sz="3600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http://www.sfed.org/documents_sfed/images/netfmc/cr_tb_polype_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1357298"/>
            <a:ext cx="3601633" cy="2643206"/>
          </a:xfrm>
          <a:prstGeom prst="rect">
            <a:avLst/>
          </a:prstGeom>
          <a:noFill/>
        </p:spPr>
      </p:pic>
      <p:pic>
        <p:nvPicPr>
          <p:cNvPr id="4100" name="Picture 4" descr="Polype colique pédiculé réséqué à l'anse (5) (image de Jean-Marc CANARD, Paris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4" y="4119594"/>
            <a:ext cx="3559169" cy="2381240"/>
          </a:xfrm>
          <a:prstGeom prst="rect">
            <a:avLst/>
          </a:prstGeom>
          <a:noFill/>
        </p:spPr>
      </p:pic>
      <p:pic>
        <p:nvPicPr>
          <p:cNvPr id="4102" name="Picture 6" descr="Polype colique pédiculé réséqué à l'anse (7) (image de Jean-Marc CANARD, Paris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2145" y="1500174"/>
            <a:ext cx="3178945" cy="2543156"/>
          </a:xfrm>
          <a:prstGeom prst="rect">
            <a:avLst/>
          </a:prstGeom>
          <a:noFill/>
        </p:spPr>
      </p:pic>
      <p:pic>
        <p:nvPicPr>
          <p:cNvPr id="4104" name="Picture 8" descr="Polype colique pédiculé récupéré après résection à l'anse (image de Jean-Marc CANARD, Paris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9111" y="4182140"/>
            <a:ext cx="3201979" cy="25615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C00000"/>
                </a:solidFill>
              </a:rPr>
              <a:t>MUCOSECTOMIE</a:t>
            </a:r>
            <a:endParaRPr lang="fr-FR" dirty="0"/>
          </a:p>
        </p:txBody>
      </p:sp>
      <p:pic>
        <p:nvPicPr>
          <p:cNvPr id="48130" name="Picture 2" descr="Mucosectomie colique (2) (image de Jean-Marc CANARD, Pari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2190768"/>
            <a:ext cx="3958823" cy="3167058"/>
          </a:xfrm>
          <a:prstGeom prst="rect">
            <a:avLst/>
          </a:prstGeom>
          <a:noFill/>
        </p:spPr>
      </p:pic>
      <p:pic>
        <p:nvPicPr>
          <p:cNvPr id="48132" name="Picture 4" descr="Mucosectomie colique (5) (image de Jean-Marc CANARD, Paris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112" y="2285992"/>
            <a:ext cx="3786168" cy="30289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C00000"/>
                </a:solidFill>
              </a:rPr>
              <a:t>HEMOSTASE ENDOSCOPIQUE</a:t>
            </a:r>
            <a:endParaRPr lang="fr-FR" sz="36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Fernanda\Documents\cours endoscopie\imagesCA8KF5M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989325"/>
            <a:ext cx="2500330" cy="2297195"/>
          </a:xfrm>
          <a:prstGeom prst="rect">
            <a:avLst/>
          </a:prstGeom>
          <a:noFill/>
        </p:spPr>
      </p:pic>
      <p:pic>
        <p:nvPicPr>
          <p:cNvPr id="3075" name="Picture 3" descr="C:\Users\Fernanda\Documents\cours endoscopie\imagesCANCODJ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500175"/>
            <a:ext cx="2571768" cy="2286016"/>
          </a:xfrm>
          <a:prstGeom prst="rect">
            <a:avLst/>
          </a:prstGeom>
          <a:noFill/>
        </p:spPr>
      </p:pic>
      <p:pic>
        <p:nvPicPr>
          <p:cNvPr id="3" name="Picture 2" descr="Pose de clips hémostatiques dans le côlon (5) (image de Jean-Marc CANARD, Paris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42201" y="1571612"/>
            <a:ext cx="3958823" cy="3167058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428596" y="6357958"/>
            <a:ext cx="2471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Ligature </a:t>
            </a:r>
            <a:r>
              <a:rPr lang="fr-FR" dirty="0" err="1" smtClean="0"/>
              <a:t>elastique</a:t>
            </a:r>
            <a:r>
              <a:rPr lang="fr-FR" dirty="0" smtClean="0"/>
              <a:t> de VO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429124" y="5000636"/>
            <a:ext cx="3198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POSE DE CLIPS HEMOSTATIQUES</a:t>
            </a:r>
            <a:endParaRPr lang="fr-F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sz="4000" b="1" dirty="0" smtClean="0">
                <a:solidFill>
                  <a:srgbClr val="C00000"/>
                </a:solidFill>
              </a:rPr>
              <a:t>TRT INSTRUMENTAL DES HEMORROIDES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1026" name="Picture 2" descr="C:\Users\Fernanda\Documents\cours endoscopie\HEMORROIDES\Photocoagulation-infrarouge-1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142984"/>
            <a:ext cx="3341692" cy="2460628"/>
          </a:xfrm>
          <a:prstGeom prst="rect">
            <a:avLst/>
          </a:prstGeom>
          <a:noFill/>
        </p:spPr>
      </p:pic>
      <p:pic>
        <p:nvPicPr>
          <p:cNvPr id="1027" name="Picture 3" descr="C:\Users\Fernanda\Documents\cours endoscopie\HEMORROIDES\Photocoagulation-infrarouge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786190"/>
            <a:ext cx="3214710" cy="2257430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85786" y="6286520"/>
            <a:ext cx="1634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TRT/ infrarouge</a:t>
            </a:r>
            <a:endParaRPr lang="fr-FR" dirty="0"/>
          </a:p>
        </p:txBody>
      </p:sp>
      <p:pic>
        <p:nvPicPr>
          <p:cNvPr id="1028" name="Picture 4" descr="C:\Users\Fernanda\Documents\cours endoscopie\HEMORROIDES\Ligature1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643314"/>
            <a:ext cx="4429156" cy="2366968"/>
          </a:xfrm>
          <a:prstGeom prst="rect">
            <a:avLst/>
          </a:prstGeom>
          <a:noFill/>
        </p:spPr>
      </p:pic>
      <p:pic>
        <p:nvPicPr>
          <p:cNvPr id="1029" name="Picture 5" descr="C:\Users\Fernanda\Documents\cours endoscopie\HEMORROIDES\Ligature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1244600"/>
            <a:ext cx="4643470" cy="2184400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5012167" y="6286520"/>
            <a:ext cx="2280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TRT/ ligature </a:t>
            </a:r>
            <a:r>
              <a:rPr lang="fr-FR" dirty="0" err="1" smtClean="0"/>
              <a:t>elastique</a:t>
            </a:r>
            <a:endParaRPr lang="fr-F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>
                <a:solidFill>
                  <a:srgbClr val="FF0000"/>
                </a:solidFill>
              </a:rPr>
              <a:t>Sphincteroscopie</a:t>
            </a:r>
            <a:r>
              <a:rPr lang="fr-FR" dirty="0" smtClean="0">
                <a:solidFill>
                  <a:srgbClr val="FF0000"/>
                </a:solidFill>
              </a:rPr>
              <a:t> endoscopique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49154" name="Picture 2" descr="http://t3.gstatic.com/images?q=tbn:ANd9GcR4f5Elmg1juKNlBLdHPUl-c0OjJmlk20csTYi5UCTS9NeBWjGFn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14" y="2395537"/>
            <a:ext cx="3529030" cy="3790443"/>
          </a:xfrm>
          <a:prstGeom prst="rect">
            <a:avLst/>
          </a:prstGeom>
          <a:noFill/>
        </p:spPr>
      </p:pic>
      <p:pic>
        <p:nvPicPr>
          <p:cNvPr id="49156" name="Picture 4" descr="http://t2.gstatic.com/images?q=tbn:ANd9GcSGT-Jv6sHAIDombnZ5HXC285ci-QTIJow-7AQzaqSvMoH4H5I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0538" y="1928802"/>
            <a:ext cx="4514866" cy="41675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Conclusion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Avancées +++ techniques endoscopiques</a:t>
            </a:r>
          </a:p>
          <a:p>
            <a:r>
              <a:rPr lang="fr-FR" dirty="0" smtClean="0"/>
              <a:t>Endoscopie thérapeutique: place de </a:t>
            </a:r>
            <a:r>
              <a:rPr lang="fr-FR" smtClean="0"/>
              <a:t>la chirurgie!!!</a:t>
            </a:r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C00000"/>
                </a:solidFill>
              </a:rPr>
              <a:t>FIBROSCOPIE OESO-GASTRO-DUODENALE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rgbClr val="C00000"/>
                </a:solidFill>
              </a:rPr>
              <a:t>FIBROSCOPIE OESO-GASTRO-DUODENALE</a:t>
            </a:r>
            <a:endParaRPr lang="fr-FR" sz="3200" dirty="0"/>
          </a:p>
        </p:txBody>
      </p:sp>
      <p:pic>
        <p:nvPicPr>
          <p:cNvPr id="5" name="Picture 2" descr="C:\Users\Fernanda\Documents\cours endoscopie\schema_fibroscopie-digesti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214422"/>
            <a:ext cx="3643338" cy="5286412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285721" y="1309293"/>
            <a:ext cx="50006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- Examiner </a:t>
            </a:r>
            <a:r>
              <a:rPr lang="fr-FR" sz="2400" dirty="0"/>
              <a:t>directement le tube digestif</a:t>
            </a:r>
          </a:p>
          <a:p>
            <a:r>
              <a:rPr lang="fr-FR" sz="2400" dirty="0"/>
              <a:t>supérieur : </a:t>
            </a:r>
            <a:r>
              <a:rPr lang="fr-FR" sz="2400" dirty="0" err="1"/>
              <a:t>oesophage</a:t>
            </a:r>
            <a:r>
              <a:rPr lang="fr-FR" sz="2400" dirty="0"/>
              <a:t>, estomac et duodénum</a:t>
            </a:r>
            <a:r>
              <a:rPr lang="fr-FR" sz="2400" dirty="0" smtClean="0"/>
              <a:t>.</a:t>
            </a:r>
          </a:p>
          <a:p>
            <a:endParaRPr lang="fr-FR" sz="2400" dirty="0"/>
          </a:p>
          <a:p>
            <a:r>
              <a:rPr lang="fr-FR" sz="2400" dirty="0"/>
              <a:t>- F</a:t>
            </a:r>
            <a:r>
              <a:rPr lang="fr-FR" sz="2400" dirty="0" smtClean="0"/>
              <a:t>aire </a:t>
            </a:r>
            <a:r>
              <a:rPr lang="fr-FR" sz="2400" dirty="0"/>
              <a:t>différents </a:t>
            </a:r>
            <a:r>
              <a:rPr lang="fr-FR" sz="2400" dirty="0" smtClean="0"/>
              <a:t>prélèvements.</a:t>
            </a:r>
          </a:p>
          <a:p>
            <a:endParaRPr lang="fr-FR" sz="2400" dirty="0"/>
          </a:p>
          <a:p>
            <a:r>
              <a:rPr lang="fr-FR" sz="2400" dirty="0"/>
              <a:t>- D'effectuer divers traitements comme enlever un</a:t>
            </a:r>
          </a:p>
          <a:p>
            <a:r>
              <a:rPr lang="fr-FR" sz="2400" dirty="0"/>
              <a:t>corps étranger ou un polype ou encore </a:t>
            </a:r>
            <a:r>
              <a:rPr lang="fr-FR" sz="2400" dirty="0" smtClean="0"/>
              <a:t>contrôle un </a:t>
            </a:r>
            <a:r>
              <a:rPr lang="fr-FR" sz="2400" dirty="0"/>
              <a:t>saignement par électrocoagulation, etc</a:t>
            </a:r>
            <a:r>
              <a:rPr lang="fr-FR" sz="2400" dirty="0" smtClean="0"/>
              <a:t>.</a:t>
            </a:r>
          </a:p>
          <a:p>
            <a:endParaRPr lang="fr-FR" sz="2400" dirty="0"/>
          </a:p>
          <a:p>
            <a:r>
              <a:rPr lang="fr-FR" sz="2400" dirty="0" smtClean="0"/>
              <a:t>- L'examen </a:t>
            </a:r>
            <a:r>
              <a:rPr lang="fr-FR" sz="2400" dirty="0"/>
              <a:t>dure de 5 à 10 minutes.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71454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>FIBROSCOPIE OESO-GASTRO-DUODENALE</a:t>
            </a:r>
            <a:endParaRPr lang="fr-FR" sz="3600" dirty="0"/>
          </a:p>
        </p:txBody>
      </p:sp>
      <p:pic>
        <p:nvPicPr>
          <p:cNvPr id="3074" name="Picture 2" descr="C:\Users\Fernanda\Documents\cours endoscopie\images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071546"/>
            <a:ext cx="3571900" cy="2571768"/>
          </a:xfrm>
          <a:prstGeom prst="rect">
            <a:avLst/>
          </a:prstGeom>
          <a:noFill/>
        </p:spPr>
      </p:pic>
      <p:pic>
        <p:nvPicPr>
          <p:cNvPr id="3075" name="Picture 3" descr="C:\Users\Fernanda\Documents\cours endoscopie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7472" y="1071546"/>
            <a:ext cx="2305056" cy="4357718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1714480" y="3571876"/>
            <a:ext cx="2192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Fibroscope optique</a:t>
            </a:r>
            <a:endParaRPr lang="fr-FR" sz="2000" dirty="0"/>
          </a:p>
        </p:txBody>
      </p:sp>
      <p:sp>
        <p:nvSpPr>
          <p:cNvPr id="6" name="ZoneTexte 5"/>
          <p:cNvSpPr txBox="1"/>
          <p:nvPr/>
        </p:nvSpPr>
        <p:spPr>
          <a:xfrm>
            <a:off x="6357950" y="5429264"/>
            <a:ext cx="20628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Vidéo-endoscopie</a:t>
            </a:r>
            <a:endParaRPr lang="fr-FR" sz="2000" dirty="0"/>
          </a:p>
        </p:txBody>
      </p:sp>
      <p:sp>
        <p:nvSpPr>
          <p:cNvPr id="7" name="ZoneTexte 6"/>
          <p:cNvSpPr txBox="1"/>
          <p:nvPr/>
        </p:nvSpPr>
        <p:spPr>
          <a:xfrm>
            <a:off x="214282" y="4500570"/>
            <a:ext cx="46434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 smtClean="0">
                <a:solidFill>
                  <a:srgbClr val="C00000"/>
                </a:solidFill>
              </a:rPr>
              <a:t>1- MATERIEL:</a:t>
            </a:r>
            <a:endParaRPr lang="fr-FR" sz="2800" dirty="0" smtClean="0"/>
          </a:p>
          <a:p>
            <a:r>
              <a:rPr lang="fr-FR" sz="2800" dirty="0" smtClean="0"/>
              <a:t>1/ </a:t>
            </a:r>
            <a:r>
              <a:rPr lang="fr-FR" sz="2800" dirty="0" err="1" smtClean="0"/>
              <a:t>Bequillage</a:t>
            </a:r>
            <a:r>
              <a:rPr lang="fr-FR" sz="2800" dirty="0" smtClean="0"/>
              <a:t> </a:t>
            </a:r>
            <a:r>
              <a:rPr lang="fr-FR" sz="2800" dirty="0" err="1" smtClean="0"/>
              <a:t>quadrietionnels</a:t>
            </a:r>
            <a:endParaRPr lang="fr-FR" sz="2800" dirty="0" smtClean="0"/>
          </a:p>
          <a:p>
            <a:r>
              <a:rPr lang="fr-FR" sz="2800" dirty="0" smtClean="0"/>
              <a:t>2/ Canal d’</a:t>
            </a:r>
            <a:r>
              <a:rPr lang="fr-FR" sz="2800" dirty="0" err="1" smtClean="0"/>
              <a:t>insuflation</a:t>
            </a:r>
            <a:r>
              <a:rPr lang="fr-FR" sz="2800" dirty="0" smtClean="0"/>
              <a:t> d’air</a:t>
            </a:r>
          </a:p>
          <a:p>
            <a:r>
              <a:rPr lang="fr-FR" sz="2800" dirty="0" smtClean="0"/>
              <a:t>3/ canal opérateur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14282" y="2000240"/>
            <a:ext cx="3857652" cy="3610868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800" b="1" u="sng" dirty="0" smtClean="0">
                <a:solidFill>
                  <a:srgbClr val="C00000"/>
                </a:solidFill>
              </a:rPr>
              <a:t>2/ INDICATIONS:</a:t>
            </a:r>
          </a:p>
          <a:p>
            <a:pPr>
              <a:buFontTx/>
              <a:buChar char="-"/>
            </a:pPr>
            <a:r>
              <a:rPr lang="fr-FR" sz="2800" dirty="0" smtClean="0"/>
              <a:t> En urgence: HD, caustique , corps étranger…</a:t>
            </a:r>
          </a:p>
          <a:p>
            <a:pPr>
              <a:buFontTx/>
              <a:buChar char="-"/>
            </a:pPr>
            <a:r>
              <a:rPr lang="fr-FR" sz="2800" dirty="0" smtClean="0"/>
              <a:t>  Douleurs épigastrique, dysphagie….</a:t>
            </a:r>
          </a:p>
          <a:p>
            <a:pPr>
              <a:buFontTx/>
              <a:buChar char="-"/>
            </a:pPr>
            <a:r>
              <a:rPr lang="fr-FR" sz="2800" dirty="0" smtClean="0"/>
              <a:t>  Bilan d’HTP</a:t>
            </a:r>
          </a:p>
          <a:p>
            <a:pPr>
              <a:buFontTx/>
              <a:buChar char="-"/>
            </a:pPr>
            <a:r>
              <a:rPr lang="fr-FR" sz="2800" dirty="0" smtClean="0"/>
              <a:t>  Anémie… </a:t>
            </a:r>
          </a:p>
        </p:txBody>
      </p:sp>
      <p:sp>
        <p:nvSpPr>
          <p:cNvPr id="5" name="Rectangle 4"/>
          <p:cNvSpPr/>
          <p:nvPr/>
        </p:nvSpPr>
        <p:spPr>
          <a:xfrm>
            <a:off x="4286248" y="2000240"/>
            <a:ext cx="4500594" cy="353943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800" b="1" u="sng" dirty="0" smtClean="0">
                <a:solidFill>
                  <a:srgbClr val="C00000"/>
                </a:solidFill>
              </a:rPr>
              <a:t>3/ CONTRE-INDICATIONS:   </a:t>
            </a:r>
            <a:r>
              <a:rPr lang="fr-FR" sz="2800" b="1" dirty="0" smtClean="0">
                <a:solidFill>
                  <a:srgbClr val="C00000"/>
                </a:solidFill>
              </a:rPr>
              <a:t>                                                         </a:t>
            </a:r>
          </a:p>
          <a:p>
            <a:pPr>
              <a:buFontTx/>
              <a:buChar char="-"/>
            </a:pPr>
            <a:r>
              <a:rPr lang="fr-FR" sz="2800" dirty="0" smtClean="0"/>
              <a:t> Etat de choc.</a:t>
            </a:r>
          </a:p>
          <a:p>
            <a:pPr>
              <a:buFontTx/>
              <a:buChar char="-"/>
            </a:pPr>
            <a:r>
              <a:rPr lang="fr-FR" sz="2800" dirty="0" err="1" smtClean="0"/>
              <a:t>Ice</a:t>
            </a:r>
            <a:r>
              <a:rPr lang="fr-FR" sz="2800" dirty="0" smtClean="0"/>
              <a:t> cardiaque ou respiratoire </a:t>
            </a:r>
            <a:r>
              <a:rPr lang="fr-FR" sz="2800" dirty="0" err="1" smtClean="0"/>
              <a:t>decompencée</a:t>
            </a:r>
            <a:r>
              <a:rPr lang="fr-FR" sz="2800" dirty="0" smtClean="0"/>
              <a:t>.</a:t>
            </a:r>
          </a:p>
          <a:p>
            <a:pPr>
              <a:buFontTx/>
              <a:buChar char="-"/>
            </a:pPr>
            <a:r>
              <a:rPr lang="fr-FR" sz="2800" dirty="0" smtClean="0"/>
              <a:t>Perforation digestive</a:t>
            </a:r>
          </a:p>
          <a:p>
            <a:pPr>
              <a:buFontTx/>
              <a:buChar char="-"/>
            </a:pPr>
            <a:r>
              <a:rPr lang="fr-FR" sz="2800" dirty="0" smtClean="0"/>
              <a:t>Troubles de conscience malade non intubé</a:t>
            </a:r>
          </a:p>
          <a:p>
            <a:r>
              <a:rPr lang="fr-FR" sz="2800" dirty="0" smtClean="0"/>
              <a:t>   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00100" y="285728"/>
            <a:ext cx="72812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rgbClr val="C00000"/>
                </a:solidFill>
              </a:rPr>
              <a:t>FIBROSCOPIE OESO-GASTRO-DUODENALE</a:t>
            </a:r>
            <a:endParaRPr lang="fr-F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>FIBROSCOPIE OESO-GASTRO-DUODENALE</a:t>
            </a:r>
            <a:endParaRPr lang="fr-FR" sz="3600" dirty="0">
              <a:solidFill>
                <a:srgbClr val="C00000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71406" y="1600200"/>
            <a:ext cx="5072098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sz="2800" b="1" u="sng" dirty="0">
                <a:solidFill>
                  <a:srgbClr val="C00000"/>
                </a:solidFill>
              </a:rPr>
              <a:t>4</a:t>
            </a:r>
            <a:r>
              <a:rPr lang="fr-FR" sz="2800" b="1" u="sng" dirty="0" smtClean="0">
                <a:solidFill>
                  <a:srgbClr val="C00000"/>
                </a:solidFill>
              </a:rPr>
              <a:t>/ DEROULEMENT DE L’EXAMEN:</a:t>
            </a:r>
          </a:p>
          <a:p>
            <a:pPr>
              <a:buNone/>
            </a:pPr>
            <a:r>
              <a:rPr lang="fr-FR" sz="2800" dirty="0" smtClean="0">
                <a:solidFill>
                  <a:srgbClr val="C00000"/>
                </a:solidFill>
              </a:rPr>
              <a:t>-</a:t>
            </a:r>
            <a:r>
              <a:rPr lang="fr-FR" sz="2800" dirty="0" smtClean="0"/>
              <a:t> Estomac  vide. Jeun de 6 heures,</a:t>
            </a:r>
          </a:p>
          <a:p>
            <a:pPr>
              <a:buNone/>
            </a:pPr>
            <a:r>
              <a:rPr lang="fr-FR" sz="2800" dirty="0" smtClean="0"/>
              <a:t> ne pas fumer.</a:t>
            </a:r>
          </a:p>
          <a:p>
            <a:pPr>
              <a:buFontTx/>
              <a:buChar char="-"/>
            </a:pPr>
            <a:r>
              <a:rPr lang="fr-FR" sz="2800" dirty="0" smtClean="0"/>
              <a:t>Informer le médecin: </a:t>
            </a:r>
            <a:r>
              <a:rPr lang="fr-FR" sz="2800" dirty="0" err="1" smtClean="0"/>
              <a:t>valvulopathie</a:t>
            </a:r>
            <a:r>
              <a:rPr lang="fr-FR" sz="2800" dirty="0" smtClean="0"/>
              <a:t>, </a:t>
            </a:r>
          </a:p>
          <a:p>
            <a:pPr>
              <a:buNone/>
            </a:pPr>
            <a:r>
              <a:rPr lang="fr-FR" sz="2800" dirty="0" smtClean="0"/>
              <a:t>    TRT anticoagulant</a:t>
            </a:r>
          </a:p>
          <a:p>
            <a:pPr>
              <a:buNone/>
            </a:pPr>
            <a:r>
              <a:rPr lang="fr-FR" sz="2800" dirty="0"/>
              <a:t> </a:t>
            </a:r>
            <a:r>
              <a:rPr lang="fr-FR" sz="2800" dirty="0" smtClean="0"/>
              <a:t>- Enlever ses prothèses dentaires </a:t>
            </a:r>
          </a:p>
          <a:p>
            <a:pPr>
              <a:buNone/>
            </a:pPr>
            <a:r>
              <a:rPr lang="fr-FR" sz="2800" dirty="0" smtClean="0"/>
              <a:t>- DLG, tète légèrement fléchie.</a:t>
            </a:r>
          </a:p>
          <a:p>
            <a:pPr>
              <a:buNone/>
            </a:pPr>
            <a:r>
              <a:rPr lang="fr-FR" sz="2800" dirty="0" smtClean="0"/>
              <a:t>- </a:t>
            </a:r>
            <a:r>
              <a:rPr lang="fr-FR" sz="2800" b="1" dirty="0" smtClean="0"/>
              <a:t>Anesthésie locale</a:t>
            </a:r>
            <a:r>
              <a:rPr lang="fr-FR" sz="2800" dirty="0" smtClean="0"/>
              <a:t>, AG</a:t>
            </a:r>
            <a:endParaRPr lang="fr-FR" sz="2800" dirty="0"/>
          </a:p>
        </p:txBody>
      </p:sp>
      <p:pic>
        <p:nvPicPr>
          <p:cNvPr id="1034" name="Picture 10" descr="C:\Users\Fernanda\Documents\cours endoscopie\fibro_gastriqu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714488"/>
            <a:ext cx="3500462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>FIBROSCOPIE OESO-GASTRO-DUODENALE</a:t>
            </a:r>
            <a:endParaRPr lang="fr-FR" sz="3600" dirty="0"/>
          </a:p>
        </p:txBody>
      </p:sp>
      <p:sp>
        <p:nvSpPr>
          <p:cNvPr id="3" name="ZoneTexte 2"/>
          <p:cNvSpPr txBox="1"/>
          <p:nvPr/>
        </p:nvSpPr>
        <p:spPr>
          <a:xfrm>
            <a:off x="357158" y="1643050"/>
            <a:ext cx="38705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:</a:t>
            </a:r>
            <a:r>
              <a:rPr lang="fr-FR" sz="2800" b="1" u="sng" dirty="0" smtClean="0">
                <a:solidFill>
                  <a:srgbClr val="C00000"/>
                </a:solidFill>
              </a:rPr>
              <a:t>5/ RESULTATS:</a:t>
            </a:r>
          </a:p>
          <a:p>
            <a:r>
              <a:rPr lang="fr-FR" sz="2800" b="1" dirty="0" smtClean="0">
                <a:solidFill>
                  <a:srgbClr val="0070C0"/>
                </a:solidFill>
              </a:rPr>
              <a:t>FOGD normale</a:t>
            </a:r>
            <a:r>
              <a:rPr lang="fr-FR" b="1" dirty="0" smtClean="0">
                <a:solidFill>
                  <a:srgbClr val="0070C0"/>
                </a:solidFill>
              </a:rPr>
              <a:t>:                           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4098" name="Picture 2" descr="C:\Users\Fernanda\Documents\cours endoscopie\gastroscop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7" y="1714488"/>
            <a:ext cx="4572033" cy="4643470"/>
          </a:xfrm>
          <a:prstGeom prst="rect">
            <a:avLst/>
          </a:prstGeom>
          <a:noFill/>
        </p:spPr>
      </p:pic>
      <p:pic>
        <p:nvPicPr>
          <p:cNvPr id="4099" name="Picture 3" descr="C:\Users\Fernanda\Documents\cours endoscopie\imagesCAXQN4N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000636"/>
            <a:ext cx="2000264" cy="1857363"/>
          </a:xfrm>
          <a:prstGeom prst="rect">
            <a:avLst/>
          </a:prstGeom>
          <a:noFill/>
        </p:spPr>
      </p:pic>
      <p:pic>
        <p:nvPicPr>
          <p:cNvPr id="4100" name="Picture 4" descr="C:\Users\Fernanda\Documents\cours endoscopie\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2571744"/>
            <a:ext cx="2786066" cy="22145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716</Words>
  <Application>Microsoft Office PowerPoint</Application>
  <PresentationFormat>Affichage à l'écran (4:3)</PresentationFormat>
  <Paragraphs>172</Paragraphs>
  <Slides>36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37" baseType="lpstr">
      <vt:lpstr>Thème Office</vt:lpstr>
      <vt:lpstr>ENDOSCOPIE DIGESTIVE  DIAGNOSTIQUE  ET THERAPEUTIQUE</vt:lpstr>
      <vt:lpstr>ENDOSCOPIE DIGESTIVE  DIAGNOSTIQUE</vt:lpstr>
      <vt:lpstr>ENDOSCOPIE DIGESTIVE  DIAGNOSTIQUE</vt:lpstr>
      <vt:lpstr>FIBROSCOPIE OESO-GASTRO-DUODENALE</vt:lpstr>
      <vt:lpstr>FIBROSCOPIE OESO-GASTRO-DUODENALE</vt:lpstr>
      <vt:lpstr>FIBROSCOPIE OESO-GASTRO-DUODENALE</vt:lpstr>
      <vt:lpstr> </vt:lpstr>
      <vt:lpstr>FIBROSCOPIE OESO-GASTRO-DUODENALE</vt:lpstr>
      <vt:lpstr>FIBROSCOPIE OESO-GASTRO-DUODENALE</vt:lpstr>
      <vt:lpstr>FIBROSCOPIE OESO-GASTRO-DUODENALE</vt:lpstr>
      <vt:lpstr>FIBROSCOPIE OESO-GASTRO-DUODENALE</vt:lpstr>
      <vt:lpstr>FIBROSCOPIE OESO-GASTRO-DUODENALE</vt:lpstr>
      <vt:lpstr>COLOSCOPIE</vt:lpstr>
      <vt:lpstr>COLOSCOPIE</vt:lpstr>
      <vt:lpstr>COLOSCOPIE</vt:lpstr>
      <vt:lpstr> </vt:lpstr>
      <vt:lpstr>COLOSCOPIE</vt:lpstr>
      <vt:lpstr>COLOSCOPIE</vt:lpstr>
      <vt:lpstr>COLOSCOPIE</vt:lpstr>
      <vt:lpstr>COLOSCOPIE</vt:lpstr>
      <vt:lpstr>COLOSCOPIE</vt:lpstr>
      <vt:lpstr>COLOSCOPIE</vt:lpstr>
      <vt:lpstr>RECTOSCOPIE</vt:lpstr>
      <vt:lpstr>RECTOSCOPIE</vt:lpstr>
      <vt:lpstr>RECTOSCOPIE</vt:lpstr>
      <vt:lpstr>ENDOSCOPIE DIGESTIVE  THERAPEUTIQUE</vt:lpstr>
      <vt:lpstr>ENDOSCOPIE DIGESTIVE THERAPEUTIQUE</vt:lpstr>
      <vt:lpstr>DILATATION ENDOSCOPIQUE</vt:lpstr>
      <vt:lpstr>PROTHESES ENDOSCOPIQUE</vt:lpstr>
      <vt:lpstr>EXTRACTION DE CORPS ETRANGERS</vt:lpstr>
      <vt:lpstr>POLYPECTOMIE ET MUCOSECTOMIE</vt:lpstr>
      <vt:lpstr>MUCOSECTOMIE</vt:lpstr>
      <vt:lpstr>HEMOSTASE ENDOSCOPIQUE</vt:lpstr>
      <vt:lpstr>TRT INSTRUMENTAL DES HEMORROIDES </vt:lpstr>
      <vt:lpstr>Sphincteroscopie endoscopique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ENDOSCOPIE DIAGNOSTIQUE  ET THERAPEUTIQUE</dc:title>
  <dc:creator>Latifa</dc:creator>
  <cp:lastModifiedBy>Latifa</cp:lastModifiedBy>
  <cp:revision>117</cp:revision>
  <dcterms:created xsi:type="dcterms:W3CDTF">2011-10-23T15:21:58Z</dcterms:created>
  <dcterms:modified xsi:type="dcterms:W3CDTF">2012-06-12T11:25:55Z</dcterms:modified>
</cp:coreProperties>
</file>