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2" r:id="rId5"/>
    <p:sldId id="273" r:id="rId6"/>
    <p:sldId id="274" r:id="rId7"/>
    <p:sldId id="276" r:id="rId8"/>
    <p:sldId id="275" r:id="rId9"/>
    <p:sldId id="271" r:id="rId10"/>
    <p:sldId id="268" r:id="rId11"/>
    <p:sldId id="267" r:id="rId12"/>
    <p:sldId id="266" r:id="rId13"/>
    <p:sldId id="265" r:id="rId14"/>
    <p:sldId id="264" r:id="rId15"/>
    <p:sldId id="263" r:id="rId16"/>
    <p:sldId id="262" r:id="rId17"/>
    <p:sldId id="277" r:id="rId18"/>
    <p:sldId id="261" r:id="rId19"/>
    <p:sldId id="260"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7E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13/11/2016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13/11/2016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2" y="0"/>
            <a:ext cx="9144032" cy="6929462"/>
          </a:xfrm>
          <a:prstGeom prst="rect">
            <a:avLst/>
          </a:prstGeom>
          <a:noFill/>
          <a:ln w="9525">
            <a:noFill/>
            <a:miter lim="800000"/>
            <a:headEnd/>
            <a:tailEnd/>
          </a:ln>
          <a:effectLst/>
        </p:spPr>
      </p:pic>
      <p:sp>
        <p:nvSpPr>
          <p:cNvPr id="5" name="ZoneTexte 4"/>
          <p:cNvSpPr txBox="1"/>
          <p:nvPr/>
        </p:nvSpPr>
        <p:spPr>
          <a:xfrm>
            <a:off x="571472" y="1500174"/>
            <a:ext cx="8232254" cy="1292662"/>
          </a:xfrm>
          <a:prstGeom prst="rect">
            <a:avLst/>
          </a:prstGeom>
          <a:noFill/>
        </p:spPr>
        <p:txBody>
          <a:bodyPr wrap="none" rtlCol="0">
            <a:spAutoFit/>
          </a:bodyPr>
          <a:lstStyle/>
          <a:p>
            <a:r>
              <a:rPr lang="fr-FR" sz="6000" b="1" dirty="0" smtClean="0">
                <a:solidFill>
                  <a:schemeClr val="bg1"/>
                </a:solidFill>
              </a:rPr>
              <a:t>syndrome hémorragique </a:t>
            </a:r>
          </a:p>
          <a:p>
            <a:endParaRPr lang="fr-FR" dirty="0"/>
          </a:p>
        </p:txBody>
      </p:sp>
      <p:sp>
        <p:nvSpPr>
          <p:cNvPr id="6" name="ZoneTexte 5"/>
          <p:cNvSpPr txBox="1"/>
          <p:nvPr/>
        </p:nvSpPr>
        <p:spPr>
          <a:xfrm>
            <a:off x="5857884" y="5643578"/>
            <a:ext cx="2870338" cy="646331"/>
          </a:xfrm>
          <a:prstGeom prst="rect">
            <a:avLst/>
          </a:prstGeom>
          <a:noFill/>
        </p:spPr>
        <p:txBody>
          <a:bodyPr wrap="none" rtlCol="0">
            <a:spAutoFit/>
          </a:bodyPr>
          <a:lstStyle/>
          <a:p>
            <a:r>
              <a:rPr lang="fr-FR" sz="3600" b="1" dirty="0" smtClean="0">
                <a:solidFill>
                  <a:schemeClr val="bg1"/>
                </a:solidFill>
              </a:rPr>
              <a:t>DR  H BEZZOU</a:t>
            </a:r>
            <a:endParaRPr lang="fr-FR"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428604"/>
            <a:ext cx="8643998" cy="5324535"/>
          </a:xfrm>
          <a:prstGeom prst="rect">
            <a:avLst/>
          </a:prstGeom>
        </p:spPr>
        <p:txBody>
          <a:bodyPr wrap="square">
            <a:spAutoFit/>
          </a:bodyPr>
          <a:lstStyle/>
          <a:p>
            <a:r>
              <a:rPr lang="fr-FR" dirty="0" smtClean="0"/>
              <a:t> </a:t>
            </a:r>
            <a:r>
              <a:rPr lang="fr-FR" sz="2800" b="1" dirty="0" smtClean="0">
                <a:solidFill>
                  <a:srgbClr val="FF0000"/>
                </a:solidFill>
              </a:rPr>
              <a:t>L'examen clinique</a:t>
            </a:r>
            <a:r>
              <a:rPr lang="fr-FR" sz="2400" dirty="0" smtClean="0"/>
              <a:t>, patient nu, doit noter : </a:t>
            </a:r>
          </a:p>
          <a:p>
            <a:pPr>
              <a:buFont typeface="Arial" pitchFamily="34" charset="0"/>
              <a:buChar char="•"/>
            </a:pPr>
            <a:r>
              <a:rPr lang="fr-FR" sz="2400" dirty="0" smtClean="0"/>
              <a:t> </a:t>
            </a:r>
            <a:r>
              <a:rPr lang="fr-FR" sz="2400" b="1" dirty="0" smtClean="0">
                <a:solidFill>
                  <a:srgbClr val="247E20"/>
                </a:solidFill>
              </a:rPr>
              <a:t>Saignements externes : </a:t>
            </a:r>
          </a:p>
          <a:p>
            <a:pPr>
              <a:buFont typeface="Wingdings" pitchFamily="2" charset="2"/>
              <a:buChar char="Ø"/>
            </a:pPr>
            <a:r>
              <a:rPr lang="fr-FR" sz="2400" dirty="0" smtClean="0">
                <a:solidFill>
                  <a:srgbClr val="0070C0"/>
                </a:solidFill>
              </a:rPr>
              <a:t> </a:t>
            </a:r>
            <a:r>
              <a:rPr lang="fr-FR" sz="2400" b="1" dirty="0" smtClean="0">
                <a:solidFill>
                  <a:srgbClr val="0070C0"/>
                </a:solidFill>
              </a:rPr>
              <a:t>Saignements cutanéomuqueux : </a:t>
            </a:r>
            <a:r>
              <a:rPr lang="fr-FR" sz="2400" dirty="0" smtClean="0"/>
              <a:t>de type purpurique </a:t>
            </a:r>
          </a:p>
          <a:p>
            <a:pPr>
              <a:buFont typeface="Wingdings" pitchFamily="2" charset="2"/>
              <a:buChar char="Ø"/>
            </a:pPr>
            <a:r>
              <a:rPr lang="fr-FR" sz="2400" dirty="0" smtClean="0">
                <a:solidFill>
                  <a:srgbClr val="0070C0"/>
                </a:solidFill>
              </a:rPr>
              <a:t> </a:t>
            </a:r>
            <a:r>
              <a:rPr lang="fr-FR" sz="2400" b="1" dirty="0" smtClean="0">
                <a:solidFill>
                  <a:srgbClr val="0070C0"/>
                </a:solidFill>
              </a:rPr>
              <a:t>Epistaxis : </a:t>
            </a:r>
            <a:r>
              <a:rPr lang="fr-FR" sz="2400" dirty="0" smtClean="0"/>
              <a:t>antérieur ou postérieur, uni- ou bilatérales, souvent en rapport avec une cause locale à rechercher par un examen ORL, redoutables quand elles sont associées à un trouble de l'hémostase </a:t>
            </a:r>
          </a:p>
          <a:p>
            <a:pPr>
              <a:buFont typeface="Wingdings" pitchFamily="2" charset="2"/>
              <a:buChar char="Ø"/>
            </a:pPr>
            <a:r>
              <a:rPr lang="fr-FR" sz="2400" dirty="0" smtClean="0">
                <a:solidFill>
                  <a:srgbClr val="0070C0"/>
                </a:solidFill>
              </a:rPr>
              <a:t> </a:t>
            </a:r>
            <a:r>
              <a:rPr lang="fr-FR" sz="2400" b="1" dirty="0" smtClean="0">
                <a:solidFill>
                  <a:srgbClr val="0070C0"/>
                </a:solidFill>
              </a:rPr>
              <a:t>Gingivorragies : </a:t>
            </a:r>
            <a:r>
              <a:rPr lang="fr-FR" sz="2400" dirty="0" smtClean="0"/>
              <a:t>n'ont aucune valeur quand elles surviennent pendant le brossage des dents. Elles sont en faveur d'une coagulopathie quand elles sont spontanées mais ne mettent jamais en péril le pronostic vital </a:t>
            </a:r>
          </a:p>
          <a:p>
            <a:pPr>
              <a:buFont typeface="Wingdings" pitchFamily="2" charset="2"/>
              <a:buChar char="Ø"/>
            </a:pPr>
            <a:r>
              <a:rPr lang="fr-FR" sz="2400" b="1" dirty="0" smtClean="0">
                <a:solidFill>
                  <a:srgbClr val="0070C0"/>
                </a:solidFill>
              </a:rPr>
              <a:t> Hématémèses/méléna</a:t>
            </a:r>
            <a:r>
              <a:rPr lang="fr-FR" sz="2400" b="1" dirty="0" smtClean="0">
                <a:solidFill>
                  <a:srgbClr val="0070C0"/>
                </a:solidFill>
              </a:rPr>
              <a:t>/ rectorragies </a:t>
            </a:r>
            <a:endParaRPr lang="fr-FR" sz="2400" b="1" dirty="0" smtClean="0">
              <a:solidFill>
                <a:srgbClr val="0070C0"/>
              </a:solidFill>
            </a:endParaRPr>
          </a:p>
          <a:p>
            <a:pPr>
              <a:buFont typeface="Wingdings" pitchFamily="2" charset="2"/>
              <a:buChar char="Ø"/>
            </a:pPr>
            <a:r>
              <a:rPr lang="fr-FR" sz="2400" dirty="0" smtClean="0">
                <a:solidFill>
                  <a:srgbClr val="0070C0"/>
                </a:solidFill>
              </a:rPr>
              <a:t> </a:t>
            </a:r>
            <a:r>
              <a:rPr lang="fr-FR" sz="2400" b="1" dirty="0" smtClean="0">
                <a:solidFill>
                  <a:srgbClr val="0070C0"/>
                </a:solidFill>
              </a:rPr>
              <a:t>Hémoptysies </a:t>
            </a:r>
          </a:p>
          <a:p>
            <a:pPr>
              <a:buFont typeface="Wingdings" pitchFamily="2" charset="2"/>
              <a:buChar char="Ø"/>
            </a:pPr>
            <a:r>
              <a:rPr lang="fr-FR" sz="2400" dirty="0" smtClean="0">
                <a:solidFill>
                  <a:srgbClr val="0070C0"/>
                </a:solidFill>
              </a:rPr>
              <a:t> </a:t>
            </a:r>
            <a:r>
              <a:rPr lang="fr-FR" sz="2400" b="1" dirty="0" smtClean="0">
                <a:solidFill>
                  <a:srgbClr val="0070C0"/>
                </a:solidFill>
              </a:rPr>
              <a:t>Hématuries</a:t>
            </a:r>
          </a:p>
          <a:p>
            <a:pPr>
              <a:buFont typeface="Wingdings" pitchFamily="2" charset="2"/>
              <a:buChar char="Ø"/>
            </a:pPr>
            <a:r>
              <a:rPr lang="fr-FR" sz="2400" b="1" dirty="0" err="1" smtClean="0">
                <a:solidFill>
                  <a:srgbClr val="0070C0"/>
                </a:solidFill>
              </a:rPr>
              <a:t>menometrorragie</a:t>
            </a:r>
            <a:endParaRPr lang="fr-FR" sz="2400" b="1"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357166"/>
            <a:ext cx="8358246" cy="6063198"/>
          </a:xfrm>
          <a:prstGeom prst="rect">
            <a:avLst/>
          </a:prstGeom>
        </p:spPr>
        <p:txBody>
          <a:bodyPr wrap="square">
            <a:spAutoFit/>
          </a:bodyPr>
          <a:lstStyle/>
          <a:p>
            <a:r>
              <a:rPr lang="fr-FR" sz="2800" b="1" dirty="0" smtClean="0">
                <a:solidFill>
                  <a:srgbClr val="C00000"/>
                </a:solidFill>
              </a:rPr>
              <a:t>Clinique </a:t>
            </a:r>
          </a:p>
          <a:p>
            <a:pPr>
              <a:buFont typeface="Arial" pitchFamily="34" charset="0"/>
              <a:buChar char="•"/>
            </a:pPr>
            <a:r>
              <a:rPr lang="fr-FR" sz="2400" dirty="0" smtClean="0"/>
              <a:t> </a:t>
            </a:r>
            <a:r>
              <a:rPr lang="fr-FR" sz="2400" b="1" dirty="0" smtClean="0">
                <a:solidFill>
                  <a:srgbClr val="FF0000"/>
                </a:solidFill>
              </a:rPr>
              <a:t>Interrogatoire : </a:t>
            </a:r>
            <a:r>
              <a:rPr lang="fr-FR" sz="2400" dirty="0" smtClean="0"/>
              <a:t>important : </a:t>
            </a:r>
          </a:p>
          <a:p>
            <a:pPr>
              <a:buFont typeface="Wingdings" pitchFamily="2" charset="2"/>
              <a:buChar char="Ø"/>
            </a:pPr>
            <a:r>
              <a:rPr lang="fr-FR" sz="2400" dirty="0" smtClean="0">
                <a:solidFill>
                  <a:srgbClr val="0070C0"/>
                </a:solidFill>
              </a:rPr>
              <a:t> </a:t>
            </a:r>
            <a:r>
              <a:rPr lang="fr-FR" sz="2400" u="sng" dirty="0" smtClean="0"/>
              <a:t>Mode d’installation : </a:t>
            </a:r>
            <a:r>
              <a:rPr lang="fr-FR" sz="2400" dirty="0" smtClean="0"/>
              <a:t>à bas bruit ou rapide  </a:t>
            </a:r>
          </a:p>
          <a:p>
            <a:pPr>
              <a:buFont typeface="Wingdings" pitchFamily="2" charset="2"/>
              <a:buChar char="Ø"/>
            </a:pPr>
            <a:r>
              <a:rPr lang="fr-FR" sz="2400" u="sng" dirty="0" smtClean="0"/>
              <a:t>Spontané ou provoqué </a:t>
            </a:r>
          </a:p>
          <a:p>
            <a:pPr>
              <a:buFont typeface="Wingdings" pitchFamily="2" charset="2"/>
              <a:buChar char="Ø"/>
            </a:pPr>
            <a:r>
              <a:rPr lang="fr-FR" sz="2400" dirty="0" smtClean="0"/>
              <a:t> </a:t>
            </a:r>
            <a:r>
              <a:rPr lang="fr-FR" sz="2400" u="sng" dirty="0" smtClean="0"/>
              <a:t>Prise médicamenteuse </a:t>
            </a:r>
          </a:p>
          <a:p>
            <a:pPr>
              <a:buFont typeface="Wingdings" pitchFamily="2" charset="2"/>
              <a:buChar char="Ø"/>
            </a:pPr>
            <a:r>
              <a:rPr lang="fr-FR" sz="2400" dirty="0" smtClean="0"/>
              <a:t> </a:t>
            </a:r>
            <a:r>
              <a:rPr lang="fr-FR" sz="2400" u="sng" dirty="0" smtClean="0"/>
              <a:t>Infection récente : </a:t>
            </a:r>
            <a:r>
              <a:rPr lang="fr-FR" sz="2400" dirty="0" smtClean="0"/>
              <a:t>virale ++ </a:t>
            </a:r>
          </a:p>
          <a:p>
            <a:pPr>
              <a:buFont typeface="Wingdings" pitchFamily="2" charset="2"/>
              <a:buChar char="Ø"/>
            </a:pPr>
            <a:r>
              <a:rPr lang="fr-FR" sz="2400" u="sng" dirty="0" smtClean="0"/>
              <a:t>Pathologie associée connue </a:t>
            </a:r>
          </a:p>
          <a:p>
            <a:pPr>
              <a:buFont typeface="Wingdings" pitchFamily="2" charset="2"/>
              <a:buChar char="Ø"/>
            </a:pPr>
            <a:r>
              <a:rPr lang="fr-FR" sz="2400" u="sng" dirty="0" smtClean="0"/>
              <a:t> Caractère familial </a:t>
            </a:r>
          </a:p>
          <a:p>
            <a:pPr>
              <a:buFont typeface="Wingdings" pitchFamily="2" charset="2"/>
              <a:buChar char="Ø"/>
            </a:pPr>
            <a:r>
              <a:rPr lang="fr-FR" sz="2400" u="sng" dirty="0" smtClean="0"/>
              <a:t> Sexe </a:t>
            </a:r>
          </a:p>
          <a:p>
            <a:pPr>
              <a:buFont typeface="Arial" pitchFamily="34" charset="0"/>
              <a:buChar char="•"/>
            </a:pPr>
            <a:r>
              <a:rPr lang="fr-FR" sz="2400" dirty="0" smtClean="0"/>
              <a:t> </a:t>
            </a:r>
            <a:r>
              <a:rPr lang="fr-FR" sz="2400" b="1" dirty="0" smtClean="0">
                <a:solidFill>
                  <a:srgbClr val="FF0000"/>
                </a:solidFill>
              </a:rPr>
              <a:t>Examen physique </a:t>
            </a:r>
            <a:r>
              <a:rPr lang="fr-FR" sz="2400" dirty="0" smtClean="0"/>
              <a:t>: tout aussi important : </a:t>
            </a:r>
          </a:p>
          <a:p>
            <a:pPr>
              <a:buFont typeface="Wingdings" pitchFamily="2" charset="2"/>
              <a:buChar char="Ø"/>
            </a:pPr>
            <a:r>
              <a:rPr lang="fr-FR" sz="2400" dirty="0" smtClean="0"/>
              <a:t> </a:t>
            </a:r>
            <a:r>
              <a:rPr lang="fr-FR" sz="2400" u="sng" dirty="0" smtClean="0"/>
              <a:t>État général, </a:t>
            </a:r>
            <a:r>
              <a:rPr lang="fr-FR" sz="2400" dirty="0" smtClean="0"/>
              <a:t>signes généraux +/- </a:t>
            </a:r>
          </a:p>
          <a:p>
            <a:pPr>
              <a:buFont typeface="Wingdings" pitchFamily="2" charset="2"/>
              <a:buChar char="Ø"/>
            </a:pPr>
            <a:r>
              <a:rPr lang="fr-FR" sz="2400" dirty="0" smtClean="0"/>
              <a:t> </a:t>
            </a:r>
            <a:r>
              <a:rPr lang="fr-FR" sz="2400" u="sng" dirty="0" smtClean="0"/>
              <a:t>Caractère diffus ou localisé </a:t>
            </a:r>
          </a:p>
          <a:p>
            <a:pPr>
              <a:buFont typeface="Wingdings" pitchFamily="2" charset="2"/>
              <a:buChar char="Ø"/>
            </a:pPr>
            <a:r>
              <a:rPr lang="fr-FR" sz="2400" u="sng" dirty="0" smtClean="0"/>
              <a:t> Autres signes : </a:t>
            </a:r>
            <a:r>
              <a:rPr lang="fr-FR" sz="2400" dirty="0" smtClean="0"/>
              <a:t>purpura plan ou papuleux </a:t>
            </a:r>
          </a:p>
          <a:p>
            <a:pPr>
              <a:buFont typeface="Wingdings" pitchFamily="2" charset="2"/>
              <a:buChar char="Ø"/>
            </a:pPr>
            <a:r>
              <a:rPr lang="fr-FR" sz="2400" dirty="0" smtClean="0"/>
              <a:t> </a:t>
            </a:r>
            <a:r>
              <a:rPr lang="fr-FR" sz="2400" u="sng" dirty="0" smtClean="0"/>
              <a:t>Purpura nécrotique </a:t>
            </a:r>
          </a:p>
          <a:p>
            <a:pPr>
              <a:buFont typeface="Wingdings" pitchFamily="2" charset="2"/>
              <a:buChar char="Ø"/>
            </a:pPr>
            <a:r>
              <a:rPr lang="fr-FR" sz="2400" dirty="0" smtClean="0"/>
              <a:t> </a:t>
            </a:r>
            <a:r>
              <a:rPr lang="fr-FR" sz="2400" u="sng" dirty="0" smtClean="0"/>
              <a:t>Hémorragies des muqueuses, viscérales</a:t>
            </a:r>
            <a:r>
              <a:rPr lang="fr-FR" sz="2400" dirty="0" smtClean="0"/>
              <a:t>… </a:t>
            </a:r>
          </a:p>
          <a:p>
            <a:pPr>
              <a:buFont typeface="Wingdings" pitchFamily="2" charset="2"/>
              <a:buChar char="Ø"/>
            </a:pPr>
            <a:r>
              <a:rPr lang="fr-FR" sz="2400" dirty="0" smtClean="0"/>
              <a:t> </a:t>
            </a:r>
            <a:r>
              <a:rPr lang="fr-FR" sz="2400" u="sng" dirty="0" smtClean="0"/>
              <a:t>Signes extra-cutanés : </a:t>
            </a:r>
            <a:r>
              <a:rPr lang="fr-FR" sz="2400" dirty="0" smtClean="0"/>
              <a:t>neurologiques, HTA, </a:t>
            </a:r>
            <a:r>
              <a:rPr lang="fr-FR" sz="2400" dirty="0" err="1" smtClean="0"/>
              <a:t>oligo</a:t>
            </a:r>
            <a:r>
              <a:rPr lang="fr-FR" sz="2400" dirty="0" smtClean="0"/>
              <a:t>-anurie… </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85728"/>
            <a:ext cx="8358246" cy="4893647"/>
          </a:xfrm>
          <a:prstGeom prst="rect">
            <a:avLst/>
          </a:prstGeom>
        </p:spPr>
        <p:txBody>
          <a:bodyPr wrap="square">
            <a:spAutoFit/>
          </a:bodyPr>
          <a:lstStyle/>
          <a:p>
            <a:r>
              <a:rPr lang="fr-FR" sz="2400" b="1" dirty="0" smtClean="0">
                <a:solidFill>
                  <a:srgbClr val="FF0000"/>
                </a:solidFill>
              </a:rPr>
              <a:t>Apprécier la gravité </a:t>
            </a:r>
          </a:p>
          <a:p>
            <a:pPr>
              <a:buFont typeface="Arial" pitchFamily="34" charset="0"/>
              <a:buChar char="•"/>
            </a:pPr>
            <a:r>
              <a:rPr lang="fr-FR" b="1" dirty="0" smtClean="0">
                <a:solidFill>
                  <a:srgbClr val="0070C0"/>
                </a:solidFill>
              </a:rPr>
              <a:t> </a:t>
            </a:r>
            <a:r>
              <a:rPr lang="fr-FR" sz="2400" b="1" dirty="0" smtClean="0">
                <a:solidFill>
                  <a:srgbClr val="0070C0"/>
                </a:solidFill>
              </a:rPr>
              <a:t>Extension </a:t>
            </a:r>
            <a:r>
              <a:rPr lang="fr-FR" sz="2400" dirty="0" smtClean="0"/>
              <a:t>: limité ou généralisé, </a:t>
            </a:r>
          </a:p>
          <a:p>
            <a:pPr>
              <a:buFont typeface="Arial" pitchFamily="34" charset="0"/>
              <a:buChar char="•"/>
            </a:pPr>
            <a:r>
              <a:rPr lang="fr-FR" sz="2400" dirty="0" smtClean="0"/>
              <a:t> </a:t>
            </a:r>
            <a:r>
              <a:rPr lang="fr-FR" sz="2400" b="1" dirty="0" smtClean="0">
                <a:solidFill>
                  <a:srgbClr val="0070C0"/>
                </a:solidFill>
              </a:rPr>
              <a:t>Présence d’hémorragies des muqueuses : </a:t>
            </a:r>
            <a:r>
              <a:rPr lang="fr-FR" sz="2400" dirty="0" smtClean="0"/>
              <a:t>épistaxis, gingivorragies, saignement digestif, </a:t>
            </a:r>
          </a:p>
          <a:p>
            <a:pPr>
              <a:buFont typeface="Arial" pitchFamily="34" charset="0"/>
              <a:buChar char="•"/>
            </a:pPr>
            <a:r>
              <a:rPr lang="fr-FR" sz="2400" dirty="0" smtClean="0"/>
              <a:t> </a:t>
            </a:r>
            <a:r>
              <a:rPr lang="fr-FR" sz="2400" b="1" dirty="0" smtClean="0">
                <a:solidFill>
                  <a:srgbClr val="0070C0"/>
                </a:solidFill>
              </a:rPr>
              <a:t>Hémorragies viscérales : </a:t>
            </a:r>
            <a:r>
              <a:rPr lang="fr-FR" sz="2400" dirty="0" smtClean="0"/>
              <a:t>utérines, digestives, hématuries, </a:t>
            </a:r>
            <a:r>
              <a:rPr lang="fr-FR" sz="2400" dirty="0" err="1" smtClean="0"/>
              <a:t>cérébro</a:t>
            </a:r>
            <a:r>
              <a:rPr lang="fr-FR" sz="2400" dirty="0" smtClean="0"/>
              <a:t>-méningées, </a:t>
            </a:r>
          </a:p>
          <a:p>
            <a:pPr>
              <a:buFont typeface="Arial" pitchFamily="34" charset="0"/>
              <a:buChar char="•"/>
            </a:pPr>
            <a:r>
              <a:rPr lang="fr-FR" sz="2400" dirty="0" smtClean="0"/>
              <a:t> </a:t>
            </a:r>
            <a:r>
              <a:rPr lang="fr-FR" sz="2400" b="1" dirty="0" smtClean="0">
                <a:solidFill>
                  <a:srgbClr val="0070C0"/>
                </a:solidFill>
              </a:rPr>
              <a:t>Localisation : </a:t>
            </a:r>
            <a:r>
              <a:rPr lang="fr-FR" sz="2400" dirty="0" smtClean="0"/>
              <a:t>rétine (fond d’œil)  </a:t>
            </a:r>
          </a:p>
          <a:p>
            <a:pPr>
              <a:buFont typeface="Arial" pitchFamily="34" charset="0"/>
              <a:buChar char="•"/>
            </a:pPr>
            <a:r>
              <a:rPr lang="fr-FR" sz="2400" dirty="0" smtClean="0"/>
              <a:t> </a:t>
            </a:r>
            <a:r>
              <a:rPr lang="fr-FR" sz="2400" b="1" dirty="0" smtClean="0">
                <a:solidFill>
                  <a:srgbClr val="0070C0"/>
                </a:solidFill>
              </a:rPr>
              <a:t>Terrain : </a:t>
            </a:r>
            <a:r>
              <a:rPr lang="fr-FR" sz="2400" dirty="0" smtClean="0"/>
              <a:t>nouveau-né, vieillard</a:t>
            </a:r>
          </a:p>
          <a:p>
            <a:r>
              <a:rPr lang="fr-FR" sz="2400" dirty="0" smtClean="0"/>
              <a:t> </a:t>
            </a:r>
            <a:r>
              <a:rPr lang="fr-FR" sz="2400" b="1" dirty="0" smtClean="0">
                <a:solidFill>
                  <a:srgbClr val="FF0000"/>
                </a:solidFill>
              </a:rPr>
              <a:t>Retentissement sur l’état général </a:t>
            </a:r>
          </a:p>
          <a:p>
            <a:pPr>
              <a:buFont typeface="Arial" pitchFamily="34" charset="0"/>
              <a:buChar char="•"/>
            </a:pPr>
            <a:r>
              <a:rPr lang="fr-FR" sz="2400" dirty="0" smtClean="0"/>
              <a:t> Hémodynamique </a:t>
            </a:r>
          </a:p>
          <a:p>
            <a:pPr>
              <a:buFont typeface="Arial" pitchFamily="34" charset="0"/>
              <a:buChar char="•"/>
            </a:pPr>
            <a:r>
              <a:rPr lang="fr-FR" sz="2400" dirty="0" smtClean="0"/>
              <a:t> Anémie </a:t>
            </a:r>
          </a:p>
          <a:p>
            <a:pPr>
              <a:buFont typeface="Arial" pitchFamily="34" charset="0"/>
              <a:buChar char="•"/>
            </a:pPr>
            <a:r>
              <a:rPr lang="fr-FR" sz="2400" dirty="0" smtClean="0"/>
              <a:t> Fonctionnel : </a:t>
            </a:r>
            <a:r>
              <a:rPr lang="fr-FR" sz="2400" dirty="0" err="1" smtClean="0"/>
              <a:t>Walkmann</a:t>
            </a:r>
            <a:r>
              <a:rPr lang="fr-FR" sz="2400" dirty="0" smtClean="0"/>
              <a:t> </a:t>
            </a:r>
          </a:p>
          <a:p>
            <a:pPr>
              <a:buFont typeface="Arial" pitchFamily="34" charset="0"/>
              <a:buChar char="•"/>
            </a:pPr>
            <a:r>
              <a:rPr lang="fr-FR" sz="2400" dirty="0" smtClean="0"/>
              <a:t> Vital :  hématome rétro-orbitaire, laryngé, psoas </a:t>
            </a:r>
            <a:endParaRPr lang="fr-FR" sz="2400" dirty="0"/>
          </a:p>
        </p:txBody>
      </p:sp>
      <p:pic>
        <p:nvPicPr>
          <p:cNvPr id="2050" name="Picture 2"/>
          <p:cNvPicPr>
            <a:picLocks noChangeAspect="1" noChangeArrowheads="1"/>
          </p:cNvPicPr>
          <p:nvPr/>
        </p:nvPicPr>
        <p:blipFill>
          <a:blip r:embed="rId2"/>
          <a:srcRect/>
          <a:stretch>
            <a:fillRect/>
          </a:stretch>
        </p:blipFill>
        <p:spPr bwMode="auto">
          <a:xfrm>
            <a:off x="6715140" y="2357430"/>
            <a:ext cx="1562100" cy="1419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57166"/>
            <a:ext cx="8501122" cy="5262979"/>
          </a:xfrm>
          <a:prstGeom prst="rect">
            <a:avLst/>
          </a:prstGeom>
        </p:spPr>
        <p:txBody>
          <a:bodyPr wrap="square">
            <a:spAutoFit/>
          </a:bodyPr>
          <a:lstStyle/>
          <a:p>
            <a:r>
              <a:rPr lang="fr-FR" sz="2400" b="1" dirty="0" smtClean="0">
                <a:solidFill>
                  <a:srgbClr val="FF0000"/>
                </a:solidFill>
              </a:rPr>
              <a:t>Facteurs aggravants </a:t>
            </a:r>
          </a:p>
          <a:p>
            <a:pPr>
              <a:buFont typeface="Arial" pitchFamily="34" charset="0"/>
              <a:buChar char="•"/>
            </a:pPr>
            <a:r>
              <a:rPr lang="fr-FR" sz="2400" dirty="0" smtClean="0"/>
              <a:t> Thrombopathie </a:t>
            </a:r>
          </a:p>
          <a:p>
            <a:pPr>
              <a:buFont typeface="Arial" pitchFamily="34" charset="0"/>
              <a:buChar char="•"/>
            </a:pPr>
            <a:r>
              <a:rPr lang="fr-FR" sz="2400" dirty="0" smtClean="0"/>
              <a:t> Trouble de l’hémostase </a:t>
            </a:r>
          </a:p>
          <a:p>
            <a:pPr>
              <a:buFont typeface="Arial" pitchFamily="34" charset="0"/>
              <a:buChar char="•"/>
            </a:pPr>
            <a:r>
              <a:rPr lang="fr-FR" sz="2400" dirty="0" smtClean="0"/>
              <a:t> Infection associée</a:t>
            </a:r>
          </a:p>
          <a:p>
            <a:r>
              <a:rPr lang="fr-FR" sz="2400" dirty="0" smtClean="0"/>
              <a:t> </a:t>
            </a:r>
            <a:r>
              <a:rPr lang="fr-FR" sz="2400" b="1" dirty="0" smtClean="0">
                <a:solidFill>
                  <a:srgbClr val="FF0000"/>
                </a:solidFill>
              </a:rPr>
              <a:t>Tolérance : </a:t>
            </a:r>
            <a:r>
              <a:rPr lang="fr-FR" sz="2400" dirty="0" smtClean="0"/>
              <a:t>dépend : </a:t>
            </a:r>
          </a:p>
          <a:p>
            <a:pPr>
              <a:buFont typeface="Arial" pitchFamily="34" charset="0"/>
              <a:buChar char="•"/>
            </a:pPr>
            <a:r>
              <a:rPr lang="fr-FR" sz="2400" dirty="0" smtClean="0"/>
              <a:t> De l’âge </a:t>
            </a:r>
          </a:p>
          <a:p>
            <a:pPr>
              <a:buFont typeface="Arial" pitchFamily="34" charset="0"/>
              <a:buChar char="•"/>
            </a:pPr>
            <a:r>
              <a:rPr lang="fr-FR" sz="2400" dirty="0" smtClean="0"/>
              <a:t>Du terrain cardio-vasculaire </a:t>
            </a:r>
          </a:p>
          <a:p>
            <a:pPr>
              <a:buFont typeface="Arial" pitchFamily="34" charset="0"/>
              <a:buChar char="•"/>
            </a:pPr>
            <a:r>
              <a:rPr lang="fr-FR" sz="2400" dirty="0" smtClean="0"/>
              <a:t>D’un tableau infectieux associé  </a:t>
            </a:r>
          </a:p>
          <a:p>
            <a:pPr>
              <a:buFont typeface="Arial" pitchFamily="34" charset="0"/>
              <a:buChar char="•"/>
            </a:pPr>
            <a:r>
              <a:rPr lang="fr-FR" sz="2400" dirty="0" smtClean="0"/>
              <a:t> De troubles de la coagulation </a:t>
            </a:r>
          </a:p>
          <a:p>
            <a:pPr>
              <a:buFont typeface="Arial" pitchFamily="34" charset="0"/>
              <a:buChar char="•"/>
            </a:pPr>
            <a:r>
              <a:rPr lang="fr-FR" sz="2400" dirty="0" smtClean="0"/>
              <a:t> L’existence d’une CIVD et de la thrombopénie majore de façon considérable le risque hémorragique.</a:t>
            </a:r>
          </a:p>
          <a:p>
            <a:pPr>
              <a:buFont typeface="Arial" pitchFamily="34" charset="0"/>
              <a:buChar char="•"/>
            </a:pPr>
            <a:r>
              <a:rPr lang="fr-FR" sz="2400" dirty="0" smtClean="0"/>
              <a:t> L’existence de bulles hémorragiques buccales et/ou d’hémorragies rétiniennes doivent faire craindre une hémorragie viscérale ou </a:t>
            </a:r>
            <a:r>
              <a:rPr lang="fr-FR" sz="2400" dirty="0" err="1" smtClean="0"/>
              <a:t>cérébro</a:t>
            </a:r>
            <a:r>
              <a:rPr lang="fr-FR" sz="2400" dirty="0" smtClean="0"/>
              <a:t>-méningée. </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1180"/>
            <a:ext cx="8715436" cy="6432530"/>
          </a:xfrm>
          <a:prstGeom prst="rect">
            <a:avLst/>
          </a:prstGeom>
        </p:spPr>
        <p:txBody>
          <a:bodyPr wrap="square">
            <a:spAutoFit/>
          </a:bodyPr>
          <a:lstStyle/>
          <a:p>
            <a:r>
              <a:rPr lang="fr-FR" sz="2800" b="1" dirty="0" smtClean="0">
                <a:solidFill>
                  <a:srgbClr val="C00000"/>
                </a:solidFill>
              </a:rPr>
              <a:t>Diagnostic biologique </a:t>
            </a:r>
          </a:p>
          <a:p>
            <a:pPr>
              <a:buFont typeface="Arial" pitchFamily="34" charset="0"/>
              <a:buChar char="•"/>
            </a:pPr>
            <a:r>
              <a:rPr lang="fr-FR" dirty="0" smtClean="0"/>
              <a:t> </a:t>
            </a:r>
            <a:r>
              <a:rPr lang="fr-FR" sz="2400" b="1" dirty="0" smtClean="0">
                <a:solidFill>
                  <a:srgbClr val="FF0000"/>
                </a:solidFill>
              </a:rPr>
              <a:t>Numération formule plaquette : </a:t>
            </a:r>
            <a:r>
              <a:rPr lang="fr-FR" sz="2400" dirty="0" smtClean="0"/>
              <a:t>elle recherche une thrombopénie, qui si le bilan d'hémostase est normal, fait suspecter une </a:t>
            </a:r>
            <a:r>
              <a:rPr lang="fr-FR" sz="2400" dirty="0" smtClean="0"/>
              <a:t>Thrombopathie. </a:t>
            </a:r>
            <a:r>
              <a:rPr lang="fr-FR" sz="2400" dirty="0" smtClean="0"/>
              <a:t>Dans le cadre d'un syndrome hémorragique, l'étude morphologique des plaquettes doit être demandée. </a:t>
            </a:r>
          </a:p>
          <a:p>
            <a:pPr>
              <a:buFont typeface="Arial" pitchFamily="34" charset="0"/>
              <a:buChar char="•"/>
            </a:pPr>
            <a:r>
              <a:rPr lang="fr-FR" sz="2400" dirty="0" smtClean="0"/>
              <a:t> </a:t>
            </a:r>
            <a:r>
              <a:rPr lang="fr-FR" sz="2400" b="1" dirty="0" smtClean="0">
                <a:solidFill>
                  <a:srgbClr val="FF0000"/>
                </a:solidFill>
              </a:rPr>
              <a:t>Temps de Saignement (TS) : </a:t>
            </a:r>
            <a:r>
              <a:rPr lang="fr-FR" sz="2400" dirty="0" smtClean="0"/>
              <a:t>effectué par la méthode de Duke (scarification au lobe de l'oreille, Normale entre 2 et 4 min) ou mieux, par la méthode </a:t>
            </a:r>
            <a:r>
              <a:rPr lang="fr-FR" sz="2400" dirty="0" smtClean="0"/>
              <a:t>d'</a:t>
            </a:r>
            <a:r>
              <a:rPr lang="fr-FR" sz="2400" dirty="0" err="1" smtClean="0"/>
              <a:t>Ivy</a:t>
            </a:r>
            <a:r>
              <a:rPr lang="fr-FR" sz="2400" dirty="0" smtClean="0"/>
              <a:t>  </a:t>
            </a:r>
            <a:r>
              <a:rPr lang="fr-FR" sz="2400" dirty="0" smtClean="0"/>
              <a:t>(scarification à la face antérieure de </a:t>
            </a:r>
            <a:r>
              <a:rPr lang="fr-FR" sz="2400" dirty="0" smtClean="0"/>
              <a:t>l'avant bras </a:t>
            </a:r>
            <a:r>
              <a:rPr lang="fr-FR" sz="2400" dirty="0" smtClean="0"/>
              <a:t>sous une pression sanglante de 4cmHg, Normale entre 5 et 8 min), met en évidence un trouble de l'hémostase primaire </a:t>
            </a:r>
          </a:p>
          <a:p>
            <a:pPr>
              <a:buFont typeface="Arial" pitchFamily="34" charset="0"/>
              <a:buChar char="•"/>
            </a:pPr>
            <a:r>
              <a:rPr lang="fr-FR" sz="2400" dirty="0" smtClean="0"/>
              <a:t> </a:t>
            </a:r>
            <a:r>
              <a:rPr lang="fr-FR" sz="2400" b="1" dirty="0" smtClean="0">
                <a:solidFill>
                  <a:srgbClr val="FF0000"/>
                </a:solidFill>
              </a:rPr>
              <a:t>Exploration de l’hémostase : </a:t>
            </a:r>
            <a:r>
              <a:rPr lang="fr-FR" sz="2400" dirty="0" smtClean="0"/>
              <a:t>primaire, coagulation (TCA  voie intrinsèque / TP  voie extrinsèque), fibrinolyse </a:t>
            </a:r>
          </a:p>
          <a:p>
            <a:pPr>
              <a:buFont typeface="Arial" pitchFamily="34" charset="0"/>
              <a:buChar char="•"/>
            </a:pPr>
            <a:r>
              <a:rPr lang="fr-FR" sz="2400" dirty="0" smtClean="0"/>
              <a:t> </a:t>
            </a:r>
            <a:r>
              <a:rPr lang="fr-FR" sz="2400" b="1" dirty="0" smtClean="0">
                <a:solidFill>
                  <a:srgbClr val="FF0000"/>
                </a:solidFill>
              </a:rPr>
              <a:t>Autres examens : </a:t>
            </a:r>
          </a:p>
          <a:p>
            <a:pPr>
              <a:buFont typeface="Wingdings" pitchFamily="2" charset="2"/>
              <a:buChar char="Ø"/>
            </a:pPr>
            <a:r>
              <a:rPr lang="fr-FR" sz="2400" dirty="0" smtClean="0"/>
              <a:t> Si fièvre  hémocultures </a:t>
            </a:r>
          </a:p>
          <a:p>
            <a:pPr>
              <a:buFont typeface="Wingdings" pitchFamily="2" charset="2"/>
              <a:buChar char="Ø"/>
            </a:pPr>
            <a:r>
              <a:rPr lang="fr-FR" sz="2400" dirty="0" smtClean="0"/>
              <a:t> Vitesse de Sédimentation, électrophorèse des protéines, créatinémie </a:t>
            </a:r>
          </a:p>
          <a:p>
            <a:pPr>
              <a:buFont typeface="Wingdings" pitchFamily="2" charset="2"/>
              <a:buChar char="Ø"/>
            </a:pPr>
            <a:r>
              <a:rPr lang="fr-FR" sz="2400" dirty="0" smtClean="0"/>
              <a:t> Auto-immunité, sérologie hépatites, HIV, radio du thorax </a:t>
            </a:r>
            <a:endParaRPr lang="fr-F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57158" y="857232"/>
            <a:ext cx="842489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14290"/>
            <a:ext cx="8572560" cy="5509200"/>
          </a:xfrm>
          <a:prstGeom prst="rect">
            <a:avLst/>
          </a:prstGeom>
        </p:spPr>
        <p:txBody>
          <a:bodyPr wrap="square">
            <a:spAutoFit/>
          </a:bodyPr>
          <a:lstStyle/>
          <a:p>
            <a:r>
              <a:rPr lang="fr-FR" sz="2800" b="1" dirty="0" smtClean="0">
                <a:solidFill>
                  <a:srgbClr val="C00000"/>
                </a:solidFill>
              </a:rPr>
              <a:t>Diagnostic étiologique </a:t>
            </a:r>
          </a:p>
          <a:p>
            <a:r>
              <a:rPr lang="fr-FR" sz="2400" b="1" dirty="0" smtClean="0">
                <a:solidFill>
                  <a:srgbClr val="FF0000"/>
                </a:solidFill>
              </a:rPr>
              <a:t>Anomalies </a:t>
            </a:r>
            <a:r>
              <a:rPr lang="fr-FR" sz="2400" b="1" dirty="0" smtClean="0">
                <a:solidFill>
                  <a:srgbClr val="FF0000"/>
                </a:solidFill>
              </a:rPr>
              <a:t>congénitales de la coagulation et de l'hémostase : </a:t>
            </a:r>
            <a:r>
              <a:rPr lang="fr-FR" sz="2400" dirty="0" smtClean="0"/>
              <a:t>rares </a:t>
            </a:r>
          </a:p>
          <a:p>
            <a:pPr>
              <a:buFont typeface="Arial" pitchFamily="34" charset="0"/>
              <a:buChar char="•"/>
            </a:pPr>
            <a:r>
              <a:rPr lang="fr-FR" sz="2400" dirty="0" smtClean="0"/>
              <a:t> </a:t>
            </a:r>
            <a:r>
              <a:rPr lang="fr-FR" sz="2400" b="1" dirty="0" smtClean="0">
                <a:solidFill>
                  <a:srgbClr val="0070C0"/>
                </a:solidFill>
              </a:rPr>
              <a:t>Maladie Von Willebrand </a:t>
            </a:r>
          </a:p>
          <a:p>
            <a:r>
              <a:rPr lang="fr-FR" sz="2400" dirty="0" smtClean="0"/>
              <a:t> </a:t>
            </a:r>
            <a:r>
              <a:rPr lang="fr-FR" sz="2400" b="1" dirty="0" smtClean="0">
                <a:solidFill>
                  <a:srgbClr val="0070C0"/>
                </a:solidFill>
              </a:rPr>
              <a:t>Maladie Rendu-Osler : </a:t>
            </a:r>
            <a:r>
              <a:rPr lang="fr-FR" sz="2400" dirty="0" smtClean="0"/>
              <a:t>de transmission autosomique dominante, c'est une altération vasculaire à l'origine d'épistaxis récidivantes et de télangiectasies cutanéomuqueuses  </a:t>
            </a:r>
          </a:p>
          <a:p>
            <a:pPr>
              <a:buFont typeface="Arial" pitchFamily="34" charset="0"/>
              <a:buChar char="•"/>
            </a:pPr>
            <a:r>
              <a:rPr lang="fr-FR" sz="2400" b="1" dirty="0" smtClean="0">
                <a:solidFill>
                  <a:srgbClr val="0070C0"/>
                </a:solidFill>
              </a:rPr>
              <a:t>Thrombopathie </a:t>
            </a:r>
            <a:endParaRPr lang="fr-FR" sz="2400" b="1" dirty="0" smtClean="0">
              <a:solidFill>
                <a:srgbClr val="0070C0"/>
              </a:solidFill>
            </a:endParaRPr>
          </a:p>
          <a:p>
            <a:pPr>
              <a:buFont typeface="Arial" pitchFamily="34" charset="0"/>
              <a:buChar char="•"/>
            </a:pPr>
            <a:r>
              <a:rPr lang="fr-FR" sz="2400" b="1" dirty="0" smtClean="0">
                <a:solidFill>
                  <a:srgbClr val="0070C0"/>
                </a:solidFill>
              </a:rPr>
              <a:t> Thrombopénies </a:t>
            </a:r>
          </a:p>
          <a:p>
            <a:pPr>
              <a:buFont typeface="Arial" pitchFamily="34" charset="0"/>
              <a:buChar char="•"/>
            </a:pPr>
            <a:r>
              <a:rPr lang="fr-FR" sz="2400" dirty="0" smtClean="0"/>
              <a:t> </a:t>
            </a:r>
            <a:r>
              <a:rPr lang="fr-FR" sz="2400" b="1" dirty="0" smtClean="0">
                <a:solidFill>
                  <a:srgbClr val="0070C0"/>
                </a:solidFill>
              </a:rPr>
              <a:t>Déficit en facteurs de coagulation : </a:t>
            </a:r>
          </a:p>
          <a:p>
            <a:pPr>
              <a:buFont typeface="Arial" pitchFamily="34" charset="0"/>
              <a:buChar char="•"/>
            </a:pPr>
            <a:r>
              <a:rPr lang="fr-FR" sz="2400" b="1" dirty="0" smtClean="0">
                <a:solidFill>
                  <a:srgbClr val="0070C0"/>
                </a:solidFill>
              </a:rPr>
              <a:t>Hypo-</a:t>
            </a:r>
            <a:r>
              <a:rPr lang="fr-FR" sz="2400" b="1" dirty="0" err="1" smtClean="0">
                <a:solidFill>
                  <a:srgbClr val="0070C0"/>
                </a:solidFill>
              </a:rPr>
              <a:t>fibrinogénémie</a:t>
            </a:r>
            <a:r>
              <a:rPr lang="fr-FR" sz="2400" b="1" dirty="0" smtClean="0">
                <a:solidFill>
                  <a:srgbClr val="0070C0"/>
                </a:solidFill>
              </a:rPr>
              <a:t> congénitale </a:t>
            </a:r>
            <a:r>
              <a:rPr lang="fr-FR" sz="2400" dirty="0" smtClean="0"/>
              <a:t>et le déficit constitutionnel en facteur XIII, rendant compte d'une hémorragie à la chute du cordon et d'hémorragies viscérales graves faisant le pronostic de l'affection </a:t>
            </a:r>
          </a:p>
          <a:p>
            <a:endParaRPr lang="fr-FR" sz="2400" dirty="0" smtClean="0"/>
          </a:p>
          <a:p>
            <a:endParaRPr lang="fr-FR" dirty="0" smtClean="0"/>
          </a:p>
          <a:p>
            <a:pPr>
              <a:buFont typeface="Wingdings" pitchFamily="2" charset="2"/>
              <a:buChar char="q"/>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500042"/>
            <a:ext cx="8286808" cy="3046988"/>
          </a:xfrm>
          <a:prstGeom prst="rect">
            <a:avLst/>
          </a:prstGeom>
        </p:spPr>
        <p:txBody>
          <a:bodyPr wrap="square">
            <a:spAutoFit/>
          </a:bodyPr>
          <a:lstStyle/>
          <a:p>
            <a:r>
              <a:rPr lang="fr-FR" sz="2400" b="1" dirty="0" smtClean="0">
                <a:solidFill>
                  <a:srgbClr val="FF0000"/>
                </a:solidFill>
              </a:rPr>
              <a:t>Anomalies acquises de l’hémostase : </a:t>
            </a:r>
            <a:r>
              <a:rPr lang="fr-FR" sz="2400" dirty="0" smtClean="0"/>
              <a:t>beaucoup plus fréquentes </a:t>
            </a:r>
          </a:p>
          <a:p>
            <a:pPr>
              <a:buFont typeface="Arial" pitchFamily="34" charset="0"/>
              <a:buChar char="•"/>
            </a:pPr>
            <a:r>
              <a:rPr lang="fr-FR" sz="2400" dirty="0" smtClean="0"/>
              <a:t> </a:t>
            </a:r>
            <a:r>
              <a:rPr lang="fr-FR" sz="2400" b="1" dirty="0" smtClean="0">
                <a:solidFill>
                  <a:srgbClr val="0070C0"/>
                </a:solidFill>
              </a:rPr>
              <a:t>Anomalie de l’hémostase primaire : </a:t>
            </a:r>
            <a:r>
              <a:rPr lang="fr-FR" sz="2400" dirty="0" smtClean="0"/>
              <a:t>fragilité capillaire, thrombopénie, </a:t>
            </a:r>
            <a:r>
              <a:rPr lang="fr-FR" sz="2400" dirty="0" err="1" smtClean="0"/>
              <a:t>thrombopathie</a:t>
            </a:r>
            <a:r>
              <a:rPr lang="fr-FR" sz="2400" dirty="0" smtClean="0"/>
              <a:t> </a:t>
            </a:r>
            <a:endParaRPr lang="fr-FR" sz="2400" dirty="0" smtClean="0"/>
          </a:p>
          <a:p>
            <a:pPr>
              <a:buFont typeface="Arial" pitchFamily="34" charset="0"/>
              <a:buChar char="•"/>
            </a:pPr>
            <a:r>
              <a:rPr lang="fr-FR" sz="2400" dirty="0" smtClean="0"/>
              <a:t> </a:t>
            </a:r>
            <a:r>
              <a:rPr lang="fr-FR" sz="2400" b="1" dirty="0" err="1" smtClean="0">
                <a:solidFill>
                  <a:srgbClr val="0070C0"/>
                </a:solidFill>
              </a:rPr>
              <a:t>Thrombopathies</a:t>
            </a:r>
            <a:r>
              <a:rPr lang="fr-FR" sz="2400" b="1" dirty="0" smtClean="0">
                <a:solidFill>
                  <a:srgbClr val="0070C0"/>
                </a:solidFill>
              </a:rPr>
              <a:t> acquises : </a:t>
            </a:r>
            <a:r>
              <a:rPr lang="fr-FR" sz="2400" dirty="0" smtClean="0"/>
              <a:t>sont fréquentes : pendant 8 jours après la prise d'aspirine, antiagrégants plaquettaires, anti-inflammatoires non stéroïdiens (AINS) comme la phénylbutazone ou l'indométacine, Pénicilline G à fortes doses + syndromes myéloprolifératifs</a:t>
            </a: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285728"/>
            <a:ext cx="7929618" cy="5262979"/>
          </a:xfrm>
          <a:prstGeom prst="rect">
            <a:avLst/>
          </a:prstGeom>
        </p:spPr>
        <p:txBody>
          <a:bodyPr wrap="square">
            <a:spAutoFit/>
          </a:bodyPr>
          <a:lstStyle/>
          <a:p>
            <a:pPr>
              <a:buFont typeface="Arial" pitchFamily="34" charset="0"/>
              <a:buChar char="•"/>
            </a:pPr>
            <a:r>
              <a:rPr lang="fr-FR" sz="2400" b="1" dirty="0" smtClean="0">
                <a:solidFill>
                  <a:srgbClr val="FF0000"/>
                </a:solidFill>
              </a:rPr>
              <a:t> Déficit en facteurs de la coagulation : </a:t>
            </a:r>
          </a:p>
          <a:p>
            <a:pPr>
              <a:buFont typeface="Wingdings" pitchFamily="2" charset="2"/>
              <a:buChar char="Ø"/>
            </a:pPr>
            <a:r>
              <a:rPr lang="fr-FR" sz="2400" b="1" dirty="0" smtClean="0">
                <a:solidFill>
                  <a:srgbClr val="0070C0"/>
                </a:solidFill>
              </a:rPr>
              <a:t> Insuffisance hépatocellulaire : </a:t>
            </a:r>
            <a:r>
              <a:rPr lang="fr-FR" sz="2400" dirty="0" smtClean="0"/>
              <a:t>détermine un déficit en facteur II, V, VII, IX, X et en fibrinogène : TP et TCA sont perturbés. S'y ajoute une fréquente Thrombopénie </a:t>
            </a:r>
          </a:p>
          <a:p>
            <a:pPr>
              <a:buFont typeface="Wingdings" pitchFamily="2" charset="2"/>
              <a:buChar char="Ø"/>
            </a:pPr>
            <a:r>
              <a:rPr lang="fr-FR" sz="2400" b="1" dirty="0" smtClean="0">
                <a:solidFill>
                  <a:srgbClr val="0070C0"/>
                </a:solidFill>
              </a:rPr>
              <a:t> Hypovitaminose K : </a:t>
            </a:r>
            <a:r>
              <a:rPr lang="fr-FR" sz="2400" dirty="0" smtClean="0"/>
              <a:t>est responsable d'un déficit en facteur II, VII, IX, X. Le facteur V, non-Vitamine K dépendant, n'étant pas concerné </a:t>
            </a:r>
          </a:p>
          <a:p>
            <a:pPr>
              <a:buFont typeface="Wingdings" pitchFamily="2" charset="2"/>
              <a:buChar char="Ø"/>
            </a:pPr>
            <a:r>
              <a:rPr lang="fr-FR" sz="2400" b="1" dirty="0" smtClean="0">
                <a:solidFill>
                  <a:srgbClr val="0070C0"/>
                </a:solidFill>
              </a:rPr>
              <a:t> Avitaminose K : </a:t>
            </a:r>
            <a:r>
              <a:rPr lang="fr-FR" sz="2400" dirty="0" smtClean="0"/>
              <a:t>les plus fréquentes sont en rapport avec l'utilisation des anti-vitamine K, la carence d'apport par alimentation parentérale exclusive, l'insuffisance de synthèse endogène par ictère cholestatique prolongé, les malabsorptions des Vitamines liposolubles et la destruction de la flore endogène par une antibiothérapie à large spectre sont des causes plus rares et facilement identifiables.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428604"/>
            <a:ext cx="8572560" cy="5262979"/>
          </a:xfrm>
          <a:prstGeom prst="rect">
            <a:avLst/>
          </a:prstGeom>
        </p:spPr>
        <p:txBody>
          <a:bodyPr wrap="square">
            <a:spAutoFit/>
          </a:bodyPr>
          <a:lstStyle/>
          <a:p>
            <a:pPr>
              <a:buFont typeface="Wingdings" pitchFamily="2" charset="2"/>
              <a:buChar char="Ø"/>
            </a:pPr>
            <a:r>
              <a:rPr lang="fr-FR" b="1" dirty="0" smtClean="0">
                <a:solidFill>
                  <a:srgbClr val="0070C0"/>
                </a:solidFill>
              </a:rPr>
              <a:t> </a:t>
            </a:r>
            <a:r>
              <a:rPr lang="fr-FR" sz="2400" b="1" dirty="0" smtClean="0">
                <a:solidFill>
                  <a:srgbClr val="0070C0"/>
                </a:solidFill>
              </a:rPr>
              <a:t>Présence d'un anticoagulant circulant : </a:t>
            </a:r>
            <a:r>
              <a:rPr lang="fr-FR" sz="2400" dirty="0" smtClean="0"/>
              <a:t>ce peut être un anticorps contre un ou plusieurs facteurs. Biologiquement, on assiste à une perturbation du TCA plus fréquente que celle de du TP, non-corrigée par l'adjonction du plasma témoin</a:t>
            </a:r>
            <a:r>
              <a:rPr lang="fr-FR" sz="2400" dirty="0" smtClean="0"/>
              <a:t>.</a:t>
            </a:r>
          </a:p>
          <a:p>
            <a:pPr>
              <a:buFont typeface="Wingdings" pitchFamily="2" charset="2"/>
              <a:buChar char="§"/>
            </a:pPr>
            <a:r>
              <a:rPr lang="fr-FR" sz="2400" dirty="0" smtClean="0"/>
              <a:t> </a:t>
            </a:r>
            <a:r>
              <a:rPr lang="fr-FR" sz="2400" dirty="0" smtClean="0"/>
              <a:t>Le plus fréquent est un anticorps lupique de type anti-</a:t>
            </a:r>
            <a:r>
              <a:rPr lang="fr-FR" sz="2400" dirty="0" err="1" smtClean="0"/>
              <a:t>prothrombinase</a:t>
            </a:r>
            <a:r>
              <a:rPr lang="fr-FR" sz="2400" dirty="0" smtClean="0"/>
              <a:t>, jamais responsable de troubles hémorragiques</a:t>
            </a:r>
            <a:r>
              <a:rPr lang="fr-FR" sz="2400" dirty="0" smtClean="0"/>
              <a:t>.</a:t>
            </a:r>
          </a:p>
          <a:p>
            <a:pPr>
              <a:buFont typeface="Wingdings" pitchFamily="2" charset="2"/>
              <a:buChar char="§"/>
            </a:pPr>
            <a:r>
              <a:rPr lang="fr-FR" sz="2400" dirty="0" smtClean="0"/>
              <a:t> </a:t>
            </a:r>
            <a:r>
              <a:rPr lang="fr-FR" sz="2400" dirty="0" smtClean="0"/>
              <a:t>Chez les hémophiles, c'est l'apparition d'un anticorps </a:t>
            </a:r>
            <a:r>
              <a:rPr lang="fr-FR" sz="2400" dirty="0" err="1" smtClean="0"/>
              <a:t>antiVIII</a:t>
            </a:r>
            <a:r>
              <a:rPr lang="fr-FR" sz="2400" dirty="0" smtClean="0"/>
              <a:t> après traitement par facteur VIII, mais aussi dans d'autres circonstances plus rares</a:t>
            </a:r>
            <a:r>
              <a:rPr lang="fr-FR" sz="2400" dirty="0" smtClean="0"/>
              <a:t>.</a:t>
            </a:r>
          </a:p>
          <a:p>
            <a:pPr>
              <a:buFont typeface="Wingdings" pitchFamily="2" charset="2"/>
              <a:buChar char="§"/>
            </a:pPr>
            <a:r>
              <a:rPr lang="fr-FR" sz="2400" dirty="0" smtClean="0"/>
              <a:t> </a:t>
            </a:r>
            <a:r>
              <a:rPr lang="fr-FR" sz="2400" dirty="0" smtClean="0"/>
              <a:t>L'</a:t>
            </a:r>
            <a:r>
              <a:rPr lang="fr-FR" sz="2400" dirty="0" err="1" smtClean="0"/>
              <a:t>héparinothérapie</a:t>
            </a:r>
            <a:r>
              <a:rPr lang="fr-FR" sz="2400" dirty="0" smtClean="0"/>
              <a:t> est responsable de l'apparition d'anticorps anti-héparine dirigés contre plusieurs facteurs, responsables de troubles hémorragiques. Ils imposent l'arrêt immédiat du traitement, et la transfusion de Produits Facteurs de la Coagulation et de plaquettes. </a:t>
            </a:r>
            <a:endParaRPr lang="fr-F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642918"/>
            <a:ext cx="8643998" cy="4278094"/>
          </a:xfrm>
          <a:prstGeom prst="rect">
            <a:avLst/>
          </a:prstGeom>
        </p:spPr>
        <p:txBody>
          <a:bodyPr wrap="square">
            <a:spAutoFit/>
          </a:bodyPr>
          <a:lstStyle/>
          <a:p>
            <a:r>
              <a:rPr lang="fr-FR" sz="2800" b="1" dirty="0" smtClean="0">
                <a:solidFill>
                  <a:srgbClr val="FF0000"/>
                </a:solidFill>
              </a:rPr>
              <a:t>Définition</a:t>
            </a:r>
            <a:r>
              <a:rPr lang="fr-FR" sz="2800" b="1" dirty="0" smtClean="0"/>
              <a:t> </a:t>
            </a:r>
          </a:p>
          <a:p>
            <a:r>
              <a:rPr lang="fr-FR" sz="2400" dirty="0" smtClean="0"/>
              <a:t>Un syndrome hémorragique est caractérisé par des saignements extériorisés ou non, spontanés ou provoqués par des traumatismes minimes, leur répétition dans un ou plusieurs territoires, leur liaison à un trouble de l'hémostase congénital ou acquis </a:t>
            </a:r>
          </a:p>
          <a:p>
            <a:endParaRPr lang="fr-FR" sz="2400" dirty="0" smtClean="0"/>
          </a:p>
          <a:p>
            <a:r>
              <a:rPr lang="fr-FR" sz="2800" b="1" dirty="0" smtClean="0">
                <a:solidFill>
                  <a:srgbClr val="FF0000"/>
                </a:solidFill>
              </a:rPr>
              <a:t>Aspects sémiologiques</a:t>
            </a:r>
          </a:p>
          <a:p>
            <a:r>
              <a:rPr lang="fr-FR" sz="2400" dirty="0" smtClean="0"/>
              <a:t> </a:t>
            </a:r>
            <a:r>
              <a:rPr lang="fr-FR" sz="2400" b="1" dirty="0" smtClean="0">
                <a:solidFill>
                  <a:srgbClr val="247E20"/>
                </a:solidFill>
              </a:rPr>
              <a:t>Hémorragie superficielle : </a:t>
            </a:r>
            <a:endParaRPr lang="fr-FR" sz="2400" b="1" dirty="0" smtClean="0">
              <a:solidFill>
                <a:srgbClr val="247E20"/>
              </a:solidFill>
            </a:endParaRPr>
          </a:p>
          <a:p>
            <a:r>
              <a:rPr lang="fr-FR" sz="2400" dirty="0" smtClean="0"/>
              <a:t>Purpura </a:t>
            </a:r>
            <a:r>
              <a:rPr lang="fr-FR" sz="2400" dirty="0" smtClean="0"/>
              <a:t>: Pétéchial, Ecchymotique, Cutané, Muqueux  </a:t>
            </a:r>
            <a:endParaRPr lang="fr-FR" sz="2400" dirty="0" smtClean="0"/>
          </a:p>
          <a:p>
            <a:r>
              <a:rPr lang="fr-FR" sz="2400" b="1" dirty="0" smtClean="0">
                <a:solidFill>
                  <a:srgbClr val="247E20"/>
                </a:solidFill>
              </a:rPr>
              <a:t>Hémorragie </a:t>
            </a:r>
            <a:r>
              <a:rPr lang="fr-FR" sz="2400" b="1" dirty="0" smtClean="0">
                <a:solidFill>
                  <a:srgbClr val="247E20"/>
                </a:solidFill>
              </a:rPr>
              <a:t>profonde : </a:t>
            </a:r>
            <a:endParaRPr lang="fr-FR" sz="2400" b="1" dirty="0" smtClean="0">
              <a:solidFill>
                <a:srgbClr val="247E20"/>
              </a:solidFill>
            </a:endParaRPr>
          </a:p>
          <a:p>
            <a:r>
              <a:rPr lang="fr-FR" sz="2400" dirty="0" smtClean="0"/>
              <a:t>Hématomes</a:t>
            </a:r>
            <a:r>
              <a:rPr lang="fr-FR" sz="2400" dirty="0" smtClean="0"/>
              <a:t>, Hémarthroses, Hémorragies viscérales </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428604"/>
            <a:ext cx="8286808" cy="5755422"/>
          </a:xfrm>
          <a:prstGeom prst="rect">
            <a:avLst/>
          </a:prstGeom>
        </p:spPr>
        <p:txBody>
          <a:bodyPr wrap="square">
            <a:spAutoFit/>
          </a:bodyPr>
          <a:lstStyle/>
          <a:p>
            <a:r>
              <a:rPr lang="fr-FR" sz="3200" b="1" dirty="0" smtClean="0">
                <a:solidFill>
                  <a:srgbClr val="C00000"/>
                </a:solidFill>
              </a:rPr>
              <a:t>Purpura </a:t>
            </a:r>
          </a:p>
          <a:p>
            <a:r>
              <a:rPr lang="fr-FR" dirty="0" smtClean="0"/>
              <a:t> </a:t>
            </a:r>
            <a:r>
              <a:rPr lang="fr-FR" sz="2400" b="1" dirty="0" smtClean="0">
                <a:solidFill>
                  <a:srgbClr val="FF0000"/>
                </a:solidFill>
              </a:rPr>
              <a:t>Définition : </a:t>
            </a:r>
            <a:r>
              <a:rPr lang="fr-FR" sz="2400" dirty="0" smtClean="0"/>
              <a:t>est un saignement superficiel cutané et/ou muqueux, dû à l’extravasation de sang dans le derme, </a:t>
            </a:r>
          </a:p>
          <a:p>
            <a:r>
              <a:rPr lang="fr-FR" sz="2400" dirty="0" smtClean="0"/>
              <a:t> </a:t>
            </a:r>
            <a:r>
              <a:rPr lang="fr-FR" sz="2400" b="1" dirty="0" smtClean="0">
                <a:solidFill>
                  <a:srgbClr val="FF0000"/>
                </a:solidFill>
              </a:rPr>
              <a:t>Diagnostic : </a:t>
            </a:r>
            <a:r>
              <a:rPr lang="fr-FR" sz="2400" dirty="0" smtClean="0"/>
              <a:t>est facile : clinique : saignement sous cutané ou muqueux, diffus, spontané, ne s’efface pas à la vitro-pression : </a:t>
            </a:r>
          </a:p>
          <a:p>
            <a:r>
              <a:rPr lang="fr-FR" sz="2400" dirty="0" smtClean="0"/>
              <a:t> </a:t>
            </a:r>
            <a:r>
              <a:rPr lang="fr-FR" sz="2400" b="1" dirty="0" smtClean="0">
                <a:solidFill>
                  <a:srgbClr val="247E20"/>
                </a:solidFill>
              </a:rPr>
              <a:t>Pétéchies : </a:t>
            </a:r>
            <a:r>
              <a:rPr lang="fr-FR" sz="2400" dirty="0" smtClean="0"/>
              <a:t>élément punctiforme (&lt; 0.5 cm). </a:t>
            </a:r>
          </a:p>
          <a:p>
            <a:r>
              <a:rPr lang="fr-FR" sz="2400" dirty="0" smtClean="0"/>
              <a:t> </a:t>
            </a:r>
            <a:r>
              <a:rPr lang="fr-FR" sz="2400" b="1" dirty="0" smtClean="0">
                <a:solidFill>
                  <a:srgbClr val="247E20"/>
                </a:solidFill>
              </a:rPr>
              <a:t>Ecchymoses : </a:t>
            </a:r>
            <a:r>
              <a:rPr lang="fr-FR" sz="2400" dirty="0" smtClean="0"/>
              <a:t>placards de taille variable : bleu, violet, jaune </a:t>
            </a:r>
            <a:endParaRPr lang="fr-FR" sz="2400" dirty="0" smtClean="0"/>
          </a:p>
          <a:p>
            <a:r>
              <a:rPr lang="fr-FR" sz="2400" dirty="0" smtClean="0"/>
              <a:t> </a:t>
            </a:r>
            <a:r>
              <a:rPr lang="fr-FR" sz="2400" b="1" dirty="0" smtClean="0">
                <a:solidFill>
                  <a:srgbClr val="247E20"/>
                </a:solidFill>
              </a:rPr>
              <a:t>Vibices : </a:t>
            </a:r>
            <a:r>
              <a:rPr lang="fr-FR" sz="2400" dirty="0" smtClean="0"/>
              <a:t>stries de pétéchies alignées, au niveau des plis de flexion ou pression (matelas, chaussures, élastiques) </a:t>
            </a:r>
          </a:p>
          <a:p>
            <a:r>
              <a:rPr lang="fr-FR" sz="2400" dirty="0" smtClean="0"/>
              <a:t> </a:t>
            </a:r>
            <a:r>
              <a:rPr lang="fr-FR" sz="2400" b="1" dirty="0" smtClean="0">
                <a:solidFill>
                  <a:srgbClr val="247E20"/>
                </a:solidFill>
              </a:rPr>
              <a:t>Muqueuses : </a:t>
            </a:r>
            <a:r>
              <a:rPr lang="fr-FR" sz="2400" dirty="0" smtClean="0"/>
              <a:t>épistaxis, gingivorragies, bulles hémorragiques, </a:t>
            </a:r>
            <a:r>
              <a:rPr lang="fr-FR" sz="2400" dirty="0" err="1" smtClean="0"/>
              <a:t>méno</a:t>
            </a:r>
            <a:r>
              <a:rPr lang="fr-FR" sz="2400" dirty="0" smtClean="0"/>
              <a:t>-métrorragies, </a:t>
            </a:r>
          </a:p>
          <a:p>
            <a:endParaRPr lang="fr-FR" sz="2400" dirty="0" smtClean="0"/>
          </a:p>
          <a:p>
            <a:r>
              <a:rPr lang="fr-FR" sz="2400" dirty="0" smtClean="0"/>
              <a:t> </a:t>
            </a:r>
            <a:r>
              <a:rPr lang="fr-FR" sz="2400" b="1" dirty="0" smtClean="0">
                <a:solidFill>
                  <a:srgbClr val="FF0000"/>
                </a:solidFill>
              </a:rPr>
              <a:t>Diagnostic différentiel : </a:t>
            </a:r>
            <a:r>
              <a:rPr lang="fr-FR" sz="2400" dirty="0" smtClean="0"/>
              <a:t>pose peu de problème, </a:t>
            </a:r>
          </a:p>
          <a:p>
            <a:r>
              <a:rPr lang="fr-FR" sz="2400" dirty="0" smtClean="0"/>
              <a:t> </a:t>
            </a:r>
            <a:r>
              <a:rPr lang="fr-FR" sz="2400" b="1" dirty="0" smtClean="0">
                <a:solidFill>
                  <a:srgbClr val="FF0000"/>
                </a:solidFill>
              </a:rPr>
              <a:t>Diagnostic étiologique : </a:t>
            </a:r>
            <a:r>
              <a:rPr lang="fr-FR" sz="2400" dirty="0" smtClean="0"/>
              <a:t>est l’étape +++ essentielle : en raison des causes variées, multiples et de gravité différente. </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57158" y="214290"/>
            <a:ext cx="3000396" cy="3438292"/>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3714744" y="428604"/>
            <a:ext cx="4798112" cy="2873594"/>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4429124" y="3714752"/>
            <a:ext cx="3908232" cy="2786082"/>
          </a:xfrm>
          <a:prstGeom prst="rect">
            <a:avLst/>
          </a:prstGeom>
          <a:no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642910" y="3808772"/>
            <a:ext cx="3395674" cy="2906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428596" y="285728"/>
            <a:ext cx="4124313" cy="2643206"/>
          </a:xfrm>
          <a:prstGeom prst="rect">
            <a:avLst/>
          </a:prstGeom>
          <a:noFill/>
          <a:ln w="9525">
            <a:noFill/>
            <a:miter lim="800000"/>
            <a:headEnd/>
            <a:tailEnd/>
          </a:ln>
          <a:effectLst/>
        </p:spPr>
      </p:pic>
      <p:pic>
        <p:nvPicPr>
          <p:cNvPr id="5" name="Picture 9"/>
          <p:cNvPicPr>
            <a:picLocks noChangeAspect="1" noChangeArrowheads="1"/>
          </p:cNvPicPr>
          <p:nvPr/>
        </p:nvPicPr>
        <p:blipFill>
          <a:blip r:embed="rId3"/>
          <a:srcRect/>
          <a:stretch>
            <a:fillRect/>
          </a:stretch>
        </p:blipFill>
        <p:spPr bwMode="auto">
          <a:xfrm>
            <a:off x="5500694" y="71414"/>
            <a:ext cx="2633671" cy="4330546"/>
          </a:xfrm>
          <a:prstGeom prst="rect">
            <a:avLst/>
          </a:prstGeom>
          <a:noFill/>
          <a:ln w="9525">
            <a:noFill/>
            <a:miter lim="800000"/>
            <a:headEnd/>
            <a:tailEnd/>
          </a:ln>
          <a:effectLst/>
        </p:spPr>
      </p:pic>
      <p:pic>
        <p:nvPicPr>
          <p:cNvPr id="6" name="Picture 8"/>
          <p:cNvPicPr>
            <a:picLocks noChangeAspect="1" noChangeArrowheads="1"/>
          </p:cNvPicPr>
          <p:nvPr/>
        </p:nvPicPr>
        <p:blipFill>
          <a:blip r:embed="rId4"/>
          <a:srcRect/>
          <a:stretch>
            <a:fillRect/>
          </a:stretch>
        </p:blipFill>
        <p:spPr bwMode="auto">
          <a:xfrm>
            <a:off x="1000100" y="3049534"/>
            <a:ext cx="3557600" cy="3175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214494" y="428603"/>
            <a:ext cx="2785870" cy="3370319"/>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3571868" y="357166"/>
            <a:ext cx="4743461" cy="35484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248171" y="4071942"/>
            <a:ext cx="4110043" cy="2447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20" y="214290"/>
            <a:ext cx="4232588" cy="305277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rot="5400000">
            <a:off x="4675154" y="611201"/>
            <a:ext cx="3794217"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4282" y="285728"/>
            <a:ext cx="4243405" cy="301444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285728"/>
            <a:ext cx="4449972" cy="30718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1428728" y="3429000"/>
            <a:ext cx="6215106" cy="3118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642918"/>
            <a:ext cx="8358246" cy="4585871"/>
          </a:xfrm>
          <a:prstGeom prst="rect">
            <a:avLst/>
          </a:prstGeom>
        </p:spPr>
        <p:txBody>
          <a:bodyPr wrap="square">
            <a:spAutoFit/>
          </a:bodyPr>
          <a:lstStyle/>
          <a:p>
            <a:r>
              <a:rPr lang="fr-FR" sz="2800" b="1" dirty="0" smtClean="0">
                <a:solidFill>
                  <a:srgbClr val="FF0000"/>
                </a:solidFill>
              </a:rPr>
              <a:t>Circonstances de découverte </a:t>
            </a:r>
          </a:p>
          <a:p>
            <a:r>
              <a:rPr lang="fr-FR" dirty="0" smtClean="0"/>
              <a:t> </a:t>
            </a:r>
            <a:r>
              <a:rPr lang="fr-FR" sz="2400" dirty="0" smtClean="0"/>
              <a:t>Le syndrome hémorragique dont les éléments à faire préciser par l'interrogatoire sont : </a:t>
            </a:r>
          </a:p>
          <a:p>
            <a:endParaRPr lang="fr-FR" sz="2400" dirty="0" smtClean="0"/>
          </a:p>
          <a:p>
            <a:pPr>
              <a:buFont typeface="Arial" pitchFamily="34" charset="0"/>
              <a:buChar char="•"/>
            </a:pPr>
            <a:r>
              <a:rPr lang="fr-FR" sz="2400" b="1" dirty="0" smtClean="0">
                <a:solidFill>
                  <a:srgbClr val="247E20"/>
                </a:solidFill>
              </a:rPr>
              <a:t> Ancienneté des troubles : </a:t>
            </a:r>
            <a:r>
              <a:rPr lang="fr-FR" sz="2400" dirty="0" smtClean="0"/>
              <a:t>dans l'enfance, faisant évoquer une maladie </a:t>
            </a:r>
            <a:r>
              <a:rPr lang="fr-FR" sz="2400" dirty="0" smtClean="0"/>
              <a:t>hémorragique</a:t>
            </a:r>
            <a:r>
              <a:rPr lang="fr-FR" sz="2400" dirty="0" smtClean="0"/>
              <a:t>, ou plus récemment à l'occasion par exemples de soins dentaires </a:t>
            </a:r>
          </a:p>
          <a:p>
            <a:pPr>
              <a:buFont typeface="Arial" pitchFamily="34" charset="0"/>
              <a:buChar char="•"/>
            </a:pPr>
            <a:r>
              <a:rPr lang="fr-FR" sz="2400" dirty="0" smtClean="0"/>
              <a:t> </a:t>
            </a:r>
            <a:r>
              <a:rPr lang="fr-FR" sz="2400" b="1" dirty="0" smtClean="0">
                <a:solidFill>
                  <a:srgbClr val="247E20"/>
                </a:solidFill>
              </a:rPr>
              <a:t>Site des hémorragies : </a:t>
            </a:r>
            <a:r>
              <a:rPr lang="fr-FR" sz="2400" dirty="0" smtClean="0"/>
              <a:t>sans oublier les hémorragies d'organes. Les hémorragies sont parfois multiples en même temps ou successivement </a:t>
            </a:r>
          </a:p>
          <a:p>
            <a:pPr>
              <a:buFont typeface="Arial" pitchFamily="34" charset="0"/>
              <a:buChar char="•"/>
            </a:pPr>
            <a:r>
              <a:rPr lang="fr-FR" sz="2400" dirty="0" smtClean="0"/>
              <a:t> </a:t>
            </a:r>
            <a:r>
              <a:rPr lang="fr-FR" sz="2400" b="1" dirty="0" smtClean="0">
                <a:solidFill>
                  <a:srgbClr val="247E20"/>
                </a:solidFill>
              </a:rPr>
              <a:t>Fréquence et abondance des saignements : </a:t>
            </a:r>
            <a:r>
              <a:rPr lang="fr-FR" sz="2400" dirty="0" smtClean="0"/>
              <a:t>et la prise d'anticoagulant, parfois aussi banal que l'aspirine </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1136</Words>
  <PresentationFormat>Affichage à l'écran (4:3)</PresentationFormat>
  <Paragraphs>101</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Pctec</dc:creator>
  <cp:lastModifiedBy>Pctec</cp:lastModifiedBy>
  <cp:revision>14</cp:revision>
  <dcterms:created xsi:type="dcterms:W3CDTF">2016-11-02T20:00:47Z</dcterms:created>
  <dcterms:modified xsi:type="dcterms:W3CDTF">2016-11-13T22:23:29Z</dcterms:modified>
</cp:coreProperties>
</file>