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125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125A06C-1C73-442F-8EF7-92EFA21FC627}" type="datetimeFigureOut">
              <a:rPr lang="fr-FR" smtClean="0"/>
              <a:pPr/>
              <a:t>19/11/2016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AB602C-413D-444F-A7C9-366E1D7C740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25A06C-1C73-442F-8EF7-92EFA21FC627}" type="datetimeFigureOut">
              <a:rPr lang="fr-FR" smtClean="0"/>
              <a:pPr/>
              <a:t>19/11/2016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AB602C-413D-444F-A7C9-366E1D7C740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25A06C-1C73-442F-8EF7-92EFA21FC627}" type="datetimeFigureOut">
              <a:rPr lang="fr-FR" smtClean="0"/>
              <a:pPr/>
              <a:t>19/11/2016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AB602C-413D-444F-A7C9-366E1D7C740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25A06C-1C73-442F-8EF7-92EFA21FC627}" type="datetimeFigureOut">
              <a:rPr lang="fr-FR" smtClean="0"/>
              <a:pPr/>
              <a:t>19/11/2016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AB602C-413D-444F-A7C9-366E1D7C740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125A06C-1C73-442F-8EF7-92EFA21FC627}" type="datetimeFigureOut">
              <a:rPr lang="fr-FR" smtClean="0"/>
              <a:pPr/>
              <a:t>19/11/2016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AB602C-413D-444F-A7C9-366E1D7C740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125A06C-1C73-442F-8EF7-92EFA21FC627}" type="datetimeFigureOut">
              <a:rPr lang="fr-FR" smtClean="0"/>
              <a:pPr/>
              <a:t>19/11/2016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AB602C-413D-444F-A7C9-366E1D7C740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125A06C-1C73-442F-8EF7-92EFA21FC627}" type="datetimeFigureOut">
              <a:rPr lang="fr-FR" smtClean="0"/>
              <a:pPr/>
              <a:t>19/11/2016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DAB602C-413D-444F-A7C9-366E1D7C740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125A06C-1C73-442F-8EF7-92EFA21FC627}" type="datetimeFigureOut">
              <a:rPr lang="fr-FR" smtClean="0"/>
              <a:pPr/>
              <a:t>19/11/2016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DAB602C-413D-444F-A7C9-366E1D7C740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125A06C-1C73-442F-8EF7-92EFA21FC627}" type="datetimeFigureOut">
              <a:rPr lang="fr-FR" smtClean="0"/>
              <a:pPr/>
              <a:t>19/11/2016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DAB602C-413D-444F-A7C9-366E1D7C740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125A06C-1C73-442F-8EF7-92EFA21FC627}" type="datetimeFigureOut">
              <a:rPr lang="fr-FR" smtClean="0"/>
              <a:pPr/>
              <a:t>19/11/2016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AB602C-413D-444F-A7C9-366E1D7C740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125A06C-1C73-442F-8EF7-92EFA21FC627}" type="datetimeFigureOut">
              <a:rPr lang="fr-FR" smtClean="0"/>
              <a:pPr/>
              <a:t>19/11/2016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AB602C-413D-444F-A7C9-366E1D7C740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5A06C-1C73-442F-8EF7-92EFA21FC627}" type="datetimeFigureOut">
              <a:rPr lang="fr-FR" smtClean="0"/>
              <a:pPr/>
              <a:t>19/11/2016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B602C-413D-444F-A7C9-366E1D7C740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
            </a:r>
            <a:br>
              <a:rPr lang="fr-FR" dirty="0" smtClean="0"/>
            </a:br>
            <a:r>
              <a:rPr lang="fr-FR" dirty="0"/>
              <a:t/>
            </a:r>
            <a:br>
              <a:rPr lang="fr-FR" dirty="0"/>
            </a:br>
            <a:r>
              <a:rPr lang="fr-FR" dirty="0" smtClean="0"/>
              <a:t>LES </a:t>
            </a:r>
            <a:r>
              <a:rPr lang="fr-FR" dirty="0"/>
              <a:t>TROUBLES DEPRESSIFS</a:t>
            </a:r>
            <a:r>
              <a:rPr lang="fr-FR" dirty="0" smtClean="0"/>
              <a:t/>
            </a:r>
            <a:br>
              <a:rPr lang="fr-FR" dirty="0" smtClean="0"/>
            </a:br>
            <a:r>
              <a:rPr lang="fr-FR" dirty="0"/>
              <a:t/>
            </a:r>
            <a:br>
              <a:rPr lang="fr-FR" dirty="0"/>
            </a:br>
            <a:r>
              <a:rPr lang="fr-FR" dirty="0" smtClean="0"/>
              <a:t/>
            </a:r>
            <a:br>
              <a:rPr lang="fr-FR" dirty="0" smtClean="0"/>
            </a:br>
            <a:endParaRPr lang="fr-FR" dirty="0"/>
          </a:p>
        </p:txBody>
      </p:sp>
      <p:sp>
        <p:nvSpPr>
          <p:cNvPr id="3" name="Sous-titre 2"/>
          <p:cNvSpPr>
            <a:spLocks noGrp="1"/>
          </p:cNvSpPr>
          <p:nvPr>
            <p:ph type="subTitle" idx="1"/>
          </p:nvPr>
        </p:nvSpPr>
        <p:spPr/>
        <p:txBody>
          <a:bodyPr/>
          <a:lstStyle/>
          <a:p>
            <a:r>
              <a:rPr lang="fr-FR" dirty="0" smtClean="0"/>
              <a:t>Pr BOUCIF </a:t>
            </a:r>
            <a:r>
              <a:rPr lang="fr-FR" dirty="0" err="1" smtClean="0"/>
              <a:t>Hassane</a:t>
            </a:r>
            <a:r>
              <a:rPr lang="fr-FR" dirty="0" smtClean="0"/>
              <a:t> </a:t>
            </a:r>
            <a:br>
              <a:rPr lang="fr-FR" dirty="0" smtClean="0"/>
            </a:br>
            <a:r>
              <a:rPr lang="fr-FR" dirty="0" smtClean="0"/>
              <a:t>Faculté  de médecine Tlemcen</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b="1" dirty="0" smtClean="0">
                <a:latin typeface="Times New Roman" pitchFamily="18" charset="0"/>
                <a:cs typeface="Times New Roman" pitchFamily="18" charset="0"/>
              </a:rPr>
              <a:t>A-Episode dépressif modéré</a:t>
            </a:r>
            <a:endParaRPr lang="fr-FR" dirty="0"/>
          </a:p>
        </p:txBody>
      </p:sp>
      <p:sp>
        <p:nvSpPr>
          <p:cNvPr id="3" name="Espace réservé du contenu 2"/>
          <p:cNvSpPr>
            <a:spLocks noGrp="1"/>
          </p:cNvSpPr>
          <p:nvPr>
            <p:ph idx="1"/>
          </p:nvPr>
        </p:nvSpPr>
        <p:spPr>
          <a:xfrm>
            <a:off x="457200" y="1052736"/>
            <a:ext cx="8229600" cy="5544616"/>
          </a:xfrm>
        </p:spPr>
        <p:txBody>
          <a:bodyPr>
            <a:normAutofit fontScale="85000" lnSpcReduction="10000"/>
          </a:bodyPr>
          <a:lstStyle/>
          <a:p>
            <a:pPr>
              <a:buNone/>
            </a:pPr>
            <a:r>
              <a:rPr lang="fr-FR" b="1" dirty="0" smtClean="0">
                <a:latin typeface="Times New Roman" pitchFamily="18" charset="0"/>
                <a:cs typeface="Times New Roman" pitchFamily="18" charset="0"/>
              </a:rPr>
              <a:t>	1-Présentation</a:t>
            </a:r>
            <a:r>
              <a:rPr lang="fr-FR" dirty="0">
                <a:latin typeface="Times New Roman" pitchFamily="18" charset="0"/>
                <a:cs typeface="Times New Roman" pitchFamily="18" charset="0"/>
              </a:rPr>
              <a:t> : elle est caractéristique : sa tenue et sa coiffure peuvent être négligées. Les traits du visage sont caractérisés par des commissures labiales tournées vers le bas et des plis verticaux au milieu du front. Le taux de clignement des paupières peut être réduit. Les épaules sont affaissées et la tête inclinée vers le bas de telle sorte que le regard est plongeant. Les gestes sont réduits.</a:t>
            </a:r>
          </a:p>
          <a:p>
            <a:pPr>
              <a:buNone/>
            </a:pPr>
            <a:r>
              <a:rPr lang="fr-FR" b="1" dirty="0" smtClean="0">
                <a:latin typeface="Times New Roman" pitchFamily="18" charset="0"/>
                <a:cs typeface="Times New Roman" pitchFamily="18" charset="0"/>
              </a:rPr>
              <a:t>	2-Humeur</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 l’humeur est triste, souvent ressentie comme différente d’une tristesse ordinaire. Certains patients parlent de « nuage noir » envahissant toutes leurs activités mentales. L’humer est souvent au pire le matin au réveil et tend à s’améliorer un peu dans la journée « variation diurne d l’humeur ».</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b="1" dirty="0" smtClean="0">
                <a:latin typeface="Times New Roman" pitchFamily="18" charset="0"/>
                <a:cs typeface="Times New Roman" pitchFamily="18" charset="0"/>
              </a:rPr>
              <a:t>A-Episode dépressif modéré</a:t>
            </a:r>
            <a:endParaRPr lang="fr-FR" dirty="0"/>
          </a:p>
        </p:txBody>
      </p:sp>
      <p:sp>
        <p:nvSpPr>
          <p:cNvPr id="3" name="Espace réservé du contenu 2"/>
          <p:cNvSpPr>
            <a:spLocks noGrp="1"/>
          </p:cNvSpPr>
          <p:nvPr>
            <p:ph idx="1"/>
          </p:nvPr>
        </p:nvSpPr>
        <p:spPr>
          <a:xfrm>
            <a:off x="457200" y="1052736"/>
            <a:ext cx="8229600" cy="5544616"/>
          </a:xfrm>
        </p:spPr>
        <p:txBody>
          <a:bodyPr>
            <a:normAutofit fontScale="77500" lnSpcReduction="20000"/>
          </a:bodyPr>
          <a:lstStyle/>
          <a:p>
            <a:pPr>
              <a:buNone/>
            </a:pPr>
            <a:r>
              <a:rPr lang="fr-FR" b="1" dirty="0" smtClean="0">
                <a:latin typeface="Times New Roman" pitchFamily="18" charset="0"/>
                <a:cs typeface="Times New Roman" pitchFamily="18" charset="0"/>
              </a:rPr>
              <a:t>	3-Cognitions </a:t>
            </a:r>
            <a:r>
              <a:rPr lang="fr-FR" b="1" dirty="0">
                <a:latin typeface="Times New Roman" pitchFamily="18" charset="0"/>
                <a:cs typeface="Times New Roman" pitchFamily="18" charset="0"/>
              </a:rPr>
              <a:t>dépressives</a:t>
            </a:r>
            <a:r>
              <a:rPr lang="fr-FR" dirty="0">
                <a:latin typeface="Times New Roman" pitchFamily="18" charset="0"/>
                <a:cs typeface="Times New Roman" pitchFamily="18" charset="0"/>
              </a:rPr>
              <a:t> : les pensées négatives « cognitions dépressives » que l’on peut classer en trois groupes :</a:t>
            </a:r>
          </a:p>
          <a:p>
            <a:pPr>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a/Sentiment </a:t>
            </a:r>
            <a:r>
              <a:rPr lang="fr-FR" b="1" dirty="0">
                <a:latin typeface="Times New Roman" pitchFamily="18" charset="0"/>
                <a:cs typeface="Times New Roman" pitchFamily="18" charset="0"/>
              </a:rPr>
              <a:t>de ne rien valoir</a:t>
            </a:r>
            <a:r>
              <a:rPr lang="fr-FR" dirty="0">
                <a:latin typeface="Times New Roman" pitchFamily="18" charset="0"/>
                <a:cs typeface="Times New Roman" pitchFamily="18" charset="0"/>
              </a:rPr>
              <a:t> : le patient pense qu’il échoue dans ce qu’il fait et que les autres le prennent pour un raté ; il n’a plus confiance en lui et ne conçoit pas qu’un succès puisse lui être attribué</a:t>
            </a:r>
          </a:p>
          <a:p>
            <a:pPr>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b/Pessimisme</a:t>
            </a:r>
            <a:r>
              <a:rPr lang="fr-FR" dirty="0">
                <a:latin typeface="Times New Roman" pitchFamily="18" charset="0"/>
                <a:cs typeface="Times New Roman" pitchFamily="18" charset="0"/>
              </a:rPr>
              <a:t> : concernant les perspectives futures. Le patient s’attend au pire, il prévoit l’échec de son travail, la ruine financière, le malheur pour sa famille. Ces idées de désespoir s’accompagne souvent de pensées que la vie ne vaut plus la peine d’être vécue et que la mort serait une délivrance bien bienvenu   </a:t>
            </a:r>
          </a:p>
          <a:p>
            <a:pPr>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c/le </a:t>
            </a:r>
            <a:r>
              <a:rPr lang="fr-FR" b="1" dirty="0">
                <a:latin typeface="Times New Roman" pitchFamily="18" charset="0"/>
                <a:cs typeface="Times New Roman" pitchFamily="18" charset="0"/>
              </a:rPr>
              <a:t>sentiment de culpabilité</a:t>
            </a:r>
            <a:r>
              <a:rPr lang="fr-FR" dirty="0">
                <a:latin typeface="Times New Roman" pitchFamily="18" charset="0"/>
                <a:cs typeface="Times New Roman" pitchFamily="18" charset="0"/>
              </a:rPr>
              <a:t> : prennent souvent la forme de reproches adressés à soi-même au sujet de problèmes mineurs.</a:t>
            </a:r>
          </a:p>
          <a:p>
            <a:endParaRPr lang="fr-FR"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b="1" dirty="0" smtClean="0">
                <a:latin typeface="Times New Roman" pitchFamily="18" charset="0"/>
                <a:cs typeface="Times New Roman" pitchFamily="18" charset="0"/>
              </a:rPr>
              <a:t>A-Episode dépressif modéré</a:t>
            </a:r>
            <a:endParaRPr lang="fr-FR" dirty="0"/>
          </a:p>
        </p:txBody>
      </p:sp>
      <p:sp>
        <p:nvSpPr>
          <p:cNvPr id="3" name="Espace réservé du contenu 2"/>
          <p:cNvSpPr>
            <a:spLocks noGrp="1"/>
          </p:cNvSpPr>
          <p:nvPr>
            <p:ph idx="1"/>
          </p:nvPr>
        </p:nvSpPr>
        <p:spPr>
          <a:xfrm>
            <a:off x="457200" y="1052736"/>
            <a:ext cx="8229600" cy="5472608"/>
          </a:xfrm>
        </p:spPr>
        <p:txBody>
          <a:bodyPr>
            <a:normAutofit fontScale="85000" lnSpcReduction="10000"/>
          </a:bodyPr>
          <a:lstStyle/>
          <a:p>
            <a:pPr>
              <a:buNone/>
            </a:pPr>
            <a:r>
              <a:rPr lang="fr-FR" b="1" dirty="0" smtClean="0">
                <a:latin typeface="Times New Roman" pitchFamily="18" charset="0"/>
                <a:cs typeface="Times New Roman" pitchFamily="18" charset="0"/>
              </a:rPr>
              <a:t>	4- </a:t>
            </a:r>
            <a:r>
              <a:rPr lang="fr-FR" b="1" dirty="0">
                <a:latin typeface="Times New Roman" pitchFamily="18" charset="0"/>
                <a:cs typeface="Times New Roman" pitchFamily="18" charset="0"/>
              </a:rPr>
              <a:t>le changement de comportement :</a:t>
            </a:r>
            <a:endParaRPr lang="fr-FR" dirty="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a-</a:t>
            </a:r>
            <a:r>
              <a:rPr lang="fr-FR" b="1" dirty="0" err="1" smtClean="0">
                <a:latin typeface="Times New Roman" pitchFamily="18" charset="0"/>
                <a:cs typeface="Times New Roman" pitchFamily="18" charset="0"/>
              </a:rPr>
              <a:t>anhédonie</a:t>
            </a:r>
            <a:r>
              <a:rPr lang="fr-FR" dirty="0">
                <a:latin typeface="Times New Roman" pitchFamily="18" charset="0"/>
                <a:cs typeface="Times New Roman" pitchFamily="18" charset="0"/>
              </a:rPr>
              <a:t> : l’absence d’intérêt et de plaisir. Le patient ne montre aucun enthousiasme dans les activités et les passe-temps qu’il appréciait en temps normal. Le patient se sent léthargique et ne mène pas au bout ce qu’il entreprend.</a:t>
            </a:r>
          </a:p>
          <a:p>
            <a:pPr>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b-ralentissement </a:t>
            </a:r>
            <a:r>
              <a:rPr lang="fr-FR" b="1" dirty="0">
                <a:latin typeface="Times New Roman" pitchFamily="18" charset="0"/>
                <a:cs typeface="Times New Roman" pitchFamily="18" charset="0"/>
              </a:rPr>
              <a:t>psychomoteur</a:t>
            </a:r>
            <a:r>
              <a:rPr lang="fr-FR" dirty="0">
                <a:latin typeface="Times New Roman" pitchFamily="18" charset="0"/>
                <a:cs typeface="Times New Roman" pitchFamily="18" charset="0"/>
              </a:rPr>
              <a:t> : est fréquent, le patient marche et agit lentement. Le ralentissement de la pensée est retrouvé au travers du discours du patient : un long délai est nécessaire avant de répondre aux questions, parfois on retrouve des pauses dans son discours. L’agitation peut parfois remplacer le ralentissement psychomoteur quand le patient </a:t>
            </a:r>
            <a:r>
              <a:rPr lang="fr-FR" dirty="0" smtClean="0">
                <a:latin typeface="Times New Roman" pitchFamily="18" charset="0"/>
                <a:cs typeface="Times New Roman" pitchFamily="18" charset="0"/>
              </a:rPr>
              <a:t>présente </a:t>
            </a:r>
            <a:r>
              <a:rPr lang="fr-FR" dirty="0">
                <a:latin typeface="Times New Roman" pitchFamily="18" charset="0"/>
                <a:cs typeface="Times New Roman" pitchFamily="18" charset="0"/>
              </a:rPr>
              <a:t>une anxiété importante. </a:t>
            </a:r>
          </a:p>
          <a:p>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b="1" dirty="0" smtClean="0">
                <a:latin typeface="Times New Roman" pitchFamily="18" charset="0"/>
                <a:cs typeface="Times New Roman" pitchFamily="18" charset="0"/>
              </a:rPr>
              <a:t>A-Episode dépressif modéré</a:t>
            </a:r>
            <a:endParaRPr lang="fr-FR" dirty="0"/>
          </a:p>
        </p:txBody>
      </p:sp>
      <p:sp>
        <p:nvSpPr>
          <p:cNvPr id="3" name="Espace réservé du contenu 2"/>
          <p:cNvSpPr>
            <a:spLocks noGrp="1"/>
          </p:cNvSpPr>
          <p:nvPr>
            <p:ph idx="1"/>
          </p:nvPr>
        </p:nvSpPr>
        <p:spPr>
          <a:xfrm>
            <a:off x="457200" y="908720"/>
            <a:ext cx="8229600" cy="5616624"/>
          </a:xfrm>
        </p:spPr>
        <p:txBody>
          <a:bodyPr>
            <a:normAutofit fontScale="85000" lnSpcReduction="10000"/>
          </a:bodyPr>
          <a:lstStyle/>
          <a:p>
            <a:pPr>
              <a:lnSpc>
                <a:spcPct val="150000"/>
              </a:lnSpc>
              <a:buNone/>
            </a:pPr>
            <a:r>
              <a:rPr lang="fr-FR" b="1" dirty="0" smtClean="0">
                <a:latin typeface="Times New Roman" pitchFamily="18" charset="0"/>
                <a:cs typeface="Times New Roman" pitchFamily="18" charset="0"/>
              </a:rPr>
              <a:t>	5-troubles </a:t>
            </a:r>
            <a:r>
              <a:rPr lang="fr-FR" b="1" dirty="0">
                <a:latin typeface="Times New Roman" pitchFamily="18" charset="0"/>
                <a:cs typeface="Times New Roman" pitchFamily="18" charset="0"/>
              </a:rPr>
              <a:t>instinctuels :</a:t>
            </a:r>
            <a:endParaRPr lang="fr-FR" dirty="0">
              <a:latin typeface="Times New Roman" pitchFamily="18" charset="0"/>
              <a:cs typeface="Times New Roman" pitchFamily="18" charset="0"/>
            </a:endParaRPr>
          </a:p>
          <a:p>
            <a:pPr>
              <a:lnSpc>
                <a:spcPct val="150000"/>
              </a:lnSpc>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 </a:t>
            </a:r>
            <a:r>
              <a:rPr lang="fr-FR" b="1" u="sng" dirty="0">
                <a:latin typeface="Times New Roman" pitchFamily="18" charset="0"/>
                <a:cs typeface="Times New Roman" pitchFamily="18" charset="0"/>
              </a:rPr>
              <a:t>a-troubles du sommeil</a:t>
            </a:r>
            <a:r>
              <a:rPr lang="fr-FR" dirty="0">
                <a:latin typeface="Times New Roman" pitchFamily="18" charset="0"/>
                <a:cs typeface="Times New Roman" pitchFamily="18" charset="0"/>
              </a:rPr>
              <a:t> : (quasi-constant)</a:t>
            </a:r>
          </a:p>
          <a:p>
            <a:pPr lvl="0">
              <a:lnSpc>
                <a:spcPct val="150000"/>
              </a:lnSpc>
              <a:buNone/>
            </a:pPr>
            <a:r>
              <a:rPr lang="fr-FR" dirty="0" smtClean="0">
                <a:latin typeface="Times New Roman" pitchFamily="18" charset="0"/>
                <a:cs typeface="Times New Roman" pitchFamily="18" charset="0"/>
              </a:rPr>
              <a:t>	Insomnie </a:t>
            </a:r>
            <a:r>
              <a:rPr lang="fr-FR" dirty="0">
                <a:latin typeface="Times New Roman" pitchFamily="18" charset="0"/>
                <a:cs typeface="Times New Roman" pitchFamily="18" charset="0"/>
              </a:rPr>
              <a:t>d’endormissement.</a:t>
            </a:r>
          </a:p>
          <a:p>
            <a:pPr lvl="0">
              <a:lnSpc>
                <a:spcPct val="150000"/>
              </a:lnSpc>
              <a:buNone/>
            </a:pPr>
            <a:r>
              <a:rPr lang="fr-FR" dirty="0" smtClean="0">
                <a:latin typeface="Times New Roman" pitchFamily="18" charset="0"/>
                <a:cs typeface="Times New Roman" pitchFamily="18" charset="0"/>
              </a:rPr>
              <a:t>	Réveils </a:t>
            </a:r>
            <a:r>
              <a:rPr lang="fr-FR" dirty="0">
                <a:latin typeface="Times New Roman" pitchFamily="18" charset="0"/>
                <a:cs typeface="Times New Roman" pitchFamily="18" charset="0"/>
              </a:rPr>
              <a:t>multiples.</a:t>
            </a:r>
          </a:p>
          <a:p>
            <a:pPr lvl="0">
              <a:lnSpc>
                <a:spcPct val="150000"/>
              </a:lnSpc>
              <a:buNone/>
            </a:pPr>
            <a:r>
              <a:rPr lang="fr-FR" dirty="0" smtClean="0">
                <a:latin typeface="Times New Roman" pitchFamily="18" charset="0"/>
                <a:cs typeface="Times New Roman" pitchFamily="18" charset="0"/>
              </a:rPr>
              <a:t>	Et </a:t>
            </a:r>
            <a:r>
              <a:rPr lang="fr-FR" dirty="0">
                <a:latin typeface="Times New Roman" pitchFamily="18" charset="0"/>
                <a:cs typeface="Times New Roman" pitchFamily="18" charset="0"/>
              </a:rPr>
              <a:t>surtout insomnie du petit matin avec réveil précoce très évocateur, s’accompagne d’une aggravation matinale des troubles et d’une impossibilité d’anticiper la journée à venir et possibilité de passage à l’acte suicidaire.</a:t>
            </a:r>
          </a:p>
          <a:p>
            <a:pPr>
              <a:lnSpc>
                <a:spcPct val="150000"/>
              </a:lnSpc>
            </a:pPr>
            <a:endParaRPr lang="fr-F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fr-FR" b="1" dirty="0" smtClean="0">
                <a:latin typeface="Times New Roman" pitchFamily="18" charset="0"/>
                <a:cs typeface="Times New Roman" pitchFamily="18" charset="0"/>
              </a:rPr>
              <a:t>A-Episode dépressif modéré</a:t>
            </a:r>
            <a:endParaRPr lang="fr-FR" dirty="0"/>
          </a:p>
        </p:txBody>
      </p:sp>
      <p:sp>
        <p:nvSpPr>
          <p:cNvPr id="3" name="Espace réservé du contenu 2"/>
          <p:cNvSpPr>
            <a:spLocks noGrp="1"/>
          </p:cNvSpPr>
          <p:nvPr>
            <p:ph idx="1"/>
          </p:nvPr>
        </p:nvSpPr>
        <p:spPr>
          <a:xfrm>
            <a:off x="457200" y="980728"/>
            <a:ext cx="8229600" cy="5877272"/>
          </a:xfrm>
        </p:spPr>
        <p:txBody>
          <a:bodyPr>
            <a:normAutofit fontScale="92500" lnSpcReduction="10000"/>
          </a:bodyPr>
          <a:lstStyle/>
          <a:p>
            <a:pPr>
              <a:buNone/>
            </a:pPr>
            <a:r>
              <a:rPr lang="fr-FR" dirty="0" smtClean="0">
                <a:latin typeface="Times New Roman" pitchFamily="18" charset="0"/>
                <a:cs typeface="Times New Roman" pitchFamily="18" charset="0"/>
              </a:rPr>
              <a:t>	</a:t>
            </a:r>
            <a:r>
              <a:rPr lang="fr-FR" b="1" u="sng" dirty="0" smtClean="0">
                <a:latin typeface="Times New Roman" pitchFamily="18" charset="0"/>
                <a:cs typeface="Times New Roman" pitchFamily="18" charset="0"/>
              </a:rPr>
              <a:t>b-anorexie</a:t>
            </a:r>
            <a:r>
              <a:rPr lang="fr-FR" b="1" u="sng" dirty="0">
                <a:latin typeface="Times New Roman" pitchFamily="18" charset="0"/>
                <a:cs typeface="Times New Roman" pitchFamily="18" charset="0"/>
              </a:rPr>
              <a:t> </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Est </a:t>
            </a:r>
            <a:r>
              <a:rPr lang="fr-FR" dirty="0">
                <a:latin typeface="Times New Roman" pitchFamily="18" charset="0"/>
                <a:cs typeface="Times New Roman" pitchFamily="18" charset="0"/>
              </a:rPr>
              <a:t>constante, elle est aggravée par l’asthénie et la perte du désir de vivre. Dans les dépressions graves, il peut s’agir d’un refus irréductible de toute alimentation, sa signification peut être liée à un désir de mourir et constituer un équivalent suicidaire, il peut être intégré à </a:t>
            </a:r>
            <a:r>
              <a:rPr lang="fr-FR" dirty="0" smtClean="0">
                <a:latin typeface="Times New Roman" pitchFamily="18" charset="0"/>
                <a:cs typeface="Times New Roman" pitchFamily="18" charset="0"/>
              </a:rPr>
              <a:t>un</a:t>
            </a:r>
          </a:p>
          <a:p>
            <a:pPr>
              <a:buNone/>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 s</a:t>
            </a:r>
            <a:r>
              <a:rPr lang="fr-FR" b="1" dirty="0" smtClean="0">
                <a:latin typeface="Times New Roman" pitchFamily="18" charset="0"/>
                <a:cs typeface="Times New Roman" pitchFamily="18" charset="0"/>
              </a:rPr>
              <a:t>yndrome </a:t>
            </a:r>
            <a:r>
              <a:rPr lang="fr-FR" b="1" dirty="0">
                <a:latin typeface="Times New Roman" pitchFamily="18" charset="0"/>
                <a:cs typeface="Times New Roman" pitchFamily="18" charset="0"/>
              </a:rPr>
              <a:t>de </a:t>
            </a:r>
            <a:r>
              <a:rPr lang="fr-FR" b="1" dirty="0" err="1" smtClean="0">
                <a:latin typeface="Times New Roman" pitchFamily="18" charset="0"/>
                <a:cs typeface="Times New Roman" pitchFamily="18" charset="0"/>
              </a:rPr>
              <a:t>Cotard</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 : le patient est convaincu de ne plus posséder d’organe, pas d’estomac, il est damné et condamné à souffrir pour l’éternité.</a:t>
            </a:r>
          </a:p>
          <a:p>
            <a:pPr>
              <a:buNone/>
            </a:pP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c</a:t>
            </a:r>
            <a:r>
              <a:rPr lang="fr-FR" b="1" u="sng" dirty="0" err="1" smtClean="0">
                <a:latin typeface="Times New Roman" pitchFamily="18" charset="0"/>
                <a:cs typeface="Times New Roman" pitchFamily="18" charset="0"/>
              </a:rPr>
              <a:t>-les</a:t>
            </a:r>
            <a:r>
              <a:rPr lang="fr-FR" b="1" u="sng" dirty="0" smtClean="0">
                <a:latin typeface="Times New Roman" pitchFamily="18" charset="0"/>
                <a:cs typeface="Times New Roman" pitchFamily="18" charset="0"/>
              </a:rPr>
              <a:t> </a:t>
            </a:r>
            <a:r>
              <a:rPr lang="fr-FR" b="1" u="sng" dirty="0">
                <a:latin typeface="Times New Roman" pitchFamily="18" charset="0"/>
                <a:cs typeface="Times New Roman" pitchFamily="18" charset="0"/>
              </a:rPr>
              <a:t>troubles sexuels</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 la perte de tout désir sexuel contribue à renforcer le sentiment de dévalorisation et de culpabilité.</a:t>
            </a:r>
          </a:p>
          <a:p>
            <a:endParaRPr lang="fr-FR"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b="1" dirty="0" smtClean="0">
                <a:latin typeface="Times New Roman" pitchFamily="18" charset="0"/>
                <a:cs typeface="Times New Roman" pitchFamily="18" charset="0"/>
              </a:rPr>
              <a:t>A-Episode dépressif modéré</a:t>
            </a:r>
            <a:endParaRPr lang="fr-FR" dirty="0"/>
          </a:p>
        </p:txBody>
      </p:sp>
      <p:sp>
        <p:nvSpPr>
          <p:cNvPr id="3" name="Espace réservé du contenu 2"/>
          <p:cNvSpPr>
            <a:spLocks noGrp="1"/>
          </p:cNvSpPr>
          <p:nvPr>
            <p:ph idx="1"/>
          </p:nvPr>
        </p:nvSpPr>
        <p:spPr>
          <a:xfrm>
            <a:off x="457200" y="980728"/>
            <a:ext cx="8229600" cy="5688632"/>
          </a:xfrm>
        </p:spPr>
        <p:txBody>
          <a:bodyPr>
            <a:normAutofit fontScale="85000" lnSpcReduction="20000"/>
          </a:bodyPr>
          <a:lstStyle/>
          <a:p>
            <a:pPr>
              <a:buNone/>
            </a:pPr>
            <a:r>
              <a:rPr lang="fr-FR" b="1" dirty="0" smtClean="0">
                <a:latin typeface="Times New Roman" pitchFamily="18" charset="0"/>
                <a:cs typeface="Times New Roman" pitchFamily="18" charset="0"/>
              </a:rPr>
              <a:t>	6</a:t>
            </a:r>
            <a:r>
              <a:rPr lang="fr-FR" b="1" u="sng" dirty="0" smtClean="0">
                <a:latin typeface="Times New Roman" pitchFamily="18" charset="0"/>
                <a:cs typeface="Times New Roman" pitchFamily="18" charset="0"/>
              </a:rPr>
              <a:t>- </a:t>
            </a:r>
            <a:r>
              <a:rPr lang="fr-FR" b="1" u="sng" dirty="0">
                <a:latin typeface="Times New Roman" pitchFamily="18" charset="0"/>
                <a:cs typeface="Times New Roman" pitchFamily="18" charset="0"/>
              </a:rPr>
              <a:t>les troubles associés</a:t>
            </a:r>
            <a:r>
              <a:rPr lang="fr-FR" dirty="0">
                <a:latin typeface="Times New Roman" pitchFamily="18" charset="0"/>
                <a:cs typeface="Times New Roman" pitchFamily="18" charset="0"/>
              </a:rPr>
              <a:t> :</a:t>
            </a:r>
          </a:p>
          <a:p>
            <a:pPr>
              <a:buNone/>
            </a:pPr>
            <a:r>
              <a:rPr lang="fr-FR" b="1" dirty="0" smtClean="0">
                <a:latin typeface="Times New Roman" pitchFamily="18" charset="0"/>
                <a:cs typeface="Times New Roman" pitchFamily="18" charset="0"/>
              </a:rPr>
              <a:t>	a-anxiété</a:t>
            </a:r>
            <a:r>
              <a:rPr lang="fr-FR" u="sng" dirty="0">
                <a:latin typeface="Times New Roman" pitchFamily="18" charset="0"/>
                <a:cs typeface="Times New Roman" pitchFamily="18" charset="0"/>
              </a:rPr>
              <a:t> </a:t>
            </a:r>
            <a:r>
              <a:rPr lang="fr-FR" b="1" dirty="0">
                <a:latin typeface="Times New Roman" pitchFamily="18" charset="0"/>
                <a:cs typeface="Times New Roman" pitchFamily="18" charset="0"/>
              </a:rPr>
              <a:t>:</a:t>
            </a:r>
            <a:r>
              <a:rPr lang="fr-FR" dirty="0">
                <a:latin typeface="Times New Roman" pitchFamily="18" charset="0"/>
                <a:cs typeface="Times New Roman" pitchFamily="18" charset="0"/>
              </a:rPr>
              <a:t> sentiment pénible d’attente d’un danger imminent et imprécis.  Peut se traduire par une agitation qui masque le ralentissement.  Le risque de raptus anxieux augmente le risque suicidaire, chez le dépressif. L’anxiété peut s’accompagner de préoccupation hypochondriaque qui masquent parfois les affects dépressifs : algies diverses, céphalées, </a:t>
            </a:r>
            <a:r>
              <a:rPr lang="fr-FR" dirty="0" err="1">
                <a:latin typeface="Times New Roman" pitchFamily="18" charset="0"/>
                <a:cs typeface="Times New Roman" pitchFamily="18" charset="0"/>
              </a:rPr>
              <a:t>cordialgies</a:t>
            </a:r>
            <a:r>
              <a:rPr lang="fr-FR" dirty="0">
                <a:latin typeface="Times New Roman" pitchFamily="18" charset="0"/>
                <a:cs typeface="Times New Roman" pitchFamily="18" charset="0"/>
              </a:rPr>
              <a:t>, colites…</a:t>
            </a:r>
          </a:p>
          <a:p>
            <a:pPr>
              <a:buNone/>
            </a:pP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b-les</a:t>
            </a:r>
            <a:r>
              <a:rPr lang="fr-FR" b="1" dirty="0" smtClean="0">
                <a:latin typeface="Times New Roman" pitchFamily="18" charset="0"/>
                <a:cs typeface="Times New Roman" pitchFamily="18" charset="0"/>
              </a:rPr>
              <a:t> </a:t>
            </a:r>
            <a:r>
              <a:rPr lang="fr-FR" b="1" dirty="0">
                <a:latin typeface="Times New Roman" pitchFamily="18" charset="0"/>
                <a:cs typeface="Times New Roman" pitchFamily="18" charset="0"/>
              </a:rPr>
              <a:t>troubles neurovégétatifs :</a:t>
            </a:r>
            <a:r>
              <a:rPr lang="fr-FR" dirty="0">
                <a:latin typeface="Times New Roman" pitchFamily="18" charset="0"/>
                <a:cs typeface="Times New Roman" pitchFamily="18" charset="0"/>
              </a:rPr>
              <a:t> sécheresse de la bouche, ralentissement du Péristaltisme intestinal, hypotension.</a:t>
            </a:r>
          </a:p>
          <a:p>
            <a:pPr>
              <a:buNone/>
            </a:pPr>
            <a:r>
              <a:rPr lang="fr-FR" b="1" dirty="0" smtClean="0">
                <a:latin typeface="Times New Roman" pitchFamily="18" charset="0"/>
                <a:cs typeface="Times New Roman" pitchFamily="18" charset="0"/>
              </a:rPr>
              <a:t>	c-Troubles </a:t>
            </a:r>
            <a:r>
              <a:rPr lang="fr-FR" b="1" dirty="0">
                <a:latin typeface="Times New Roman" pitchFamily="18" charset="0"/>
                <a:cs typeface="Times New Roman" pitchFamily="18" charset="0"/>
              </a:rPr>
              <a:t>du caractère</a:t>
            </a:r>
            <a:r>
              <a:rPr lang="fr-FR" dirty="0">
                <a:latin typeface="Times New Roman" pitchFamily="18" charset="0"/>
                <a:cs typeface="Times New Roman" pitchFamily="18" charset="0"/>
              </a:rPr>
              <a:t> : Irritabilité, hostilité, impulsivité, intolérance vis à vis de l’entourage, surtout  chez l’adolescent.</a:t>
            </a: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lstStyle/>
          <a:p>
            <a:r>
              <a:rPr lang="fr-FR" b="1" dirty="0" smtClean="0">
                <a:latin typeface="Times New Roman" pitchFamily="18" charset="0"/>
                <a:cs typeface="Times New Roman" pitchFamily="18" charset="0"/>
              </a:rPr>
              <a:t>B- Dépression Sévère</a:t>
            </a:r>
            <a:r>
              <a:rPr lang="fr-FR" dirty="0" smtClean="0">
                <a:latin typeface="Times New Roman" pitchFamily="18" charset="0"/>
                <a:cs typeface="Times New Roman" pitchFamily="18" charset="0"/>
              </a:rPr>
              <a:t> </a:t>
            </a:r>
            <a:endParaRPr lang="fr-FR" dirty="0"/>
          </a:p>
        </p:txBody>
      </p:sp>
      <p:sp>
        <p:nvSpPr>
          <p:cNvPr id="3" name="Espace réservé du contenu 2"/>
          <p:cNvSpPr>
            <a:spLocks noGrp="1"/>
          </p:cNvSpPr>
          <p:nvPr>
            <p:ph idx="1"/>
          </p:nvPr>
        </p:nvSpPr>
        <p:spPr>
          <a:xfrm>
            <a:off x="457200" y="1412776"/>
            <a:ext cx="8229600" cy="5040560"/>
          </a:xfrm>
        </p:spPr>
        <p:txBody>
          <a:bodyPr>
            <a:normAutofit/>
          </a:bodyPr>
          <a:lstStyle/>
          <a:p>
            <a:pPr>
              <a:buFont typeface="Wingdings" pitchFamily="2" charset="2"/>
              <a:buChar char="q"/>
            </a:pPr>
            <a:r>
              <a:rPr lang="fr-FR" dirty="0" smtClean="0">
                <a:latin typeface="Times New Roman" pitchFamily="18" charset="0"/>
                <a:cs typeface="Times New Roman" pitchFamily="18" charset="0"/>
              </a:rPr>
              <a:t>Au </a:t>
            </a:r>
            <a:r>
              <a:rPr lang="fr-FR" dirty="0">
                <a:latin typeface="Times New Roman" pitchFamily="18" charset="0"/>
                <a:cs typeface="Times New Roman" pitchFamily="18" charset="0"/>
              </a:rPr>
              <a:t>fur et à mesure que les troubles deviennent plus sévères, tous les symptômes décrits ci-dessus revêtent une plus grande intensité. </a:t>
            </a:r>
            <a:endParaRPr lang="fr-FR" dirty="0" smtClean="0">
              <a:latin typeface="Times New Roman" pitchFamily="18" charset="0"/>
              <a:cs typeface="Times New Roman" pitchFamily="18" charset="0"/>
            </a:endParaRPr>
          </a:p>
          <a:p>
            <a:pPr>
              <a:buFont typeface="Wingdings" pitchFamily="2" charset="2"/>
              <a:buChar char="q"/>
            </a:pPr>
            <a:r>
              <a:rPr lang="fr-FR" dirty="0" smtClean="0">
                <a:latin typeface="Times New Roman" pitchFamily="18" charset="0"/>
                <a:cs typeface="Times New Roman" pitchFamily="18" charset="0"/>
              </a:rPr>
              <a:t>Il </a:t>
            </a:r>
            <a:r>
              <a:rPr lang="fr-FR" dirty="0">
                <a:latin typeface="Times New Roman" pitchFamily="18" charset="0"/>
                <a:cs typeface="Times New Roman" pitchFamily="18" charset="0"/>
              </a:rPr>
              <a:t>existe alors une perte fonctionnelle totale dans les sphères sociale et </a:t>
            </a:r>
            <a:r>
              <a:rPr lang="fr-FR" dirty="0" smtClean="0">
                <a:latin typeface="Times New Roman" pitchFamily="18" charset="0"/>
                <a:cs typeface="Times New Roman" pitchFamily="18" charset="0"/>
              </a:rPr>
              <a:t>professionnelle.</a:t>
            </a:r>
          </a:p>
          <a:p>
            <a:pPr>
              <a:buFont typeface="Wingdings" pitchFamily="2" charset="2"/>
              <a:buChar char="q"/>
            </a:pPr>
            <a:r>
              <a:rPr lang="fr-FR" dirty="0" smtClean="0">
                <a:latin typeface="Times New Roman" pitchFamily="18" charset="0"/>
                <a:cs typeface="Times New Roman" pitchFamily="18" charset="0"/>
              </a:rPr>
              <a:t>Parfois  </a:t>
            </a:r>
            <a:r>
              <a:rPr lang="fr-FR" dirty="0">
                <a:latin typeface="Times New Roman" pitchFamily="18" charset="0"/>
                <a:cs typeface="Times New Roman" pitchFamily="18" charset="0"/>
              </a:rPr>
              <a:t>peuvent apparaitre chez ces patients des symptômes psychotiques type délire et hallucinations, le trouble est alors appelé dépression psychotique.</a:t>
            </a:r>
          </a:p>
          <a:p>
            <a:endParaRPr lang="fr-FR"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C- Troubles dépressifs légers :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40768"/>
            <a:ext cx="8229600" cy="5040560"/>
          </a:xfrm>
        </p:spPr>
        <p:txBody>
          <a:bodyPr>
            <a:normAutofit lnSpcReduction="10000"/>
          </a:bodyPr>
          <a:lstStyle/>
          <a:p>
            <a:pPr>
              <a:buNone/>
            </a:pPr>
            <a:r>
              <a:rPr lang="fr-FR" dirty="0" smtClean="0">
                <a:latin typeface="Times New Roman" pitchFamily="18" charset="0"/>
                <a:cs typeface="Times New Roman" pitchFamily="18" charset="0"/>
              </a:rPr>
              <a:t>	Se </a:t>
            </a:r>
            <a:r>
              <a:rPr lang="fr-FR" dirty="0">
                <a:latin typeface="Times New Roman" pitchFamily="18" charset="0"/>
                <a:cs typeface="Times New Roman" pitchFamily="18" charset="0"/>
              </a:rPr>
              <a:t>caractérise par une humeur dépressive, absence d’énergie, perturbation du sommeil moins importante avec absence du réveil matinal précoce caractéristique de la dépression moyenne et sévère. La réduction de l’appétit, la perte du poids et la baisse de la libido ne sont pas toujours présentes. Bien que l’humeur puisse varier au cours de la journée, elle est habituellement pire le soir que le matin. On ne retrouve jamais de signes psychotiques. </a:t>
            </a:r>
          </a:p>
          <a:p>
            <a:endParaRPr lang="fr-FR"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latin typeface="Times New Roman" pitchFamily="18" charset="0"/>
                <a:cs typeface="Times New Roman" pitchFamily="18" charset="0"/>
              </a:rPr>
              <a:t>FORMES NOSOGRAPHIQUES </a:t>
            </a:r>
          </a:p>
        </p:txBody>
      </p:sp>
      <p:sp>
        <p:nvSpPr>
          <p:cNvPr id="3" name="Espace réservé du contenu 2"/>
          <p:cNvSpPr>
            <a:spLocks noGrp="1"/>
          </p:cNvSpPr>
          <p:nvPr>
            <p:ph idx="1"/>
          </p:nvPr>
        </p:nvSpPr>
        <p:spPr>
          <a:xfrm>
            <a:off x="457200" y="1268760"/>
            <a:ext cx="8229600" cy="5184576"/>
          </a:xfrm>
        </p:spPr>
        <p:txBody>
          <a:bodyPr/>
          <a:lstStyle/>
          <a:p>
            <a:pPr>
              <a:buNone/>
            </a:pPr>
            <a:endParaRPr lang="fr-FR" b="1" dirty="0" smtClean="0">
              <a:latin typeface="Times New Roman" pitchFamily="18" charset="0"/>
              <a:cs typeface="Times New Roman" pitchFamily="18" charset="0"/>
            </a:endParaRPr>
          </a:p>
          <a:p>
            <a:pPr>
              <a:buNone/>
            </a:pPr>
            <a:r>
              <a:rPr lang="fr-FR" b="1" dirty="0">
                <a:latin typeface="Times New Roman" pitchFamily="18" charset="0"/>
                <a:cs typeface="Times New Roman" pitchFamily="18" charset="0"/>
              </a:rPr>
              <a:t>	</a:t>
            </a:r>
            <a:r>
              <a:rPr lang="fr-FR" b="1" u="sng" dirty="0" smtClean="0">
                <a:latin typeface="Times New Roman" pitchFamily="18" charset="0"/>
                <a:cs typeface="Times New Roman" pitchFamily="18" charset="0"/>
              </a:rPr>
              <a:t>1-dépression </a:t>
            </a:r>
            <a:r>
              <a:rPr lang="fr-FR" b="1" u="sng" dirty="0">
                <a:latin typeface="Times New Roman" pitchFamily="18" charset="0"/>
                <a:cs typeface="Times New Roman" pitchFamily="18" charset="0"/>
              </a:rPr>
              <a:t>endogène</a:t>
            </a:r>
            <a:r>
              <a:rPr lang="fr-FR" dirty="0">
                <a:latin typeface="Times New Roman" pitchFamily="18" charset="0"/>
                <a:cs typeface="Times New Roman" pitchFamily="18" charset="0"/>
              </a:rPr>
              <a:t> : (dépression majeure ou mélancolique.)</a:t>
            </a:r>
          </a:p>
          <a:p>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Formes </a:t>
            </a:r>
            <a:r>
              <a:rPr lang="fr-FR" dirty="0">
                <a:latin typeface="Times New Roman" pitchFamily="18" charset="0"/>
                <a:cs typeface="Times New Roman" pitchFamily="18" charset="0"/>
              </a:rPr>
              <a:t>bipolaires : troubles bipolaires de type I ou II (états dépressifs alternant avec des états maniaques).</a:t>
            </a:r>
          </a:p>
          <a:p>
            <a:r>
              <a:rPr lang="fr-FR" dirty="0" smtClean="0">
                <a:latin typeface="Times New Roman" pitchFamily="18" charset="0"/>
                <a:cs typeface="Times New Roman" pitchFamily="18" charset="0"/>
              </a:rPr>
              <a:t>Formes </a:t>
            </a:r>
            <a:r>
              <a:rPr lang="fr-FR" dirty="0">
                <a:latin typeface="Times New Roman" pitchFamily="18" charset="0"/>
                <a:cs typeface="Times New Roman" pitchFamily="18" charset="0"/>
              </a:rPr>
              <a:t>unipolaires dépressives ou (troubles dépressifs récurrents).</a:t>
            </a:r>
          </a:p>
          <a:p>
            <a:endParaRPr lang="fr-FR"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r>
              <a:rPr lang="fr-FR" sz="3600" b="1" dirty="0" smtClean="0">
                <a:latin typeface="Times New Roman" pitchFamily="18" charset="0"/>
                <a:cs typeface="Times New Roman" pitchFamily="18" charset="0"/>
              </a:rPr>
              <a:t>FORMES NOSOGRAPHIQUES</a:t>
            </a:r>
            <a:endParaRPr lang="fr-FR" sz="3600" dirty="0"/>
          </a:p>
        </p:txBody>
      </p:sp>
      <p:sp>
        <p:nvSpPr>
          <p:cNvPr id="3" name="Espace réservé du contenu 2"/>
          <p:cNvSpPr>
            <a:spLocks noGrp="1"/>
          </p:cNvSpPr>
          <p:nvPr>
            <p:ph idx="1"/>
          </p:nvPr>
        </p:nvSpPr>
        <p:spPr>
          <a:xfrm>
            <a:off x="457200" y="980728"/>
            <a:ext cx="8229600" cy="5688632"/>
          </a:xfrm>
        </p:spPr>
        <p:txBody>
          <a:bodyPr>
            <a:normAutofit fontScale="85000" lnSpcReduction="20000"/>
          </a:bodyPr>
          <a:lstStyle/>
          <a:p>
            <a:pPr>
              <a:buNone/>
            </a:pPr>
            <a:r>
              <a:rPr lang="fr-FR" b="1" dirty="0" smtClean="0">
                <a:latin typeface="Times New Roman" pitchFamily="18" charset="0"/>
                <a:cs typeface="Times New Roman" pitchFamily="18" charset="0"/>
              </a:rPr>
              <a:t>	</a:t>
            </a:r>
            <a:r>
              <a:rPr lang="fr-FR" sz="3100" b="1" u="sng" dirty="0" smtClean="0">
                <a:latin typeface="Times New Roman" pitchFamily="18" charset="0"/>
                <a:cs typeface="Times New Roman" pitchFamily="18" charset="0"/>
              </a:rPr>
              <a:t>2-Dépression </a:t>
            </a:r>
            <a:r>
              <a:rPr lang="fr-FR" sz="3100" b="1" u="sng" dirty="0" err="1">
                <a:latin typeface="Times New Roman" pitchFamily="18" charset="0"/>
                <a:cs typeface="Times New Roman" pitchFamily="18" charset="0"/>
              </a:rPr>
              <a:t>névrotico</a:t>
            </a:r>
            <a:r>
              <a:rPr lang="fr-FR" sz="3100" b="1" u="sng" dirty="0">
                <a:latin typeface="Times New Roman" pitchFamily="18" charset="0"/>
                <a:cs typeface="Times New Roman" pitchFamily="18" charset="0"/>
              </a:rPr>
              <a:t>-</a:t>
            </a:r>
            <a:r>
              <a:rPr lang="fr-FR" sz="3100" b="1" u="sng" dirty="0" err="1">
                <a:latin typeface="Times New Roman" pitchFamily="18" charset="0"/>
                <a:cs typeface="Times New Roman" pitchFamily="18" charset="0"/>
              </a:rPr>
              <a:t>réactionelle</a:t>
            </a:r>
            <a:r>
              <a:rPr lang="fr-FR" sz="3100" b="1" dirty="0">
                <a:latin typeface="Times New Roman" pitchFamily="18" charset="0"/>
                <a:cs typeface="Times New Roman" pitchFamily="18" charset="0"/>
              </a:rPr>
              <a:t> :</a:t>
            </a:r>
            <a:endParaRPr lang="fr-FR" sz="3100" dirty="0">
              <a:latin typeface="Times New Roman" pitchFamily="18" charset="0"/>
              <a:cs typeface="Times New Roman" pitchFamily="18" charset="0"/>
            </a:endParaRPr>
          </a:p>
          <a:p>
            <a:pPr>
              <a:buFont typeface="Wingdings" pitchFamily="2" charset="2"/>
              <a:buChar char="§"/>
            </a:pPr>
            <a:r>
              <a:rPr lang="fr-FR" sz="3100" dirty="0" smtClean="0">
                <a:latin typeface="Times New Roman" pitchFamily="18" charset="0"/>
                <a:cs typeface="Times New Roman" pitchFamily="18" charset="0"/>
              </a:rPr>
              <a:t>Extrêmement </a:t>
            </a:r>
            <a:r>
              <a:rPr lang="fr-FR" sz="3100" dirty="0">
                <a:latin typeface="Times New Roman" pitchFamily="18" charset="0"/>
                <a:cs typeface="Times New Roman" pitchFamily="18" charset="0"/>
              </a:rPr>
              <a:t>fréquents, le trouble dépressif se relie alors d’une façon relativement compréhensible, à l’histoire personnelle du sujet</a:t>
            </a:r>
            <a:r>
              <a:rPr lang="fr-FR" sz="3100" dirty="0" smtClean="0">
                <a:latin typeface="Times New Roman" pitchFamily="18" charset="0"/>
                <a:cs typeface="Times New Roman" pitchFamily="18" charset="0"/>
              </a:rPr>
              <a:t>. </a:t>
            </a:r>
          </a:p>
          <a:p>
            <a:pPr>
              <a:buFont typeface="Wingdings" pitchFamily="2" charset="2"/>
              <a:buChar char="§"/>
            </a:pPr>
            <a:r>
              <a:rPr lang="fr-FR" sz="3100" dirty="0" smtClean="0">
                <a:latin typeface="Times New Roman" pitchFamily="18" charset="0"/>
                <a:cs typeface="Times New Roman" pitchFamily="18" charset="0"/>
              </a:rPr>
              <a:t>Peu </a:t>
            </a:r>
            <a:r>
              <a:rPr lang="fr-FR" sz="3100" dirty="0">
                <a:latin typeface="Times New Roman" pitchFamily="18" charset="0"/>
                <a:cs typeface="Times New Roman" pitchFamily="18" charset="0"/>
              </a:rPr>
              <a:t>suivre de peu un choc émotionnel ou un surmenage intense  (épuisement). </a:t>
            </a:r>
            <a:endParaRPr lang="fr-FR" sz="3100" dirty="0" smtClean="0">
              <a:latin typeface="Times New Roman" pitchFamily="18" charset="0"/>
              <a:cs typeface="Times New Roman" pitchFamily="18" charset="0"/>
            </a:endParaRPr>
          </a:p>
          <a:p>
            <a:pPr>
              <a:buFont typeface="Wingdings" pitchFamily="2" charset="2"/>
              <a:buChar char="§"/>
            </a:pPr>
            <a:r>
              <a:rPr lang="fr-FR" sz="3100" dirty="0" smtClean="0">
                <a:latin typeface="Times New Roman" pitchFamily="18" charset="0"/>
                <a:cs typeface="Times New Roman" pitchFamily="18" charset="0"/>
              </a:rPr>
              <a:t>Elles </a:t>
            </a:r>
            <a:r>
              <a:rPr lang="fr-FR" sz="3100" dirty="0">
                <a:latin typeface="Times New Roman" pitchFamily="18" charset="0"/>
                <a:cs typeface="Times New Roman" pitchFamily="18" charset="0"/>
              </a:rPr>
              <a:t>peuvent constituer un état dépressif majeur authentique, mais ne comprenant jamais de signes psychotiques (délire, hallucinations.)</a:t>
            </a:r>
          </a:p>
          <a:p>
            <a:pPr>
              <a:buFont typeface="Wingdings" pitchFamily="2" charset="2"/>
              <a:buChar char="§"/>
            </a:pPr>
            <a:r>
              <a:rPr lang="fr-FR" sz="3100" dirty="0" smtClean="0">
                <a:latin typeface="Times New Roman" pitchFamily="18" charset="0"/>
                <a:cs typeface="Times New Roman" pitchFamily="18" charset="0"/>
              </a:rPr>
              <a:t>Elles </a:t>
            </a:r>
            <a:r>
              <a:rPr lang="fr-FR" sz="3100" dirty="0">
                <a:latin typeface="Times New Roman" pitchFamily="18" charset="0"/>
                <a:cs typeface="Times New Roman" pitchFamily="18" charset="0"/>
              </a:rPr>
              <a:t>succèdent souvent à un événement psychoaffectif mal supporté ou aboutissement d’une longue histoire de personnalité fragile et mal adaptée. </a:t>
            </a:r>
          </a:p>
          <a:p>
            <a:pPr>
              <a:buFont typeface="Wingdings" pitchFamily="2" charset="2"/>
              <a:buChar char="§"/>
            </a:pPr>
            <a:r>
              <a:rPr lang="fr-FR" sz="3100" dirty="0" smtClean="0">
                <a:latin typeface="Times New Roman" pitchFamily="18" charset="0"/>
                <a:cs typeface="Times New Roman" pitchFamily="18" charset="0"/>
              </a:rPr>
              <a:t>Les </a:t>
            </a:r>
            <a:r>
              <a:rPr lang="fr-FR" sz="3100" dirty="0">
                <a:latin typeface="Times New Roman" pitchFamily="18" charset="0"/>
                <a:cs typeface="Times New Roman" pitchFamily="18" charset="0"/>
              </a:rPr>
              <a:t>névroses peuvent se compliquer d’états dépressifs plus ou moins graves. L’anxiété est généralement au premier plan, les manifestations phobiques ou obsessionnelles sont souvent retrouvées. </a:t>
            </a:r>
            <a:endParaRPr lang="fr-FR" dirty="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OBJECTIFS</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buNone/>
            </a:pPr>
            <a:r>
              <a:rPr lang="fr-FR" b="1" dirty="0" smtClean="0">
                <a:latin typeface="Times New Roman" pitchFamily="18" charset="0"/>
                <a:cs typeface="Times New Roman" pitchFamily="18" charset="0"/>
              </a:rPr>
              <a:t>	</a:t>
            </a:r>
          </a:p>
          <a:p>
            <a:pPr>
              <a:buNone/>
            </a:pPr>
            <a:r>
              <a:rPr lang="fr-FR" b="1" dirty="0">
                <a:latin typeface="Times New Roman" pitchFamily="18" charset="0"/>
                <a:cs typeface="Times New Roman" pitchFamily="18" charset="0"/>
              </a:rPr>
              <a:t>	</a:t>
            </a:r>
            <a:r>
              <a:rPr lang="fr-FR" b="1" dirty="0" smtClean="0">
                <a:latin typeface="Times New Roman" pitchFamily="18" charset="0"/>
                <a:cs typeface="Times New Roman" pitchFamily="18" charset="0"/>
              </a:rPr>
              <a:t>Objectifs </a:t>
            </a:r>
            <a:r>
              <a:rPr lang="fr-FR" b="1" dirty="0">
                <a:latin typeface="Times New Roman" pitchFamily="18" charset="0"/>
                <a:cs typeface="Times New Roman" pitchFamily="18" charset="0"/>
              </a:rPr>
              <a:t>généraux :</a:t>
            </a:r>
            <a:endParaRPr lang="fr-FR" dirty="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sym typeface="Times New Roman"/>
              </a:rPr>
              <a:t>	</a:t>
            </a:r>
          </a:p>
          <a:p>
            <a:pPr lvl="0">
              <a:buFont typeface="Wingdings" pitchFamily="2" charset="2"/>
              <a:buChar char="q"/>
            </a:pPr>
            <a:r>
              <a:rPr lang="fr-FR" dirty="0" smtClean="0">
                <a:latin typeface="Times New Roman" pitchFamily="18" charset="0"/>
                <a:cs typeface="Times New Roman" pitchFamily="18" charset="0"/>
              </a:rPr>
              <a:t> Faire </a:t>
            </a:r>
            <a:r>
              <a:rPr lang="fr-FR" dirty="0">
                <a:latin typeface="Times New Roman" pitchFamily="18" charset="0"/>
                <a:cs typeface="Times New Roman" pitchFamily="18" charset="0"/>
              </a:rPr>
              <a:t>le diagnostic d’un trouble </a:t>
            </a:r>
            <a:r>
              <a:rPr lang="fr-FR" dirty="0" smtClean="0">
                <a:latin typeface="Times New Roman" pitchFamily="18" charset="0"/>
                <a:cs typeface="Times New Roman" pitchFamily="18" charset="0"/>
              </a:rPr>
              <a:t>dépressif</a:t>
            </a:r>
          </a:p>
          <a:p>
            <a:pPr lvl="0">
              <a:buNone/>
            </a:pPr>
            <a:endParaRPr lang="fr-FR" dirty="0">
              <a:latin typeface="Times New Roman" pitchFamily="18" charset="0"/>
              <a:cs typeface="Times New Roman" pitchFamily="18" charset="0"/>
            </a:endParaRPr>
          </a:p>
          <a:p>
            <a:pPr lvl="0">
              <a:buFont typeface="Wingdings" pitchFamily="2" charset="2"/>
              <a:buChar char="q"/>
            </a:pPr>
            <a:r>
              <a:rPr lang="fr-FR" dirty="0">
                <a:latin typeface="Times New Roman" pitchFamily="18" charset="0"/>
                <a:cs typeface="Times New Roman" pitchFamily="18" charset="0"/>
              </a:rPr>
              <a:t>Elaborer une stratégie thérapeutique</a:t>
            </a:r>
          </a:p>
          <a:p>
            <a:endParaRPr lang="fr-FR"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FR" sz="4000" b="1" dirty="0" smtClean="0">
                <a:latin typeface="Times New Roman" pitchFamily="18" charset="0"/>
                <a:cs typeface="Times New Roman" pitchFamily="18" charset="0"/>
              </a:rPr>
              <a:t>FORMES NOSOGRAPHIQUES</a:t>
            </a:r>
            <a:endParaRPr lang="fr-FR" sz="4000" dirty="0"/>
          </a:p>
        </p:txBody>
      </p:sp>
      <p:sp>
        <p:nvSpPr>
          <p:cNvPr id="3" name="Espace réservé du contenu 2"/>
          <p:cNvSpPr>
            <a:spLocks noGrp="1"/>
          </p:cNvSpPr>
          <p:nvPr>
            <p:ph idx="1"/>
          </p:nvPr>
        </p:nvSpPr>
        <p:spPr>
          <a:xfrm>
            <a:off x="457200" y="1052736"/>
            <a:ext cx="8229600" cy="5544616"/>
          </a:xfrm>
        </p:spPr>
        <p:txBody>
          <a:bodyPr>
            <a:normAutofit fontScale="85000" lnSpcReduction="20000"/>
          </a:bodyPr>
          <a:lstStyle/>
          <a:p>
            <a:pPr algn="ctr">
              <a:buNone/>
            </a:pPr>
            <a:r>
              <a:rPr lang="fr-FR" b="1" dirty="0" smtClean="0">
                <a:latin typeface="Times New Roman" pitchFamily="18" charset="0"/>
                <a:cs typeface="Times New Roman" pitchFamily="18" charset="0"/>
              </a:rPr>
              <a:t>	3-les </a:t>
            </a:r>
            <a:r>
              <a:rPr lang="fr-FR" b="1" dirty="0">
                <a:latin typeface="Times New Roman" pitchFamily="18" charset="0"/>
                <a:cs typeface="Times New Roman" pitchFamily="18" charset="0"/>
              </a:rPr>
              <a:t>dépressions </a:t>
            </a:r>
            <a:r>
              <a:rPr lang="fr-FR" b="1" dirty="0" err="1">
                <a:latin typeface="Times New Roman" pitchFamily="18" charset="0"/>
                <a:cs typeface="Times New Roman" pitchFamily="18" charset="0"/>
              </a:rPr>
              <a:t>syptômatiques</a:t>
            </a:r>
            <a:r>
              <a:rPr lang="fr-FR" b="1" dirty="0">
                <a:latin typeface="Times New Roman" pitchFamily="18" charset="0"/>
                <a:cs typeface="Times New Roman" pitchFamily="18" charset="0"/>
              </a:rPr>
              <a:t> d’une affection psychiatrique ou organique</a:t>
            </a:r>
            <a:r>
              <a:rPr lang="fr-FR" b="1" u="sng" dirty="0">
                <a:latin typeface="Times New Roman" pitchFamily="18" charset="0"/>
                <a:cs typeface="Times New Roman" pitchFamily="18" charset="0"/>
              </a:rPr>
              <a:t> :</a:t>
            </a:r>
            <a:endParaRPr lang="fr-FR" dirty="0">
              <a:latin typeface="Times New Roman" pitchFamily="18" charset="0"/>
              <a:cs typeface="Times New Roman" pitchFamily="18" charset="0"/>
            </a:endParaRPr>
          </a:p>
          <a:p>
            <a:pPr lvl="0">
              <a:buNone/>
            </a:pPr>
            <a:r>
              <a:rPr lang="fr-FR" b="1" dirty="0" smtClean="0">
                <a:latin typeface="Times New Roman" pitchFamily="18" charset="0"/>
                <a:cs typeface="Times New Roman" pitchFamily="18" charset="0"/>
              </a:rPr>
              <a:t>	</a:t>
            </a:r>
            <a:r>
              <a:rPr lang="fr-FR" b="1" u="sng" dirty="0" smtClean="0">
                <a:latin typeface="Times New Roman" pitchFamily="18" charset="0"/>
                <a:cs typeface="Times New Roman" pitchFamily="18" charset="0"/>
              </a:rPr>
              <a:t>Les </a:t>
            </a:r>
            <a:r>
              <a:rPr lang="fr-FR" b="1" u="sng" dirty="0">
                <a:latin typeface="Times New Roman" pitchFamily="18" charset="0"/>
                <a:cs typeface="Times New Roman" pitchFamily="18" charset="0"/>
              </a:rPr>
              <a:t>affections psychiatriques</a:t>
            </a:r>
            <a:r>
              <a:rPr lang="fr-FR" dirty="0">
                <a:latin typeface="Times New Roman" pitchFamily="18" charset="0"/>
                <a:cs typeface="Times New Roman" pitchFamily="18" charset="0"/>
              </a:rPr>
              <a:t> :  </a:t>
            </a:r>
          </a:p>
          <a:p>
            <a:pPr>
              <a:buFont typeface="Wingdings" pitchFamily="2" charset="2"/>
              <a:buChar char="§"/>
            </a:pPr>
            <a:r>
              <a:rPr lang="fr-FR" dirty="0" smtClean="0">
                <a:latin typeface="Times New Roman" pitchFamily="18" charset="0"/>
                <a:cs typeface="Times New Roman" pitchFamily="18" charset="0"/>
              </a:rPr>
              <a:t>Au </a:t>
            </a:r>
            <a:r>
              <a:rPr lang="fr-FR" dirty="0">
                <a:latin typeface="Times New Roman" pitchFamily="18" charset="0"/>
                <a:cs typeface="Times New Roman" pitchFamily="18" charset="0"/>
              </a:rPr>
              <a:t>cours des schizophrénies : la dépression peut être un monde d’entré ou au cours de l’évolution des   </a:t>
            </a:r>
            <a:r>
              <a:rPr lang="fr-FR" dirty="0" err="1">
                <a:latin typeface="Times New Roman" pitchFamily="18" charset="0"/>
                <a:cs typeface="Times New Roman" pitchFamily="18" charset="0"/>
              </a:rPr>
              <a:t>Sx</a:t>
            </a:r>
            <a:r>
              <a:rPr lang="fr-FR" dirty="0">
                <a:latin typeface="Times New Roman" pitchFamily="18" charset="0"/>
                <a:cs typeface="Times New Roman" pitchFamily="18" charset="0"/>
              </a:rPr>
              <a:t>, au décours des épisodes  délirants et il est de pathogénie complexe (perte du délire, effet </a:t>
            </a:r>
            <a:r>
              <a:rPr lang="fr-FR" dirty="0" err="1">
                <a:latin typeface="Times New Roman" pitchFamily="18" charset="0"/>
                <a:cs typeface="Times New Roman" pitchFamily="18" charset="0"/>
              </a:rPr>
              <a:t>dépressogène</a:t>
            </a:r>
            <a:r>
              <a:rPr lang="fr-FR" dirty="0">
                <a:latin typeface="Times New Roman" pitchFamily="18" charset="0"/>
                <a:cs typeface="Times New Roman" pitchFamily="18" charset="0"/>
              </a:rPr>
              <a:t> des neuroleptiques, appréhension lucide de la réalité des roubles….</a:t>
            </a:r>
          </a:p>
          <a:p>
            <a:pPr>
              <a:buFont typeface="Wingdings" pitchFamily="2" charset="2"/>
              <a:buChar char="§"/>
            </a:pPr>
            <a:r>
              <a:rPr lang="fr-FR" dirty="0" smtClean="0">
                <a:latin typeface="Times New Roman" pitchFamily="18" charset="0"/>
                <a:cs typeface="Times New Roman" pitchFamily="18" charset="0"/>
              </a:rPr>
              <a:t>Dans </a:t>
            </a:r>
            <a:r>
              <a:rPr lang="fr-FR" dirty="0">
                <a:latin typeface="Times New Roman" pitchFamily="18" charset="0"/>
                <a:cs typeface="Times New Roman" pitchFamily="18" charset="0"/>
              </a:rPr>
              <a:t>les délires chroniques non schizophréniques les états dépressifs surviennent souvent lors d’accalmie du délire (survient surtout chez le paranoïa sensitive)</a:t>
            </a:r>
          </a:p>
          <a:p>
            <a:pPr>
              <a:buFont typeface="Wingdings" pitchFamily="2" charset="2"/>
              <a:buChar char="§"/>
            </a:pPr>
            <a:r>
              <a:rPr lang="fr-FR" dirty="0" smtClean="0">
                <a:latin typeface="Times New Roman" pitchFamily="18" charset="0"/>
                <a:cs typeface="Times New Roman" pitchFamily="18" charset="0"/>
              </a:rPr>
              <a:t>Personnalités </a:t>
            </a:r>
            <a:r>
              <a:rPr lang="fr-FR" dirty="0">
                <a:latin typeface="Times New Roman" pitchFamily="18" charset="0"/>
                <a:cs typeface="Times New Roman" pitchFamily="18" charset="0"/>
              </a:rPr>
              <a:t>pathologiques.</a:t>
            </a:r>
          </a:p>
          <a:p>
            <a:pPr>
              <a:buFont typeface="Wingdings" pitchFamily="2" charset="2"/>
              <a:buChar char="§"/>
            </a:pPr>
            <a:r>
              <a:rPr lang="fr-FR" dirty="0" smtClean="0">
                <a:latin typeface="Times New Roman" pitchFamily="18" charset="0"/>
                <a:cs typeface="Times New Roman" pitchFamily="18" charset="0"/>
              </a:rPr>
              <a:t>Alcoolisme</a:t>
            </a:r>
            <a:r>
              <a:rPr lang="fr-FR" dirty="0">
                <a:latin typeface="Times New Roman" pitchFamily="18" charset="0"/>
                <a:cs typeface="Times New Roman" pitchFamily="18" charset="0"/>
              </a:rPr>
              <a:t>.</a:t>
            </a:r>
          </a:p>
          <a:p>
            <a:pPr>
              <a:buFont typeface="Wingdings" pitchFamily="2" charset="2"/>
              <a:buChar char="§"/>
            </a:pPr>
            <a:r>
              <a:rPr lang="fr-FR" smtClean="0">
                <a:latin typeface="Times New Roman" pitchFamily="18" charset="0"/>
                <a:cs typeface="Times New Roman" pitchFamily="18" charset="0"/>
              </a:rPr>
              <a:t>Toxicomanie</a:t>
            </a:r>
            <a:r>
              <a:rPr lang="fr-FR" dirty="0">
                <a:latin typeface="Times New Roman" pitchFamily="18" charset="0"/>
                <a:cs typeface="Times New Roman" pitchFamily="18" charset="0"/>
              </a:rPr>
              <a:t>.</a:t>
            </a:r>
          </a:p>
          <a:p>
            <a:endParaRPr lang="fr-FR"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Times New Roman" pitchFamily="18" charset="0"/>
                <a:cs typeface="Times New Roman" pitchFamily="18" charset="0"/>
              </a:rPr>
              <a:t>FORMES NOSOGRAPHIQUES</a:t>
            </a:r>
            <a:endParaRPr lang="fr-FR" sz="4000" dirty="0"/>
          </a:p>
        </p:txBody>
      </p:sp>
      <p:sp>
        <p:nvSpPr>
          <p:cNvPr id="3" name="Espace réservé du contenu 2"/>
          <p:cNvSpPr>
            <a:spLocks noGrp="1"/>
          </p:cNvSpPr>
          <p:nvPr>
            <p:ph idx="1"/>
          </p:nvPr>
        </p:nvSpPr>
        <p:spPr>
          <a:xfrm>
            <a:off x="457200" y="1124744"/>
            <a:ext cx="8229600" cy="5328592"/>
          </a:xfrm>
        </p:spPr>
        <p:txBody>
          <a:bodyPr>
            <a:normAutofit/>
          </a:bodyPr>
          <a:lstStyle/>
          <a:p>
            <a:pPr lvl="0">
              <a:buNone/>
            </a:pPr>
            <a:r>
              <a:rPr lang="fr-FR" b="1" dirty="0" smtClean="0">
                <a:latin typeface="Times New Roman" pitchFamily="18" charset="0"/>
                <a:cs typeface="Times New Roman" pitchFamily="18" charset="0"/>
              </a:rPr>
              <a:t>	</a:t>
            </a:r>
            <a:r>
              <a:rPr lang="fr-FR" b="1" u="sng" dirty="0" smtClean="0">
                <a:latin typeface="Times New Roman" pitchFamily="18" charset="0"/>
                <a:cs typeface="Times New Roman" pitchFamily="18" charset="0"/>
              </a:rPr>
              <a:t>Affections </a:t>
            </a:r>
            <a:r>
              <a:rPr lang="fr-FR" b="1" u="sng" dirty="0" smtClean="0">
                <a:latin typeface="Times New Roman" pitchFamily="18" charset="0"/>
                <a:cs typeface="Times New Roman" pitchFamily="18" charset="0"/>
              </a:rPr>
              <a:t>somatiques</a:t>
            </a:r>
            <a:r>
              <a:rPr lang="fr-FR" dirty="0" smtClean="0">
                <a:latin typeface="Times New Roman" pitchFamily="18" charset="0"/>
                <a:cs typeface="Times New Roman" pitchFamily="18" charset="0"/>
              </a:rPr>
              <a:t>.</a:t>
            </a:r>
          </a:p>
          <a:p>
            <a:r>
              <a:rPr lang="fr-FR" dirty="0" smtClean="0">
                <a:latin typeface="Times New Roman" pitchFamily="18" charset="0"/>
                <a:cs typeface="Times New Roman" pitchFamily="18" charset="0"/>
              </a:rPr>
              <a:t>Maladies </a:t>
            </a:r>
            <a:r>
              <a:rPr lang="fr-FR" dirty="0" smtClean="0">
                <a:latin typeface="Times New Roman" pitchFamily="18" charset="0"/>
                <a:cs typeface="Times New Roman" pitchFamily="18" charset="0"/>
              </a:rPr>
              <a:t>neurologiques : parkinson, S E P. </a:t>
            </a:r>
          </a:p>
          <a:p>
            <a:r>
              <a:rPr lang="fr-FR" dirty="0" smtClean="0">
                <a:latin typeface="Times New Roman" pitchFamily="18" charset="0"/>
                <a:cs typeface="Times New Roman" pitchFamily="18" charset="0"/>
              </a:rPr>
              <a:t>Maladies </a:t>
            </a:r>
            <a:r>
              <a:rPr lang="fr-FR" dirty="0" smtClean="0">
                <a:latin typeface="Times New Roman" pitchFamily="18" charset="0"/>
                <a:cs typeface="Times New Roman" pitchFamily="18" charset="0"/>
              </a:rPr>
              <a:t>endocriniennes : hypothyroïdie...</a:t>
            </a:r>
          </a:p>
          <a:p>
            <a:r>
              <a:rPr lang="fr-FR" dirty="0" smtClean="0">
                <a:latin typeface="Times New Roman" pitchFamily="18" charset="0"/>
                <a:cs typeface="Times New Roman" pitchFamily="18" charset="0"/>
              </a:rPr>
              <a:t>Tuberculose</a:t>
            </a:r>
            <a:r>
              <a:rPr lang="fr-FR" dirty="0" smtClean="0">
                <a:latin typeface="Times New Roman" pitchFamily="18" charset="0"/>
                <a:cs typeface="Times New Roman" pitchFamily="18" charset="0"/>
              </a:rPr>
              <a:t>, cancers…</a:t>
            </a:r>
          </a:p>
          <a:p>
            <a:r>
              <a:rPr lang="fr-FR" dirty="0" smtClean="0">
                <a:latin typeface="Times New Roman" pitchFamily="18" charset="0"/>
                <a:cs typeface="Times New Roman" pitchFamily="18" charset="0"/>
              </a:rPr>
              <a:t>Pharmacodépendance</a:t>
            </a:r>
            <a:r>
              <a:rPr lang="fr-FR" dirty="0" smtClean="0">
                <a:latin typeface="Times New Roman" pitchFamily="18" charset="0"/>
                <a:cs typeface="Times New Roman" pitchFamily="18" charset="0"/>
              </a:rPr>
              <a:t> : sevrage alcoolique, héroïne…</a:t>
            </a:r>
          </a:p>
          <a:p>
            <a:pPr lvl="0">
              <a:buNone/>
            </a:pPr>
            <a:r>
              <a:rPr lang="fr-FR" b="1" dirty="0" smtClean="0">
                <a:latin typeface="Times New Roman" pitchFamily="18" charset="0"/>
                <a:cs typeface="Times New Roman" pitchFamily="18" charset="0"/>
              </a:rPr>
              <a:t>	</a:t>
            </a:r>
            <a:r>
              <a:rPr lang="fr-FR" b="1" u="sng" dirty="0" smtClean="0">
                <a:latin typeface="Times New Roman" pitchFamily="18" charset="0"/>
                <a:cs typeface="Times New Roman" pitchFamily="18" charset="0"/>
              </a:rPr>
              <a:t>Dépressions </a:t>
            </a:r>
            <a:r>
              <a:rPr lang="fr-FR" b="1" u="sng" dirty="0" smtClean="0">
                <a:latin typeface="Times New Roman" pitchFamily="18" charset="0"/>
                <a:cs typeface="Times New Roman" pitchFamily="18" charset="0"/>
              </a:rPr>
              <a:t>iatrogènes</a:t>
            </a:r>
            <a:r>
              <a:rPr lang="fr-FR" b="1"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Neuroleptique, Amphétamines, L dopa, CTC, antihypertenseur (</a:t>
            </a:r>
            <a:r>
              <a:rPr lang="fr-FR" dirty="0" err="1" smtClean="0">
                <a:latin typeface="Times New Roman" pitchFamily="18" charset="0"/>
                <a:cs typeface="Times New Roman" pitchFamily="18" charset="0"/>
              </a:rPr>
              <a:t>catapressan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oestroprogestatifs</a:t>
            </a:r>
            <a:endParaRPr lang="fr-FR"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VI/ EVOLUTION</a:t>
            </a:r>
            <a:r>
              <a:rPr lang="fr-FR" b="1"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457200" y="1196752"/>
            <a:ext cx="8229600" cy="4929411"/>
          </a:xfrm>
        </p:spPr>
        <p:txBody>
          <a:bodyPr>
            <a:normAutofit fontScale="92500" lnSpcReduction="10000"/>
          </a:bodyPr>
          <a:lstStyle/>
          <a:p>
            <a:r>
              <a:rPr lang="fr-FR" dirty="0" smtClean="0">
                <a:latin typeface="Times New Roman" pitchFamily="18" charset="0"/>
                <a:cs typeface="Times New Roman" pitchFamily="18" charset="0"/>
              </a:rPr>
              <a:t>Les </a:t>
            </a:r>
            <a:r>
              <a:rPr lang="fr-FR" dirty="0" smtClean="0">
                <a:latin typeface="Times New Roman" pitchFamily="18" charset="0"/>
                <a:cs typeface="Times New Roman" pitchFamily="18" charset="0"/>
              </a:rPr>
              <a:t>¾ des états dépressifs guérissent sous traitement.</a:t>
            </a:r>
          </a:p>
          <a:p>
            <a:r>
              <a:rPr lang="fr-FR" dirty="0" smtClean="0">
                <a:latin typeface="Times New Roman" pitchFamily="18" charset="0"/>
                <a:cs typeface="Times New Roman" pitchFamily="18" charset="0"/>
              </a:rPr>
              <a:t>15</a:t>
            </a:r>
            <a:r>
              <a:rPr lang="fr-FR" dirty="0" smtClean="0">
                <a:latin typeface="Times New Roman" pitchFamily="18" charset="0"/>
                <a:cs typeface="Times New Roman" pitchFamily="18" charset="0"/>
              </a:rPr>
              <a:t>% d’entre eux deviennent chroniques le plus souvent après de longues années d’évolution (les accès devenant de plus en plus fréquents et prolongés.</a:t>
            </a:r>
          </a:p>
          <a:p>
            <a:r>
              <a:rPr lang="fr-FR" dirty="0" smtClean="0">
                <a:latin typeface="Times New Roman" pitchFamily="18" charset="0"/>
                <a:cs typeface="Times New Roman" pitchFamily="18" charset="0"/>
              </a:rPr>
              <a:t>10</a:t>
            </a:r>
            <a:r>
              <a:rPr lang="fr-FR" dirty="0" smtClean="0">
                <a:latin typeface="Times New Roman" pitchFamily="18" charset="0"/>
                <a:cs typeface="Times New Roman" pitchFamily="18" charset="0"/>
              </a:rPr>
              <a:t>% des états dépressifs résistent aux différents traitements entre pris.</a:t>
            </a:r>
          </a:p>
          <a:p>
            <a:r>
              <a:rPr lang="fr-FR" b="1" dirty="0" smtClean="0">
                <a:latin typeface="Times New Roman" pitchFamily="18" charset="0"/>
                <a:cs typeface="Times New Roman" pitchFamily="18" charset="0"/>
              </a:rPr>
              <a:t>(15% </a:t>
            </a:r>
            <a:r>
              <a:rPr lang="fr-FR" b="1" dirty="0" smtClean="0">
                <a:latin typeface="Times New Roman" pitchFamily="18" charset="0"/>
                <a:cs typeface="Times New Roman" pitchFamily="18" charset="0"/>
              </a:rPr>
              <a:t>des patients </a:t>
            </a:r>
            <a:r>
              <a:rPr lang="fr-FR" b="1" dirty="0" smtClean="0">
                <a:latin typeface="Times New Roman" pitchFamily="18" charset="0"/>
                <a:cs typeface="Times New Roman" pitchFamily="18" charset="0"/>
              </a:rPr>
              <a:t>se </a:t>
            </a:r>
            <a:r>
              <a:rPr lang="fr-FR" b="1" dirty="0" smtClean="0">
                <a:latin typeface="Times New Roman" pitchFamily="18" charset="0"/>
                <a:cs typeface="Times New Roman" pitchFamily="18" charset="0"/>
              </a:rPr>
              <a:t>suicide </a:t>
            </a:r>
            <a:r>
              <a:rPr lang="fr-FR" b="1" dirty="0" smtClean="0">
                <a:latin typeface="Times New Roman" pitchFamily="18" charset="0"/>
                <a:cs typeface="Times New Roman" pitchFamily="18" charset="0"/>
              </a:rPr>
              <a:t>(états dépressifs majeur.)</a:t>
            </a:r>
            <a:endParaRPr lang="fr-FR"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latin typeface="Times New Roman" pitchFamily="18" charset="0"/>
                <a:cs typeface="Times New Roman" pitchFamily="18" charset="0"/>
              </a:rPr>
              <a:t>VII-PRINCIPES DU TRAITEMENT </a:t>
            </a:r>
            <a:endParaRPr lang="fr-FR" sz="3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196752"/>
            <a:ext cx="8229600" cy="5256584"/>
          </a:xfrm>
        </p:spPr>
        <p:txBody>
          <a:bodyPr/>
          <a:lstStyle/>
          <a:p>
            <a:pPr lvl="0">
              <a:buNone/>
            </a:pPr>
            <a:r>
              <a:rPr lang="fr-FR" b="1" dirty="0" smtClean="0">
                <a:latin typeface="Times New Roman" pitchFamily="18" charset="0"/>
                <a:cs typeface="Times New Roman" pitchFamily="18" charset="0"/>
              </a:rPr>
              <a:t>	L’hospitalisation</a:t>
            </a:r>
            <a:r>
              <a:rPr lang="fr-FR" dirty="0" smtClean="0">
                <a:latin typeface="Times New Roman" pitchFamily="18" charset="0"/>
                <a:cs typeface="Times New Roman" pitchFamily="18" charset="0"/>
              </a:rPr>
              <a:t> :</a:t>
            </a:r>
          </a:p>
          <a:p>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Elle </a:t>
            </a:r>
            <a:r>
              <a:rPr lang="fr-FR" dirty="0" smtClean="0">
                <a:latin typeface="Times New Roman" pitchFamily="18" charset="0"/>
                <a:cs typeface="Times New Roman" pitchFamily="18" charset="0"/>
              </a:rPr>
              <a:t>est impérative devant tout état dépressif majeur Sévère  et devant tous les états dépressifs comportant un risque suicidaire.</a:t>
            </a:r>
          </a:p>
          <a:p>
            <a:r>
              <a:rPr lang="fr-FR" dirty="0" smtClean="0">
                <a:latin typeface="Times New Roman" pitchFamily="18" charset="0"/>
                <a:cs typeface="Times New Roman" pitchFamily="18" charset="0"/>
              </a:rPr>
              <a:t>En </a:t>
            </a:r>
            <a:r>
              <a:rPr lang="fr-FR" dirty="0" smtClean="0">
                <a:latin typeface="Times New Roman" pitchFamily="18" charset="0"/>
                <a:cs typeface="Times New Roman" pitchFamily="18" charset="0"/>
              </a:rPr>
              <a:t>cas de refus d’hospitalisation de la part du patient et de la Famille, il faut savoir être ferme, préciser les responsabilités et envisager en dernier ressort une mise en observation d’office</a:t>
            </a:r>
            <a:endParaRPr lang="fr-FR"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lstStyle/>
          <a:p>
            <a:r>
              <a:rPr lang="fr-FR" b="1" dirty="0" smtClean="0">
                <a:latin typeface="Times New Roman" pitchFamily="18" charset="0"/>
                <a:cs typeface="Times New Roman" pitchFamily="18" charset="0"/>
              </a:rPr>
              <a:t>PRINCIPES DU TRAITEMENT</a:t>
            </a:r>
            <a:endParaRPr lang="fr-FR" dirty="0"/>
          </a:p>
        </p:txBody>
      </p:sp>
      <p:sp>
        <p:nvSpPr>
          <p:cNvPr id="3" name="Espace réservé du contenu 2"/>
          <p:cNvSpPr>
            <a:spLocks noGrp="1"/>
          </p:cNvSpPr>
          <p:nvPr>
            <p:ph idx="1"/>
          </p:nvPr>
        </p:nvSpPr>
        <p:spPr>
          <a:xfrm>
            <a:off x="457200" y="1268760"/>
            <a:ext cx="8229600" cy="4857403"/>
          </a:xfrm>
        </p:spPr>
        <p:txBody>
          <a:bodyPr/>
          <a:lstStyle/>
          <a:p>
            <a:pPr>
              <a:buNone/>
            </a:pPr>
            <a:r>
              <a:rPr lang="fr-FR" b="1" dirty="0" smtClean="0">
                <a:latin typeface="Times New Roman" pitchFamily="18" charset="0"/>
                <a:cs typeface="Times New Roman" pitchFamily="18" charset="0"/>
              </a:rPr>
              <a:t>	Traitement biologique</a:t>
            </a:r>
            <a:r>
              <a:rPr lang="fr-FR" dirty="0" smtClean="0">
                <a:latin typeface="Times New Roman" pitchFamily="18" charset="0"/>
                <a:cs typeface="Times New Roman" pitchFamily="18" charset="0"/>
              </a:rPr>
              <a:t> :</a:t>
            </a:r>
          </a:p>
          <a:p>
            <a:pPr>
              <a:buNone/>
            </a:pPr>
            <a:r>
              <a:rPr lang="fr-FR" dirty="0" smtClean="0">
                <a:latin typeface="Times New Roman" pitchFamily="18" charset="0"/>
                <a:cs typeface="Times New Roman" pitchFamily="18" charset="0"/>
              </a:rPr>
              <a:t>	Il </a:t>
            </a:r>
            <a:r>
              <a:rPr lang="fr-FR" dirty="0" smtClean="0">
                <a:latin typeface="Times New Roman" pitchFamily="18" charset="0"/>
                <a:cs typeface="Times New Roman" pitchFamily="18" charset="0"/>
              </a:rPr>
              <a:t>doit prendre en compte 03 paramètres.</a:t>
            </a:r>
          </a:p>
          <a:p>
            <a:pPr lvl="0">
              <a:buFont typeface="Wingdings" pitchFamily="2" charset="2"/>
              <a:buChar char="q"/>
            </a:pPr>
            <a:r>
              <a:rPr lang="fr-FR" dirty="0" smtClean="0">
                <a:latin typeface="Times New Roman" pitchFamily="18" charset="0"/>
                <a:cs typeface="Times New Roman" pitchFamily="18" charset="0"/>
              </a:rPr>
              <a:t> L’intensité de </a:t>
            </a:r>
            <a:r>
              <a:rPr lang="fr-FR" dirty="0" smtClean="0">
                <a:latin typeface="Times New Roman" pitchFamily="18" charset="0"/>
                <a:cs typeface="Times New Roman" pitchFamily="18" charset="0"/>
              </a:rPr>
              <a:t>la symptomatologie, </a:t>
            </a:r>
          </a:p>
          <a:p>
            <a:pPr lvl="0">
              <a:buFont typeface="Wingdings" pitchFamily="2" charset="2"/>
              <a:buChar char="q"/>
            </a:pPr>
            <a:r>
              <a:rPr lang="fr-FR" dirty="0" smtClean="0">
                <a:latin typeface="Times New Roman" pitchFamily="18" charset="0"/>
                <a:cs typeface="Times New Roman" pitchFamily="18" charset="0"/>
              </a:rPr>
              <a:t> L’âge du </a:t>
            </a:r>
            <a:r>
              <a:rPr lang="fr-FR" dirty="0" smtClean="0">
                <a:latin typeface="Times New Roman" pitchFamily="18" charset="0"/>
                <a:cs typeface="Times New Roman" pitchFamily="18" charset="0"/>
              </a:rPr>
              <a:t>patient </a:t>
            </a:r>
          </a:p>
          <a:p>
            <a:pPr lvl="0">
              <a:buFont typeface="Wingdings" pitchFamily="2" charset="2"/>
              <a:buChar char="q"/>
            </a:pPr>
            <a:r>
              <a:rPr lang="fr-FR" dirty="0" smtClean="0">
                <a:latin typeface="Times New Roman" pitchFamily="18" charset="0"/>
                <a:cs typeface="Times New Roman" pitchFamily="18" charset="0"/>
              </a:rPr>
              <a:t> État somatique</a:t>
            </a:r>
            <a:r>
              <a:rPr lang="fr-FR" dirty="0" smtClean="0">
                <a:latin typeface="Times New Roman" pitchFamily="18" charset="0"/>
                <a:cs typeface="Times New Roman" pitchFamily="18" charset="0"/>
              </a:rPr>
              <a:t> :</a:t>
            </a:r>
          </a:p>
          <a:p>
            <a:endParaRPr lang="fr-FR"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lstStyle/>
          <a:p>
            <a:r>
              <a:rPr lang="fr-FR" b="1" dirty="0" smtClean="0">
                <a:latin typeface="Times New Roman" pitchFamily="18" charset="0"/>
                <a:cs typeface="Times New Roman" pitchFamily="18" charset="0"/>
              </a:rPr>
              <a:t>PRINCIPES DU TRAITEMENT</a:t>
            </a:r>
            <a:endParaRPr lang="fr-FR" dirty="0"/>
          </a:p>
        </p:txBody>
      </p:sp>
      <p:sp>
        <p:nvSpPr>
          <p:cNvPr id="3" name="Espace réservé du contenu 2"/>
          <p:cNvSpPr>
            <a:spLocks noGrp="1"/>
          </p:cNvSpPr>
          <p:nvPr>
            <p:ph idx="1"/>
          </p:nvPr>
        </p:nvSpPr>
        <p:spPr>
          <a:xfrm>
            <a:off x="457200" y="1124744"/>
            <a:ext cx="8229600" cy="5733256"/>
          </a:xfrm>
        </p:spPr>
        <p:txBody>
          <a:bodyPr>
            <a:normAutofit fontScale="92500"/>
          </a:bodyPr>
          <a:lstStyle/>
          <a:p>
            <a:pPr algn="ctr">
              <a:buNone/>
            </a:pPr>
            <a:r>
              <a:rPr lang="fr-FR" b="1" u="sng" dirty="0" smtClean="0">
                <a:latin typeface="Times New Roman" pitchFamily="18" charset="0"/>
                <a:cs typeface="Times New Roman" pitchFamily="18" charset="0"/>
              </a:rPr>
              <a:t>La chimiothérapie </a:t>
            </a:r>
            <a:r>
              <a:rPr lang="fr-FR" b="1" u="sng" dirty="0" err="1" smtClean="0">
                <a:latin typeface="Times New Roman" pitchFamily="18" charset="0"/>
                <a:cs typeface="Times New Roman" pitchFamily="18" charset="0"/>
              </a:rPr>
              <a:t>anti-dépressive</a:t>
            </a:r>
            <a:r>
              <a:rPr lang="fr-FR" dirty="0" smtClean="0">
                <a:latin typeface="Times New Roman" pitchFamily="18" charset="0"/>
                <a:cs typeface="Times New Roman" pitchFamily="18" charset="0"/>
              </a:rPr>
              <a:t> :</a:t>
            </a:r>
          </a:p>
          <a:p>
            <a:r>
              <a:rPr lang="fr-FR" b="1" dirty="0" smtClean="0">
                <a:latin typeface="Times New Roman" pitchFamily="18" charset="0"/>
                <a:cs typeface="Times New Roman" pitchFamily="18" charset="0"/>
              </a:rPr>
              <a:t>les </a:t>
            </a:r>
            <a:r>
              <a:rPr lang="fr-FR" b="1" dirty="0" smtClean="0">
                <a:latin typeface="Times New Roman" pitchFamily="18" charset="0"/>
                <a:cs typeface="Times New Roman" pitchFamily="18" charset="0"/>
              </a:rPr>
              <a:t>tricycliques</a:t>
            </a:r>
            <a:r>
              <a:rPr lang="fr-FR" dirty="0" smtClean="0">
                <a:latin typeface="Times New Roman" pitchFamily="18" charset="0"/>
                <a:cs typeface="Times New Roman" pitchFamily="18" charset="0"/>
              </a:rPr>
              <a:t> : </a:t>
            </a:r>
            <a:r>
              <a:rPr lang="fr-FR" dirty="0" err="1" smtClean="0">
                <a:latin typeface="Times New Roman" pitchFamily="18" charset="0"/>
                <a:cs typeface="Times New Roman" pitchFamily="18" charset="0"/>
              </a:rPr>
              <a:t>amitriptyline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laroxyl</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clomipramine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anafranil</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trimipramine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surmontil</a:t>
            </a:r>
            <a:r>
              <a:rPr lang="fr-FR" dirty="0" smtClean="0">
                <a:latin typeface="Times New Roman" pitchFamily="18" charset="0"/>
                <a:cs typeface="Times New Roman" pitchFamily="18" charset="0"/>
              </a:rPr>
              <a:t>)</a:t>
            </a:r>
          </a:p>
          <a:p>
            <a:r>
              <a:rPr lang="fr-FR" b="1" dirty="0" smtClean="0">
                <a:latin typeface="Times New Roman" pitchFamily="18" charset="0"/>
                <a:cs typeface="Times New Roman" pitchFamily="18" charset="0"/>
              </a:rPr>
              <a:t>les </a:t>
            </a:r>
            <a:r>
              <a:rPr lang="fr-FR" b="1" dirty="0" smtClean="0">
                <a:latin typeface="Times New Roman" pitchFamily="18" charset="0"/>
                <a:cs typeface="Times New Roman" pitchFamily="18" charset="0"/>
              </a:rPr>
              <a:t>hétérocycliques </a:t>
            </a:r>
            <a:r>
              <a:rPr lang="fr-FR" dirty="0" smtClean="0">
                <a:latin typeface="Times New Roman" pitchFamily="18" charset="0"/>
                <a:cs typeface="Times New Roman" pitchFamily="18" charset="0"/>
              </a:rPr>
              <a:t>sont mieux </a:t>
            </a:r>
            <a:r>
              <a:rPr lang="fr-FR" dirty="0" err="1" smtClean="0">
                <a:latin typeface="Times New Roman" pitchFamily="18" charset="0"/>
                <a:cs typeface="Times New Roman" pitchFamily="18" charset="0"/>
              </a:rPr>
              <a:t>tolorés</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maprotiline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ludiomil</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miansérine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athymil</a:t>
            </a:r>
            <a:r>
              <a:rPr lang="fr-FR" dirty="0" smtClean="0">
                <a:latin typeface="Times New Roman" pitchFamily="18" charset="0"/>
                <a:cs typeface="Times New Roman" pitchFamily="18" charset="0"/>
              </a:rPr>
              <a:t>).</a:t>
            </a:r>
          </a:p>
          <a:p>
            <a:r>
              <a:rPr lang="fr-FR" b="1" dirty="0" smtClean="0">
                <a:latin typeface="Times New Roman" pitchFamily="18" charset="0"/>
                <a:cs typeface="Times New Roman" pitchFamily="18" charset="0"/>
              </a:rPr>
              <a:t>les </a:t>
            </a:r>
            <a:r>
              <a:rPr lang="fr-FR" b="1" dirty="0" err="1" smtClean="0">
                <a:latin typeface="Times New Roman" pitchFamily="18" charset="0"/>
                <a:cs typeface="Times New Roman" pitchFamily="18" charset="0"/>
              </a:rPr>
              <a:t>sérotoninergiques</a:t>
            </a:r>
            <a:r>
              <a:rPr lang="fr-FR" b="1" dirty="0" smtClean="0">
                <a:latin typeface="Times New Roman" pitchFamily="18" charset="0"/>
                <a:cs typeface="Times New Roman" pitchFamily="18" charset="0"/>
              </a:rPr>
              <a:t> (ISRS)</a:t>
            </a:r>
            <a:r>
              <a:rPr lang="fr-FR" dirty="0" smtClean="0">
                <a:latin typeface="Times New Roman" pitchFamily="18" charset="0"/>
                <a:cs typeface="Times New Roman" pitchFamily="18" charset="0"/>
              </a:rPr>
              <a:t> : </a:t>
            </a:r>
            <a:r>
              <a:rPr lang="fr-FR" dirty="0" err="1" smtClean="0">
                <a:latin typeface="Times New Roman" pitchFamily="18" charset="0"/>
                <a:cs typeface="Times New Roman" pitchFamily="18" charset="0"/>
              </a:rPr>
              <a:t>fluoxétine</a:t>
            </a:r>
            <a:r>
              <a:rPr lang="fr-FR" dirty="0" smtClean="0">
                <a:latin typeface="Times New Roman" pitchFamily="18" charset="0"/>
                <a:cs typeface="Times New Roman" pitchFamily="18" charset="0"/>
              </a:rPr>
              <a:t> (prozac</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paroxétine</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Déroxat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sertraline</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zoloft</a:t>
            </a:r>
            <a:r>
              <a:rPr lang="fr-FR"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les </a:t>
            </a:r>
            <a:r>
              <a:rPr lang="fr-FR" b="1" dirty="0" smtClean="0">
                <a:latin typeface="Times New Roman" pitchFamily="18" charset="0"/>
                <a:cs typeface="Times New Roman" pitchFamily="18" charset="0"/>
              </a:rPr>
              <a:t>inhibiteurs de la mono-</a:t>
            </a:r>
            <a:r>
              <a:rPr lang="fr-FR" b="1" dirty="0" err="1" smtClean="0">
                <a:latin typeface="Times New Roman" pitchFamily="18" charset="0"/>
                <a:cs typeface="Times New Roman" pitchFamily="18" charset="0"/>
              </a:rPr>
              <a:t>aminoxydase</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(IMAO):</a:t>
            </a:r>
            <a:r>
              <a:rPr lang="fr-FR" dirty="0" err="1" smtClean="0">
                <a:latin typeface="Times New Roman" pitchFamily="18" charset="0"/>
                <a:cs typeface="Times New Roman" pitchFamily="18" charset="0"/>
              </a:rPr>
              <a:t>nialamide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nialamide</a:t>
            </a:r>
            <a:r>
              <a:rPr lang="fr-FR" dirty="0" smtClean="0">
                <a:latin typeface="Times New Roman" pitchFamily="18" charset="0"/>
                <a:cs typeface="Times New Roman" pitchFamily="18" charset="0"/>
              </a:rPr>
              <a:t>) (non commercialisé dans notre pays)</a:t>
            </a:r>
          </a:p>
          <a:p>
            <a:endParaRPr lang="fr-FR"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sz="3600" b="1" dirty="0" smtClean="0">
                <a:latin typeface="Times New Roman" pitchFamily="18" charset="0"/>
                <a:cs typeface="Times New Roman" pitchFamily="18" charset="0"/>
              </a:rPr>
              <a:t>PRINCIPES DU TRAITEMENT</a:t>
            </a:r>
            <a:endParaRPr lang="fr-FR" sz="3600" dirty="0"/>
          </a:p>
        </p:txBody>
      </p:sp>
      <p:sp>
        <p:nvSpPr>
          <p:cNvPr id="3" name="Espace réservé du contenu 2"/>
          <p:cNvSpPr>
            <a:spLocks noGrp="1"/>
          </p:cNvSpPr>
          <p:nvPr>
            <p:ph idx="1"/>
          </p:nvPr>
        </p:nvSpPr>
        <p:spPr>
          <a:xfrm>
            <a:off x="457200" y="980728"/>
            <a:ext cx="8229600" cy="5616624"/>
          </a:xfrm>
        </p:spPr>
        <p:txBody>
          <a:bodyPr>
            <a:normAutofit fontScale="55000" lnSpcReduction="20000"/>
          </a:bodyPr>
          <a:lstStyle/>
          <a:p>
            <a:pPr algn="ctr">
              <a:buNone/>
            </a:pPr>
            <a:r>
              <a:rPr lang="fr-FR" sz="5800" b="1" u="sng" dirty="0" smtClean="0">
                <a:latin typeface="Times New Roman" pitchFamily="18" charset="0"/>
                <a:cs typeface="Times New Roman" pitchFamily="18" charset="0"/>
              </a:rPr>
              <a:t>Conduite à ten</a:t>
            </a:r>
            <a:r>
              <a:rPr lang="fr-FR" sz="5100" b="1" u="sng" dirty="0" smtClean="0">
                <a:latin typeface="Times New Roman" pitchFamily="18" charset="0"/>
                <a:cs typeface="Times New Roman" pitchFamily="18" charset="0"/>
              </a:rPr>
              <a:t>ir</a:t>
            </a:r>
            <a:r>
              <a:rPr lang="fr-FR" u="sng" dirty="0" smtClean="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nSpc>
                <a:spcPct val="120000"/>
              </a:lnSpc>
              <a:buFont typeface="Wingdings" pitchFamily="2" charset="2"/>
              <a:buChar char="§"/>
            </a:pPr>
            <a:r>
              <a:rPr lang="fr-FR" sz="3800" dirty="0" smtClean="0">
                <a:latin typeface="Times New Roman" pitchFamily="18" charset="0"/>
                <a:cs typeface="Times New Roman" pitchFamily="18" charset="0"/>
              </a:rPr>
              <a:t>Lorsque </a:t>
            </a:r>
            <a:r>
              <a:rPr lang="fr-FR" sz="3800" dirty="0" smtClean="0">
                <a:latin typeface="Times New Roman" pitchFamily="18" charset="0"/>
                <a:cs typeface="Times New Roman" pitchFamily="18" charset="0"/>
              </a:rPr>
              <a:t>l’inhibition est importante on donnera de préférence l’</a:t>
            </a:r>
            <a:r>
              <a:rPr lang="fr-FR" sz="3800" dirty="0" err="1" smtClean="0">
                <a:latin typeface="Times New Roman" pitchFamily="18" charset="0"/>
                <a:cs typeface="Times New Roman" pitchFamily="18" charset="0"/>
              </a:rPr>
              <a:t>anafranil</a:t>
            </a:r>
            <a:r>
              <a:rPr lang="fr-FR" sz="3800" dirty="0" smtClean="0">
                <a:latin typeface="Times New Roman" pitchFamily="18" charset="0"/>
                <a:cs typeface="Times New Roman" pitchFamily="18" charset="0"/>
              </a:rPr>
              <a:t> en </a:t>
            </a:r>
            <a:r>
              <a:rPr lang="fr-FR" sz="3800" dirty="0" err="1" smtClean="0">
                <a:latin typeface="Times New Roman" pitchFamily="18" charset="0"/>
                <a:cs typeface="Times New Roman" pitchFamily="18" charset="0"/>
              </a:rPr>
              <a:t>cp</a:t>
            </a:r>
            <a:r>
              <a:rPr lang="fr-FR" sz="3800" dirty="0" smtClean="0">
                <a:latin typeface="Times New Roman" pitchFamily="18" charset="0"/>
                <a:cs typeface="Times New Roman" pitchFamily="18" charset="0"/>
              </a:rPr>
              <a:t> ou en perfusion IV </a:t>
            </a:r>
          </a:p>
          <a:p>
            <a:pPr>
              <a:lnSpc>
                <a:spcPct val="120000"/>
              </a:lnSpc>
              <a:buFont typeface="Wingdings" pitchFamily="2" charset="2"/>
              <a:buChar char="§"/>
            </a:pPr>
            <a:r>
              <a:rPr lang="fr-FR" sz="3800" dirty="0" smtClean="0">
                <a:latin typeface="Times New Roman" pitchFamily="18" charset="0"/>
                <a:cs typeface="Times New Roman" pitchFamily="18" charset="0"/>
              </a:rPr>
              <a:t>lorsque </a:t>
            </a:r>
            <a:r>
              <a:rPr lang="fr-FR" sz="3800" dirty="0" smtClean="0">
                <a:latin typeface="Times New Roman" pitchFamily="18" charset="0"/>
                <a:cs typeface="Times New Roman" pitchFamily="18" charset="0"/>
              </a:rPr>
              <a:t>le malade est hospitalise on préfère la voie intraveineuse ( </a:t>
            </a:r>
            <a:r>
              <a:rPr lang="fr-FR" sz="3800" dirty="0" err="1" smtClean="0">
                <a:latin typeface="Times New Roman" pitchFamily="18" charset="0"/>
                <a:cs typeface="Times New Roman" pitchFamily="18" charset="0"/>
              </a:rPr>
              <a:t>pd</a:t>
            </a:r>
            <a:r>
              <a:rPr lang="fr-FR" sz="3800" dirty="0" smtClean="0">
                <a:latin typeface="Times New Roman" pitchFamily="18" charset="0"/>
                <a:cs typeface="Times New Roman" pitchFamily="18" charset="0"/>
              </a:rPr>
              <a:t> une durée de 2-4 </a:t>
            </a:r>
            <a:r>
              <a:rPr lang="fr-FR" sz="3800" dirty="0" smtClean="0">
                <a:latin typeface="Times New Roman" pitchFamily="18" charset="0"/>
                <a:cs typeface="Times New Roman" pitchFamily="18" charset="0"/>
              </a:rPr>
              <a:t>h). Elle </a:t>
            </a:r>
            <a:r>
              <a:rPr lang="fr-FR" sz="3800" dirty="0" smtClean="0">
                <a:latin typeface="Times New Roman" pitchFamily="18" charset="0"/>
                <a:cs typeface="Times New Roman" pitchFamily="18" charset="0"/>
              </a:rPr>
              <a:t>se fera en augmentant progressivement les doses par palier de 25 mg tout les 2 à 3 jours dans 250cc de SGI à 5% </a:t>
            </a:r>
            <a:r>
              <a:rPr lang="fr-FR" sz="3800" dirty="0" smtClean="0">
                <a:latin typeface="Times New Roman" pitchFamily="18" charset="0"/>
                <a:cs typeface="Times New Roman" pitchFamily="18" charset="0"/>
              </a:rPr>
              <a:t>. Après </a:t>
            </a:r>
            <a:r>
              <a:rPr lang="fr-FR" sz="3800" dirty="0" smtClean="0">
                <a:latin typeface="Times New Roman" pitchFamily="18" charset="0"/>
                <a:cs typeface="Times New Roman" pitchFamily="18" charset="0"/>
              </a:rPr>
              <a:t>10 à 15 jours passer à la voie per os en doublant la dernière dose I.V (75mg IV à 150 per os), on replace chaque ampoule (25mg) par 2cp à 25mg, de façon progressive (aboutissant a la dose de 6 </a:t>
            </a:r>
            <a:r>
              <a:rPr lang="fr-FR" sz="3800" dirty="0" err="1" smtClean="0">
                <a:latin typeface="Times New Roman" pitchFamily="18" charset="0"/>
                <a:cs typeface="Times New Roman" pitchFamily="18" charset="0"/>
              </a:rPr>
              <a:t>cp</a:t>
            </a:r>
            <a:r>
              <a:rPr lang="fr-FR" sz="3800" dirty="0" smtClean="0">
                <a:latin typeface="Times New Roman" pitchFamily="18" charset="0"/>
                <a:cs typeface="Times New Roman" pitchFamily="18" charset="0"/>
              </a:rPr>
              <a:t> /j). </a:t>
            </a:r>
          </a:p>
          <a:p>
            <a:pPr>
              <a:lnSpc>
                <a:spcPct val="120000"/>
              </a:lnSpc>
              <a:buFont typeface="Wingdings" pitchFamily="2" charset="2"/>
              <a:buChar char="§"/>
            </a:pPr>
            <a:r>
              <a:rPr lang="fr-FR" sz="3800" dirty="0" smtClean="0">
                <a:latin typeface="Times New Roman" pitchFamily="18" charset="0"/>
                <a:cs typeface="Times New Roman" pitchFamily="18" charset="0"/>
              </a:rPr>
              <a:t>dans </a:t>
            </a:r>
            <a:r>
              <a:rPr lang="fr-FR" sz="3800" dirty="0" smtClean="0">
                <a:latin typeface="Times New Roman" pitchFamily="18" charset="0"/>
                <a:cs typeface="Times New Roman" pitchFamily="18" charset="0"/>
              </a:rPr>
              <a:t>les formes anxieuses, l’</a:t>
            </a:r>
            <a:r>
              <a:rPr lang="fr-FR" sz="3800" dirty="0" err="1" smtClean="0">
                <a:latin typeface="Times New Roman" pitchFamily="18" charset="0"/>
                <a:cs typeface="Times New Roman" pitchFamily="18" charset="0"/>
              </a:rPr>
              <a:t>amitriphyline</a:t>
            </a:r>
            <a:r>
              <a:rPr lang="fr-FR" sz="3800" dirty="0" smtClean="0">
                <a:latin typeface="Times New Roman" pitchFamily="18" charset="0"/>
                <a:cs typeface="Times New Roman" pitchFamily="18" charset="0"/>
              </a:rPr>
              <a:t> sera préféré </a:t>
            </a:r>
            <a:r>
              <a:rPr lang="fr-FR" sz="3800" dirty="0" err="1" smtClean="0">
                <a:latin typeface="Times New Roman" pitchFamily="18" charset="0"/>
                <a:cs typeface="Times New Roman" pitchFamily="18" charset="0"/>
              </a:rPr>
              <a:t>cp</a:t>
            </a:r>
            <a:r>
              <a:rPr lang="fr-FR" sz="3800" dirty="0" smtClean="0">
                <a:latin typeface="Times New Roman" pitchFamily="18" charset="0"/>
                <a:cs typeface="Times New Roman" pitchFamily="18" charset="0"/>
              </a:rPr>
              <a:t> à 25 à 50 mg, environ 150mg/j. (dose efficace de 150-250 mg per os </a:t>
            </a:r>
            <a:r>
              <a:rPr lang="fr-FR" sz="3800" dirty="0" smtClean="0">
                <a:latin typeface="Times New Roman" pitchFamily="18" charset="0"/>
                <a:cs typeface="Times New Roman" pitchFamily="18" charset="0"/>
              </a:rPr>
              <a:t>équivaut </a:t>
            </a:r>
            <a:r>
              <a:rPr lang="fr-FR" sz="3800" dirty="0" smtClean="0">
                <a:latin typeface="Times New Roman" pitchFamily="18" charset="0"/>
                <a:cs typeface="Times New Roman" pitchFamily="18" charset="0"/>
              </a:rPr>
              <a:t>a 75 mg en IV) </a:t>
            </a:r>
          </a:p>
          <a:p>
            <a:pPr>
              <a:lnSpc>
                <a:spcPct val="120000"/>
              </a:lnSpc>
              <a:buFont typeface="Wingdings" pitchFamily="2" charset="2"/>
              <a:buChar char="§"/>
            </a:pPr>
            <a:r>
              <a:rPr lang="fr-FR" sz="3800" dirty="0" smtClean="0">
                <a:latin typeface="Times New Roman" pitchFamily="18" charset="0"/>
                <a:cs typeface="Times New Roman" pitchFamily="18" charset="0"/>
              </a:rPr>
              <a:t>En </a:t>
            </a:r>
            <a:r>
              <a:rPr lang="fr-FR" sz="3800" dirty="0" smtClean="0">
                <a:latin typeface="Times New Roman" pitchFamily="18" charset="0"/>
                <a:cs typeface="Times New Roman" pitchFamily="18" charset="0"/>
              </a:rPr>
              <a:t>cas de trouble cardiovasculaire : préférer (</a:t>
            </a:r>
            <a:r>
              <a:rPr lang="fr-FR" sz="3800" dirty="0" err="1" smtClean="0">
                <a:latin typeface="Times New Roman" pitchFamily="18" charset="0"/>
                <a:cs typeface="Times New Roman" pitchFamily="18" charset="0"/>
              </a:rPr>
              <a:t>athymil</a:t>
            </a:r>
            <a:r>
              <a:rPr lang="fr-FR" sz="3800" dirty="0" smtClean="0">
                <a:latin typeface="Times New Roman" pitchFamily="18" charset="0"/>
                <a:cs typeface="Times New Roman" pitchFamily="18" charset="0"/>
              </a:rPr>
              <a:t>) ou (</a:t>
            </a:r>
            <a:r>
              <a:rPr lang="fr-FR" sz="3800" dirty="0" err="1" smtClean="0">
                <a:latin typeface="Times New Roman" pitchFamily="18" charset="0"/>
                <a:cs typeface="Times New Roman" pitchFamily="18" charset="0"/>
              </a:rPr>
              <a:t>prosac</a:t>
            </a:r>
            <a:r>
              <a:rPr lang="fr-FR" sz="3800" dirty="0" smtClean="0">
                <a:latin typeface="Times New Roman" pitchFamily="18" charset="0"/>
                <a:cs typeface="Times New Roman" pitchFamily="18" charset="0"/>
              </a:rPr>
              <a:t>). </a:t>
            </a:r>
          </a:p>
          <a:p>
            <a:pPr>
              <a:lnSpc>
                <a:spcPct val="120000"/>
              </a:lnSpc>
              <a:buFont typeface="Wingdings" pitchFamily="2" charset="2"/>
              <a:buChar char="§"/>
            </a:pPr>
            <a:r>
              <a:rPr lang="fr-FR" sz="3800" dirty="0" smtClean="0">
                <a:latin typeface="Times New Roman" pitchFamily="18" charset="0"/>
                <a:cs typeface="Times New Roman" pitchFamily="18" charset="0"/>
              </a:rPr>
              <a:t>Chez </a:t>
            </a:r>
            <a:r>
              <a:rPr lang="fr-FR" sz="3800" dirty="0" smtClean="0">
                <a:latin typeface="Times New Roman" pitchFamily="18" charset="0"/>
                <a:cs typeface="Times New Roman" pitchFamily="18" charset="0"/>
              </a:rPr>
              <a:t>les personnes âgées (glaucome ou prostate), utiliser de préférence soit (</a:t>
            </a:r>
            <a:r>
              <a:rPr lang="fr-FR" sz="3800" dirty="0" err="1" smtClean="0">
                <a:latin typeface="Times New Roman" pitchFamily="18" charset="0"/>
                <a:cs typeface="Times New Roman" pitchFamily="18" charset="0"/>
              </a:rPr>
              <a:t>ludiomil</a:t>
            </a:r>
            <a:r>
              <a:rPr lang="fr-FR" sz="3800" dirty="0" smtClean="0">
                <a:latin typeface="Times New Roman" pitchFamily="18" charset="0"/>
                <a:cs typeface="Times New Roman" pitchFamily="18" charset="0"/>
              </a:rPr>
              <a:t>) soit (prozac :1 à 2 CP/ j)</a:t>
            </a:r>
          </a:p>
          <a:p>
            <a:endParaRPr lang="fr-FR"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b="1" dirty="0" smtClean="0">
                <a:latin typeface="Times New Roman" pitchFamily="18" charset="0"/>
                <a:cs typeface="Times New Roman" pitchFamily="18" charset="0"/>
              </a:rPr>
              <a:t>PRINCIPES DU TRAITEMENT</a:t>
            </a:r>
            <a:endParaRPr lang="fr-FR" dirty="0"/>
          </a:p>
        </p:txBody>
      </p:sp>
      <p:sp>
        <p:nvSpPr>
          <p:cNvPr id="3" name="Espace réservé du contenu 2"/>
          <p:cNvSpPr>
            <a:spLocks noGrp="1"/>
          </p:cNvSpPr>
          <p:nvPr>
            <p:ph idx="1"/>
          </p:nvPr>
        </p:nvSpPr>
        <p:spPr>
          <a:xfrm>
            <a:off x="457200" y="1052736"/>
            <a:ext cx="8229600" cy="5616624"/>
          </a:xfrm>
        </p:spPr>
        <p:txBody>
          <a:bodyPr>
            <a:normAutofit fontScale="92500" lnSpcReduction="10000"/>
          </a:bodyPr>
          <a:lstStyle/>
          <a:p>
            <a:pPr lvl="0"/>
            <a:r>
              <a:rPr lang="fr-FR" dirty="0" smtClean="0">
                <a:latin typeface="Times New Roman" pitchFamily="18" charset="0"/>
                <a:cs typeface="Times New Roman" pitchFamily="18" charset="0"/>
              </a:rPr>
              <a:t>Il </a:t>
            </a:r>
            <a:r>
              <a:rPr lang="fr-FR" dirty="0" smtClean="0">
                <a:latin typeface="Times New Roman" pitchFamily="18" charset="0"/>
                <a:cs typeface="Times New Roman" pitchFamily="18" charset="0"/>
              </a:rPr>
              <a:t>faut utiliser chaque fois la posologie efficace.</a:t>
            </a:r>
          </a:p>
          <a:p>
            <a:pPr lvl="0"/>
            <a:r>
              <a:rPr lang="fr-FR" dirty="0" smtClean="0">
                <a:latin typeface="Times New Roman" pitchFamily="18" charset="0"/>
                <a:cs typeface="Times New Roman" pitchFamily="18" charset="0"/>
              </a:rPr>
              <a:t>avoir </a:t>
            </a:r>
            <a:r>
              <a:rPr lang="fr-FR" dirty="0" smtClean="0">
                <a:latin typeface="Times New Roman" pitchFamily="18" charset="0"/>
                <a:cs typeface="Times New Roman" pitchFamily="18" charset="0"/>
              </a:rPr>
              <a:t>à l’esprit qu’un délai de 15 jours à 21 jours sera nécessaire pour que l’amélioration soit sensible. </a:t>
            </a:r>
          </a:p>
          <a:p>
            <a:pPr lvl="0"/>
            <a:r>
              <a:rPr lang="fr-FR" dirty="0" smtClean="0">
                <a:latin typeface="Times New Roman" pitchFamily="18" charset="0"/>
                <a:cs typeface="Times New Roman" pitchFamily="18" charset="0"/>
              </a:rPr>
              <a:t>On </a:t>
            </a:r>
            <a:r>
              <a:rPr lang="fr-FR" dirty="0" smtClean="0">
                <a:latin typeface="Times New Roman" pitchFamily="18" charset="0"/>
                <a:cs typeface="Times New Roman" pitchFamily="18" charset="0"/>
              </a:rPr>
              <a:t>associe souvent un neuroleptique sédatif type </a:t>
            </a:r>
            <a:r>
              <a:rPr lang="fr-FR" dirty="0" err="1" smtClean="0">
                <a:latin typeface="Times New Roman" pitchFamily="18" charset="0"/>
                <a:cs typeface="Times New Roman" pitchFamily="18" charset="0"/>
              </a:rPr>
              <a:t>nozinan</a:t>
            </a:r>
            <a:r>
              <a:rPr lang="fr-FR" dirty="0" smtClean="0">
                <a:latin typeface="Times New Roman" pitchFamily="18" charset="0"/>
                <a:cs typeface="Times New Roman" pitchFamily="18" charset="0"/>
              </a:rPr>
              <a:t> ou </a:t>
            </a:r>
            <a:r>
              <a:rPr lang="fr-FR" dirty="0" err="1" smtClean="0">
                <a:latin typeface="Times New Roman" pitchFamily="18" charset="0"/>
                <a:cs typeface="Times New Roman" pitchFamily="18" charset="0"/>
              </a:rPr>
              <a:t>melleril</a:t>
            </a:r>
            <a:r>
              <a:rPr lang="fr-FR" dirty="0" smtClean="0">
                <a:latin typeface="Times New Roman" pitchFamily="18" charset="0"/>
                <a:cs typeface="Times New Roman" pitchFamily="18" charset="0"/>
              </a:rPr>
              <a:t> dans les états dépressifs majeurs, et un tranquillisant anxiolytique dans les autres formes à fin de réduire l’anxiété et rétablir une bonne fonction hypnique et éviter le passage a l’acte surtout </a:t>
            </a:r>
            <a:r>
              <a:rPr lang="fr-FR" dirty="0" err="1" smtClean="0">
                <a:latin typeface="Times New Roman" pitchFamily="18" charset="0"/>
                <a:cs typeface="Times New Roman" pitchFamily="18" charset="0"/>
              </a:rPr>
              <a:t>pd</a:t>
            </a:r>
            <a:r>
              <a:rPr lang="fr-FR" dirty="0" smtClean="0">
                <a:latin typeface="Times New Roman" pitchFamily="18" charset="0"/>
                <a:cs typeface="Times New Roman" pitchFamily="18" charset="0"/>
              </a:rPr>
              <a:t> les 15-21 premiers jours …</a:t>
            </a:r>
          </a:p>
          <a:p>
            <a:r>
              <a:rPr lang="fr-FR" dirty="0" smtClean="0">
                <a:latin typeface="Times New Roman" pitchFamily="18" charset="0"/>
                <a:cs typeface="Times New Roman" pitchFamily="18" charset="0"/>
              </a:rPr>
              <a:t>Le </a:t>
            </a:r>
            <a:r>
              <a:rPr lang="fr-FR" dirty="0" smtClean="0">
                <a:latin typeface="Times New Roman" pitchFamily="18" charset="0"/>
                <a:cs typeface="Times New Roman" pitchFamily="18" charset="0"/>
              </a:rPr>
              <a:t>traitement doit être poursuivi durant plus de </a:t>
            </a:r>
            <a:r>
              <a:rPr lang="fr-FR" dirty="0" smtClean="0">
                <a:latin typeface="Times New Roman" pitchFamily="18" charset="0"/>
                <a:cs typeface="Times New Roman" pitchFamily="18" charset="0"/>
              </a:rPr>
              <a:t>6mois voir plusieurs années</a:t>
            </a:r>
            <a:endParaRPr lang="fr-FR"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fr-FR" b="1" dirty="0" smtClean="0">
                <a:latin typeface="Times New Roman" pitchFamily="18" charset="0"/>
                <a:cs typeface="Times New Roman" pitchFamily="18" charset="0"/>
              </a:rPr>
              <a:t>PRINCIPES DU TRAITEMENT</a:t>
            </a:r>
            <a:endParaRPr lang="fr-FR" dirty="0"/>
          </a:p>
        </p:txBody>
      </p:sp>
      <p:sp>
        <p:nvSpPr>
          <p:cNvPr id="3" name="Espace réservé du contenu 2"/>
          <p:cNvSpPr>
            <a:spLocks noGrp="1"/>
          </p:cNvSpPr>
          <p:nvPr>
            <p:ph idx="1"/>
          </p:nvPr>
        </p:nvSpPr>
        <p:spPr>
          <a:xfrm>
            <a:off x="457200" y="1052736"/>
            <a:ext cx="8229600" cy="5472608"/>
          </a:xfrm>
        </p:spPr>
        <p:txBody>
          <a:bodyPr>
            <a:normAutofit fontScale="85000" lnSpcReduction="10000"/>
          </a:bodyPr>
          <a:lstStyle/>
          <a:p>
            <a:pPr algn="ctr">
              <a:buNone/>
            </a:pPr>
            <a:r>
              <a:rPr lang="fr-FR" sz="4200" b="1" u="sng" dirty="0" smtClean="0">
                <a:latin typeface="Times New Roman" pitchFamily="18" charset="0"/>
                <a:cs typeface="Times New Roman" pitchFamily="18" charset="0"/>
              </a:rPr>
              <a:t>Sismothérapie</a:t>
            </a:r>
            <a:r>
              <a:rPr lang="fr-FR" sz="4200" b="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Efficace dans 80% des cas, </a:t>
            </a:r>
          </a:p>
          <a:p>
            <a:r>
              <a:rPr lang="fr-FR" dirty="0" smtClean="0">
                <a:latin typeface="Times New Roman" pitchFamily="18" charset="0"/>
                <a:cs typeface="Times New Roman" pitchFamily="18" charset="0"/>
              </a:rPr>
              <a:t>Elle sera réservée : </a:t>
            </a:r>
          </a:p>
          <a:p>
            <a:pPr>
              <a:buNone/>
            </a:pPr>
            <a:r>
              <a:rPr lang="fr-FR"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Aux états dépressifs majeurs avec fortes composantes anxieuses ou délirantes</a:t>
            </a:r>
          </a:p>
          <a:p>
            <a:pPr>
              <a:buNone/>
            </a:pPr>
            <a:r>
              <a:rPr lang="fr-FR"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Aux états dépressifs stuporeux avec refus alimentaire.</a:t>
            </a:r>
          </a:p>
          <a:p>
            <a:pPr>
              <a:buNone/>
            </a:pPr>
            <a:r>
              <a:rPr lang="fr-FR"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Aux dépressions avec risque suicidaire.</a:t>
            </a:r>
          </a:p>
          <a:p>
            <a:pPr>
              <a:buNone/>
            </a:pPr>
            <a:r>
              <a:rPr lang="fr-FR"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Elle sera également utile lorsque la chimiothérapie est inefficace ou contre indiquée.</a:t>
            </a:r>
          </a:p>
          <a:p>
            <a:r>
              <a:rPr lang="fr-FR" dirty="0" smtClean="0">
                <a:latin typeface="Times New Roman" pitchFamily="18" charset="0"/>
                <a:cs typeface="Times New Roman" pitchFamily="18" charset="0"/>
              </a:rPr>
              <a:t>Une douzaine de séances pratiquées 1j/2.</a:t>
            </a:r>
          </a:p>
          <a:p>
            <a:r>
              <a:rPr lang="fr-FR" dirty="0" smtClean="0">
                <a:latin typeface="Times New Roman" pitchFamily="18" charset="0"/>
                <a:cs typeface="Times New Roman" pitchFamily="18" charset="0"/>
              </a:rPr>
              <a:t>Avantage : pas d’Effets secondaires, pas de Contre indication, action rapide sur l’humeur</a:t>
            </a:r>
          </a:p>
          <a:p>
            <a:endParaRPr lang="fr-FR"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lstStyle/>
          <a:p>
            <a:r>
              <a:rPr lang="fr-FR" b="1" u="sng" dirty="0" smtClean="0">
                <a:latin typeface="Times New Roman" pitchFamily="18" charset="0"/>
                <a:cs typeface="Times New Roman" pitchFamily="18" charset="0"/>
              </a:rPr>
              <a:t>Psychothérapie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196752"/>
            <a:ext cx="8229600" cy="4929411"/>
          </a:xfrm>
        </p:spPr>
        <p:txBody>
          <a:bodyPr>
            <a:normAutofit fontScale="92500" lnSpcReduction="10000"/>
          </a:bodyPr>
          <a:lstStyle/>
          <a:p>
            <a:r>
              <a:rPr lang="fr-FR" dirty="0" smtClean="0">
                <a:latin typeface="Times New Roman" pitchFamily="18" charset="0"/>
                <a:cs typeface="Times New Roman" pitchFamily="18" charset="0"/>
              </a:rPr>
              <a:t>Dans </a:t>
            </a:r>
            <a:r>
              <a:rPr lang="fr-FR" dirty="0" smtClean="0">
                <a:latin typeface="Times New Roman" pitchFamily="18" charset="0"/>
                <a:cs typeface="Times New Roman" pitchFamily="18" charset="0"/>
              </a:rPr>
              <a:t>les dépressions endogènes, la psychothérapie de soutient basée sur l’écoute régulière accompagne les traitements biologiques, et améliore la complaisance au traitement.</a:t>
            </a:r>
          </a:p>
          <a:p>
            <a:r>
              <a:rPr lang="fr-FR" dirty="0" smtClean="0">
                <a:latin typeface="Times New Roman" pitchFamily="18" charset="0"/>
                <a:cs typeface="Times New Roman" pitchFamily="18" charset="0"/>
              </a:rPr>
              <a:t>Les </a:t>
            </a:r>
            <a:r>
              <a:rPr lang="fr-FR" dirty="0" smtClean="0">
                <a:latin typeface="Times New Roman" pitchFamily="18" charset="0"/>
                <a:cs typeface="Times New Roman" pitchFamily="18" charset="0"/>
              </a:rPr>
              <a:t>techniques psychothérapiques d’inspiration psychanalytique s’adressent aux personnalités névrotiques sous jacentes dans les dépressions </a:t>
            </a:r>
            <a:r>
              <a:rPr lang="fr-FR" dirty="0" err="1" smtClean="0">
                <a:latin typeface="Times New Roman" pitchFamily="18" charset="0"/>
                <a:cs typeface="Times New Roman" pitchFamily="18" charset="0"/>
              </a:rPr>
              <a:t>névrotico</a:t>
            </a:r>
            <a:r>
              <a:rPr lang="fr-FR" dirty="0" smtClean="0">
                <a:latin typeface="Times New Roman" pitchFamily="18" charset="0"/>
                <a:cs typeface="Times New Roman" pitchFamily="18" charset="0"/>
              </a:rPr>
              <a:t>-réactionnelles.</a:t>
            </a:r>
          </a:p>
          <a:p>
            <a:r>
              <a:rPr lang="fr-FR" dirty="0" smtClean="0">
                <a:latin typeface="Times New Roman" pitchFamily="18" charset="0"/>
                <a:cs typeface="Times New Roman" pitchFamily="18" charset="0"/>
              </a:rPr>
              <a:t>Les </a:t>
            </a:r>
            <a:r>
              <a:rPr lang="fr-FR" dirty="0" smtClean="0">
                <a:latin typeface="Times New Roman" pitchFamily="18" charset="0"/>
                <a:cs typeface="Times New Roman" pitchFamily="18" charset="0"/>
              </a:rPr>
              <a:t>psychothérapies </a:t>
            </a:r>
            <a:r>
              <a:rPr lang="fr-FR" dirty="0" err="1" smtClean="0">
                <a:latin typeface="Times New Roman" pitchFamily="18" charset="0"/>
                <a:cs typeface="Times New Roman" pitchFamily="18" charset="0"/>
              </a:rPr>
              <a:t>cognitivo</a:t>
            </a:r>
            <a:r>
              <a:rPr lang="fr-FR" dirty="0" smtClean="0">
                <a:latin typeface="Times New Roman" pitchFamily="18" charset="0"/>
                <a:cs typeface="Times New Roman" pitchFamily="18" charset="0"/>
              </a:rPr>
              <a:t>-comportementales visent à une modification des contenus de pensée qui accompagnent le trouble de l’humeur</a:t>
            </a:r>
            <a:endParaRPr lang="fr-F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Times New Roman" pitchFamily="18" charset="0"/>
                <a:cs typeface="Times New Roman" pitchFamily="18" charset="0"/>
              </a:rPr>
              <a:t>OBJECTIFS</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buNone/>
            </a:pPr>
            <a:r>
              <a:rPr lang="fr-FR" b="1" dirty="0" smtClean="0">
                <a:latin typeface="Times New Roman" pitchFamily="18" charset="0"/>
                <a:cs typeface="Times New Roman" pitchFamily="18" charset="0"/>
              </a:rPr>
              <a:t>	Objectifs </a:t>
            </a:r>
            <a:r>
              <a:rPr lang="fr-FR" b="1" dirty="0">
                <a:latin typeface="Times New Roman" pitchFamily="18" charset="0"/>
                <a:cs typeface="Times New Roman" pitchFamily="18" charset="0"/>
              </a:rPr>
              <a:t>spécifiques :</a:t>
            </a:r>
            <a:endParaRPr lang="fr-FR" dirty="0">
              <a:latin typeface="Times New Roman" pitchFamily="18" charset="0"/>
              <a:cs typeface="Times New Roman" pitchFamily="18" charset="0"/>
            </a:endParaRPr>
          </a:p>
          <a:p>
            <a:pPr lvl="1">
              <a:lnSpc>
                <a:spcPct val="200000"/>
              </a:lnSpc>
              <a:buFont typeface="Wingdings" pitchFamily="2" charset="2"/>
              <a:buChar char="q"/>
            </a:pPr>
            <a:r>
              <a:rPr lang="fr-FR" dirty="0" smtClean="0">
                <a:latin typeface="Times New Roman" pitchFamily="18" charset="0"/>
                <a:cs typeface="Times New Roman" pitchFamily="18" charset="0"/>
              </a:rPr>
              <a:t> Connaitre </a:t>
            </a:r>
            <a:r>
              <a:rPr lang="fr-FR" dirty="0">
                <a:latin typeface="Times New Roman" pitchFamily="18" charset="0"/>
                <a:cs typeface="Times New Roman" pitchFamily="18" charset="0"/>
              </a:rPr>
              <a:t>la sémiologie des états </a:t>
            </a:r>
            <a:r>
              <a:rPr lang="fr-FR" dirty="0" smtClean="0">
                <a:latin typeface="Times New Roman" pitchFamily="18" charset="0"/>
                <a:cs typeface="Times New Roman" pitchFamily="18" charset="0"/>
              </a:rPr>
              <a:t>dépressifs</a:t>
            </a:r>
          </a:p>
          <a:p>
            <a:pPr lvl="1">
              <a:lnSpc>
                <a:spcPct val="200000"/>
              </a:lnSpc>
              <a:buFont typeface="Wingdings" pitchFamily="2" charset="2"/>
              <a:buChar char="q"/>
            </a:pPr>
            <a:r>
              <a:rPr lang="fr-FR" dirty="0" smtClean="0">
                <a:latin typeface="Times New Roman" pitchFamily="18" charset="0"/>
                <a:cs typeface="Times New Roman" pitchFamily="18" charset="0"/>
              </a:rPr>
              <a:t> Connaitre </a:t>
            </a:r>
            <a:r>
              <a:rPr lang="fr-FR" dirty="0">
                <a:latin typeface="Times New Roman" pitchFamily="18" charset="0"/>
                <a:cs typeface="Times New Roman" pitchFamily="18" charset="0"/>
              </a:rPr>
              <a:t>les formes nosographiques</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 </a:t>
            </a:r>
          </a:p>
          <a:p>
            <a:pPr lvl="1">
              <a:lnSpc>
                <a:spcPct val="200000"/>
              </a:lnSpc>
              <a:buFont typeface="Wingdings" pitchFamily="2" charset="2"/>
              <a:buChar char="q"/>
            </a:pPr>
            <a:r>
              <a:rPr lang="fr-FR" dirty="0" smtClean="0">
                <a:latin typeface="Times New Roman" pitchFamily="18" charset="0"/>
                <a:cs typeface="Times New Roman" pitchFamily="18" charset="0"/>
              </a:rPr>
              <a:t> Reconnaitre </a:t>
            </a:r>
            <a:r>
              <a:rPr lang="fr-FR" dirty="0">
                <a:latin typeface="Times New Roman" pitchFamily="18" charset="0"/>
                <a:cs typeface="Times New Roman" pitchFamily="18" charset="0"/>
              </a:rPr>
              <a:t>un trouble dépressif sévère</a:t>
            </a:r>
          </a:p>
          <a:p>
            <a:pPr lvl="1">
              <a:lnSpc>
                <a:spcPct val="200000"/>
              </a:lnSpc>
              <a:buFont typeface="Wingdings" pitchFamily="2" charset="2"/>
              <a:buChar char="q"/>
            </a:pPr>
            <a:r>
              <a:rPr lang="fr-FR" dirty="0" smtClean="0">
                <a:latin typeface="Times New Roman" pitchFamily="18" charset="0"/>
                <a:cs typeface="Times New Roman" pitchFamily="18" charset="0"/>
              </a:rPr>
              <a:t> Savoir </a:t>
            </a:r>
            <a:r>
              <a:rPr lang="fr-FR" dirty="0">
                <a:latin typeface="Times New Roman" pitchFamily="18" charset="0"/>
                <a:cs typeface="Times New Roman" pitchFamily="18" charset="0"/>
              </a:rPr>
              <a:t>prescrire un traitement antidépresseur</a:t>
            </a:r>
          </a:p>
          <a:p>
            <a:endParaRPr lang="fr-FR"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u="sng" dirty="0" smtClean="0">
                <a:latin typeface="Times New Roman" pitchFamily="18" charset="0"/>
                <a:cs typeface="Times New Roman" pitchFamily="18" charset="0"/>
              </a:rPr>
              <a:t>Traitement préventif</a:t>
            </a:r>
            <a:r>
              <a:rPr lang="fr-FR" sz="3200" b="1" dirty="0" smtClean="0">
                <a:latin typeface="Times New Roman" pitchFamily="18" charset="0"/>
                <a:cs typeface="Times New Roman" pitchFamily="18" charset="0"/>
              </a:rPr>
              <a:t> : </a:t>
            </a:r>
            <a:r>
              <a:rPr lang="fr-FR" sz="3200" b="1" dirty="0" smtClean="0">
                <a:latin typeface="Times New Roman" pitchFamily="18" charset="0"/>
                <a:cs typeface="Times New Roman" pitchFamily="18" charset="0"/>
              </a:rPr>
              <a:t/>
            </a:r>
            <a:br>
              <a:rPr lang="fr-FR" sz="3200" b="1" dirty="0" smtClean="0">
                <a:latin typeface="Times New Roman" pitchFamily="18" charset="0"/>
                <a:cs typeface="Times New Roman" pitchFamily="18" charset="0"/>
              </a:rPr>
            </a:br>
            <a:r>
              <a:rPr lang="fr-FR" sz="3200" b="1" dirty="0" smtClean="0">
                <a:latin typeface="Times New Roman" pitchFamily="18" charset="0"/>
                <a:cs typeface="Times New Roman" pitchFamily="18" charset="0"/>
              </a:rPr>
              <a:t>«</a:t>
            </a:r>
            <a:r>
              <a:rPr lang="fr-FR" sz="3200" b="1" dirty="0" smtClean="0">
                <a:latin typeface="Times New Roman" pitchFamily="18" charset="0"/>
                <a:cs typeface="Times New Roman" pitchFamily="18" charset="0"/>
              </a:rPr>
              <a:t> </a:t>
            </a:r>
            <a:r>
              <a:rPr lang="fr-FR" sz="3200" b="1" dirty="0" err="1" smtClean="0">
                <a:latin typeface="Times New Roman" pitchFamily="18" charset="0"/>
                <a:cs typeface="Times New Roman" pitchFamily="18" charset="0"/>
              </a:rPr>
              <a:t>thymorégulateur</a:t>
            </a:r>
            <a:r>
              <a:rPr lang="fr-FR" sz="3200" b="1" dirty="0" smtClean="0">
                <a:latin typeface="Times New Roman" pitchFamily="18" charset="0"/>
                <a:cs typeface="Times New Roman" pitchFamily="18" charset="0"/>
              </a:rPr>
              <a:t> </a:t>
            </a:r>
            <a:r>
              <a:rPr lang="fr-FR" sz="3200" b="1" dirty="0" smtClean="0">
                <a:latin typeface="Times New Roman" pitchFamily="18" charset="0"/>
                <a:cs typeface="Times New Roman" pitchFamily="18" charset="0"/>
              </a:rPr>
              <a:t>»ou stabilisateur de l’humeur</a:t>
            </a: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92500" lnSpcReduction="10000"/>
          </a:bodyPr>
          <a:lstStyle/>
          <a:p>
            <a:pPr>
              <a:buNone/>
            </a:pPr>
            <a:endParaRPr lang="fr-FR" dirty="0" smtClean="0">
              <a:latin typeface="Times New Roman" pitchFamily="18" charset="0"/>
              <a:cs typeface="Times New Roman" pitchFamily="18" charset="0"/>
            </a:endParaRPr>
          </a:p>
          <a:p>
            <a:pPr lvl="0"/>
            <a:r>
              <a:rPr lang="fr-FR" dirty="0" smtClean="0">
                <a:latin typeface="Times New Roman" pitchFamily="18" charset="0"/>
                <a:cs typeface="Times New Roman" pitchFamily="18" charset="0"/>
              </a:rPr>
              <a:t>Sels de lithium (</a:t>
            </a:r>
            <a:r>
              <a:rPr lang="fr-FR" dirty="0" err="1" smtClean="0">
                <a:latin typeface="Times New Roman" pitchFamily="18" charset="0"/>
                <a:cs typeface="Times New Roman" pitchFamily="18" charset="0"/>
              </a:rPr>
              <a:t>téralite</a:t>
            </a:r>
            <a:r>
              <a:rPr lang="fr-FR" dirty="0" smtClean="0">
                <a:latin typeface="Times New Roman" pitchFamily="18" charset="0"/>
                <a:cs typeface="Times New Roman" pitchFamily="18" charset="0"/>
              </a:rPr>
              <a:t>).</a:t>
            </a:r>
          </a:p>
          <a:p>
            <a:pPr lvl="0"/>
            <a:r>
              <a:rPr lang="fr-FR" dirty="0" err="1" smtClean="0">
                <a:latin typeface="Times New Roman" pitchFamily="18" charset="0"/>
                <a:cs typeface="Times New Roman" pitchFamily="18" charset="0"/>
              </a:rPr>
              <a:t>Carbamazépine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tégrétol</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valproate</a:t>
            </a:r>
            <a:r>
              <a:rPr lang="fr-FR" dirty="0" smtClean="0">
                <a:latin typeface="Times New Roman" pitchFamily="18" charset="0"/>
                <a:cs typeface="Times New Roman" pitchFamily="18" charset="0"/>
              </a:rPr>
              <a:t> de sodium (</a:t>
            </a:r>
            <a:r>
              <a:rPr lang="fr-FR" dirty="0" err="1" smtClean="0">
                <a:latin typeface="Times New Roman" pitchFamily="18" charset="0"/>
                <a:cs typeface="Times New Roman" pitchFamily="18" charset="0"/>
              </a:rPr>
              <a:t>dépakote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lamotrigine</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lamictal</a:t>
            </a:r>
            <a:r>
              <a:rPr lang="fr-FR" dirty="0" smtClean="0">
                <a:latin typeface="Times New Roman" pitchFamily="18" charset="0"/>
                <a:cs typeface="Times New Roman" pitchFamily="18" charset="0"/>
              </a:rPr>
              <a:t>) .</a:t>
            </a:r>
          </a:p>
          <a:p>
            <a:pPr lvl="0"/>
            <a:r>
              <a:rPr lang="fr-FR" dirty="0" smtClean="0">
                <a:latin typeface="Times New Roman" pitchFamily="18" charset="0"/>
                <a:cs typeface="Times New Roman" pitchFamily="18" charset="0"/>
              </a:rPr>
              <a:t>Les antipsychotiques (</a:t>
            </a:r>
            <a:r>
              <a:rPr lang="fr-FR" dirty="0" err="1" smtClean="0">
                <a:latin typeface="Times New Roman" pitchFamily="18" charset="0"/>
                <a:cs typeface="Times New Roman" pitchFamily="18" charset="0"/>
              </a:rPr>
              <a:t>olanzapine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aripiprazol</a:t>
            </a:r>
            <a:r>
              <a:rPr lang="fr-FR"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Indication</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t>
            </a:r>
          </a:p>
          <a:p>
            <a:pPr lvl="0"/>
            <a:r>
              <a:rPr lang="fr-FR" u="sng" dirty="0" smtClean="0">
                <a:latin typeface="Times New Roman" pitchFamily="18" charset="0"/>
                <a:cs typeface="Times New Roman" pitchFamily="18" charset="0"/>
              </a:rPr>
              <a:t>Les états dépressifs récurrents</a:t>
            </a:r>
          </a:p>
          <a:p>
            <a:pPr lvl="0"/>
            <a:r>
              <a:rPr lang="fr-FR" u="sng" dirty="0" smtClean="0">
                <a:latin typeface="Times New Roman" pitchFamily="18" charset="0"/>
                <a:cs typeface="Times New Roman" pitchFamily="18" charset="0"/>
              </a:rPr>
              <a:t>Troubles </a:t>
            </a:r>
            <a:r>
              <a:rPr lang="fr-FR" u="sng" dirty="0" smtClean="0">
                <a:latin typeface="Times New Roman" pitchFamily="18" charset="0"/>
                <a:cs typeface="Times New Roman" pitchFamily="18" charset="0"/>
              </a:rPr>
              <a:t>bipolaires.</a:t>
            </a:r>
            <a:endParaRPr lang="fr-FR" u="sng"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b="1" dirty="0" smtClean="0">
                <a:latin typeface="Times New Roman" pitchFamily="18" charset="0"/>
                <a:cs typeface="Times New Roman" pitchFamily="18" charset="0"/>
              </a:rPr>
              <a:t>PLAN</a:t>
            </a:r>
            <a:r>
              <a:rPr lang="fr-FR" sz="5400" b="1" dirty="0" smtClean="0"/>
              <a:t> </a:t>
            </a:r>
            <a:endParaRPr lang="fr-FR" sz="5400" dirty="0"/>
          </a:p>
        </p:txBody>
      </p:sp>
      <p:sp>
        <p:nvSpPr>
          <p:cNvPr id="3" name="Espace réservé du contenu 2"/>
          <p:cNvSpPr>
            <a:spLocks noGrp="1"/>
          </p:cNvSpPr>
          <p:nvPr>
            <p:ph idx="1"/>
          </p:nvPr>
        </p:nvSpPr>
        <p:spPr>
          <a:xfrm>
            <a:off x="457200" y="1196752"/>
            <a:ext cx="8229600" cy="5328592"/>
          </a:xfrm>
        </p:spPr>
        <p:txBody>
          <a:bodyPr>
            <a:normAutofit/>
          </a:bodyPr>
          <a:lstStyle/>
          <a:p>
            <a:pPr lvl="1">
              <a:lnSpc>
                <a:spcPct val="150000"/>
              </a:lnSpc>
              <a:buFont typeface="Wingdings" pitchFamily="2" charset="2"/>
              <a:buChar char="q"/>
            </a:pPr>
            <a:r>
              <a:rPr lang="fr-FR" dirty="0" smtClean="0">
                <a:latin typeface="Times New Roman" pitchFamily="18" charset="0"/>
                <a:cs typeface="Times New Roman" pitchFamily="18" charset="0"/>
              </a:rPr>
              <a:t> DEFINITION</a:t>
            </a:r>
            <a:r>
              <a:rPr lang="fr-FR" dirty="0">
                <a:latin typeface="Times New Roman" pitchFamily="18" charset="0"/>
                <a:cs typeface="Times New Roman" pitchFamily="18" charset="0"/>
              </a:rPr>
              <a:t> </a:t>
            </a:r>
          </a:p>
          <a:p>
            <a:pPr lvl="1">
              <a:lnSpc>
                <a:spcPct val="150000"/>
              </a:lnSpc>
              <a:buFont typeface="Wingdings" pitchFamily="2" charset="2"/>
              <a:buChar char="q"/>
            </a:pPr>
            <a:r>
              <a:rPr lang="fr-FR" dirty="0" smtClean="0">
                <a:latin typeface="Times New Roman" pitchFamily="18" charset="0"/>
                <a:cs typeface="Times New Roman" pitchFamily="18" charset="0"/>
              </a:rPr>
              <a:t> EPIDEMIOLOGIE</a:t>
            </a:r>
            <a:r>
              <a:rPr lang="fr-FR" dirty="0">
                <a:latin typeface="Times New Roman" pitchFamily="18" charset="0"/>
                <a:cs typeface="Times New Roman" pitchFamily="18" charset="0"/>
              </a:rPr>
              <a:t> </a:t>
            </a:r>
          </a:p>
          <a:p>
            <a:pPr lvl="1">
              <a:lnSpc>
                <a:spcPct val="150000"/>
              </a:lnSpc>
              <a:buFont typeface="Wingdings" pitchFamily="2" charset="2"/>
              <a:buChar char="q"/>
            </a:pPr>
            <a:r>
              <a:rPr lang="fr-FR" dirty="0" smtClean="0">
                <a:latin typeface="Times New Roman" pitchFamily="18" charset="0"/>
                <a:cs typeface="Times New Roman" pitchFamily="18" charset="0"/>
              </a:rPr>
              <a:t> CLASSIFICATION</a:t>
            </a:r>
            <a:endParaRPr lang="fr-FR" dirty="0">
              <a:latin typeface="Times New Roman" pitchFamily="18" charset="0"/>
              <a:cs typeface="Times New Roman" pitchFamily="18" charset="0"/>
            </a:endParaRPr>
          </a:p>
          <a:p>
            <a:pPr lvl="1">
              <a:lnSpc>
                <a:spcPct val="150000"/>
              </a:lnSpc>
              <a:buFont typeface="Wingdings" pitchFamily="2" charset="2"/>
              <a:buChar char="q"/>
            </a:pPr>
            <a:r>
              <a:rPr lang="fr-FR" dirty="0" smtClean="0">
                <a:latin typeface="Times New Roman" pitchFamily="18" charset="0"/>
                <a:cs typeface="Times New Roman" pitchFamily="18" charset="0"/>
              </a:rPr>
              <a:t> CLINIQUE</a:t>
            </a:r>
            <a:endParaRPr lang="fr-FR" dirty="0">
              <a:latin typeface="Times New Roman" pitchFamily="18" charset="0"/>
              <a:cs typeface="Times New Roman" pitchFamily="18" charset="0"/>
            </a:endParaRPr>
          </a:p>
          <a:p>
            <a:pPr lvl="1">
              <a:lnSpc>
                <a:spcPct val="150000"/>
              </a:lnSpc>
              <a:buFont typeface="Wingdings" pitchFamily="2" charset="2"/>
              <a:buChar char="q"/>
            </a:pPr>
            <a:r>
              <a:rPr lang="fr-FR" dirty="0" smtClean="0">
                <a:latin typeface="Times New Roman" pitchFamily="18" charset="0"/>
                <a:cs typeface="Times New Roman" pitchFamily="18" charset="0"/>
              </a:rPr>
              <a:t> FORMES </a:t>
            </a:r>
            <a:r>
              <a:rPr lang="fr-FR" dirty="0">
                <a:latin typeface="Times New Roman" pitchFamily="18" charset="0"/>
                <a:cs typeface="Times New Roman" pitchFamily="18" charset="0"/>
              </a:rPr>
              <a:t>NOSOGRAPHIQUES </a:t>
            </a:r>
          </a:p>
          <a:p>
            <a:pPr lvl="1">
              <a:lnSpc>
                <a:spcPct val="150000"/>
              </a:lnSpc>
              <a:buFont typeface="Wingdings" pitchFamily="2" charset="2"/>
              <a:buChar char="q"/>
            </a:pPr>
            <a:r>
              <a:rPr lang="fr-FR" dirty="0" smtClean="0">
                <a:latin typeface="Times New Roman" pitchFamily="18" charset="0"/>
                <a:cs typeface="Times New Roman" pitchFamily="18" charset="0"/>
              </a:rPr>
              <a:t> EVOLUTION</a:t>
            </a:r>
            <a:endParaRPr lang="fr-FR" dirty="0">
              <a:latin typeface="Times New Roman" pitchFamily="18" charset="0"/>
              <a:cs typeface="Times New Roman" pitchFamily="18" charset="0"/>
            </a:endParaRPr>
          </a:p>
          <a:p>
            <a:pPr lvl="1">
              <a:lnSpc>
                <a:spcPct val="150000"/>
              </a:lnSpc>
              <a:buFont typeface="Wingdings" pitchFamily="2" charset="2"/>
              <a:buChar char="q"/>
            </a:pPr>
            <a:r>
              <a:rPr lang="fr-FR" dirty="0" smtClean="0">
                <a:latin typeface="Times New Roman" pitchFamily="18" charset="0"/>
                <a:cs typeface="Times New Roman" pitchFamily="18" charset="0"/>
              </a:rPr>
              <a:t> PRINCIPES </a:t>
            </a:r>
            <a:r>
              <a:rPr lang="fr-FR" dirty="0">
                <a:latin typeface="Times New Roman" pitchFamily="18" charset="0"/>
                <a:cs typeface="Times New Roman" pitchFamily="18" charset="0"/>
              </a:rPr>
              <a:t>DU TRAITEMENT </a:t>
            </a:r>
          </a:p>
          <a:p>
            <a:pPr lvl="1">
              <a:lnSpc>
                <a:spcPct val="150000"/>
              </a:lnSpc>
            </a:pPr>
            <a:endParaRPr lang="fr-FR" dirty="0" smtClean="0">
              <a:latin typeface="Times New Roman" pitchFamily="18" charset="0"/>
              <a:cs typeface="Times New Roman" pitchFamily="18" charset="0"/>
            </a:endParaRPr>
          </a:p>
          <a:p>
            <a:pPr lvl="1">
              <a:lnSpc>
                <a:spcPct val="150000"/>
              </a:lnSpc>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DEFINITION</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268760"/>
            <a:ext cx="8229600" cy="5112568"/>
          </a:xfrm>
        </p:spPr>
        <p:txBody>
          <a:bodyPr>
            <a:normAutofit lnSpcReduction="10000"/>
          </a:bodyPr>
          <a:lstStyle/>
          <a:p>
            <a:pPr>
              <a:lnSpc>
                <a:spcPct val="150000"/>
              </a:lnSpc>
              <a:buNone/>
            </a:pPr>
            <a:r>
              <a:rPr lang="fr-FR" dirty="0" smtClean="0">
                <a:latin typeface="Times New Roman" pitchFamily="18" charset="0"/>
                <a:cs typeface="Times New Roman" pitchFamily="18" charset="0"/>
              </a:rPr>
              <a:t>	Ce </a:t>
            </a:r>
            <a:r>
              <a:rPr lang="fr-FR" dirty="0">
                <a:latin typeface="Times New Roman" pitchFamily="18" charset="0"/>
                <a:cs typeface="Times New Roman" pitchFamily="18" charset="0"/>
              </a:rPr>
              <a:t>sont des états caractérisés par le développement d’une </a:t>
            </a:r>
            <a:r>
              <a:rPr lang="fr-FR" b="1" dirty="0">
                <a:latin typeface="Times New Roman" pitchFamily="18" charset="0"/>
                <a:cs typeface="Times New Roman" pitchFamily="18" charset="0"/>
              </a:rPr>
              <a:t>tristess</a:t>
            </a:r>
            <a:r>
              <a:rPr lang="fr-FR" dirty="0">
                <a:latin typeface="Times New Roman" pitchFamily="18" charset="0"/>
                <a:cs typeface="Times New Roman" pitchFamily="18" charset="0"/>
              </a:rPr>
              <a:t>e profonde et durable, d’un </a:t>
            </a:r>
            <a:r>
              <a:rPr lang="fr-FR" b="1" dirty="0">
                <a:latin typeface="Times New Roman" pitchFamily="18" charset="0"/>
                <a:cs typeface="Times New Roman" pitchFamily="18" charset="0"/>
              </a:rPr>
              <a:t>ralentissement </a:t>
            </a:r>
            <a:r>
              <a:rPr lang="fr-FR" dirty="0">
                <a:latin typeface="Times New Roman" pitchFamily="18" charset="0"/>
                <a:cs typeface="Times New Roman" pitchFamily="18" charset="0"/>
              </a:rPr>
              <a:t>psychomoteur auxquels s’associent des troubles </a:t>
            </a:r>
            <a:r>
              <a:rPr lang="fr-FR" b="1" dirty="0">
                <a:latin typeface="Times New Roman" pitchFamily="18" charset="0"/>
                <a:cs typeface="Times New Roman" pitchFamily="18" charset="0"/>
              </a:rPr>
              <a:t>instinctuels</a:t>
            </a:r>
            <a:r>
              <a:rPr lang="fr-FR" dirty="0">
                <a:latin typeface="Times New Roman" pitchFamily="18" charset="0"/>
                <a:cs typeface="Times New Roman" pitchFamily="18" charset="0"/>
              </a:rPr>
              <a:t> (insomnie, anorexie, troubles sexuels) et des troubles </a:t>
            </a:r>
            <a:r>
              <a:rPr lang="fr-FR" b="1" dirty="0">
                <a:latin typeface="Times New Roman" pitchFamily="18" charset="0"/>
                <a:cs typeface="Times New Roman" pitchFamily="18" charset="0"/>
              </a:rPr>
              <a:t>neurovégétatifs</a:t>
            </a:r>
            <a:r>
              <a:rPr lang="fr-FR" dirty="0">
                <a:latin typeface="Times New Roman" pitchFamily="18" charset="0"/>
                <a:cs typeface="Times New Roman" pitchFamily="18" charset="0"/>
              </a:rPr>
              <a:t> (constipation, bouche sèche…).</a:t>
            </a:r>
          </a:p>
          <a:p>
            <a:pPr>
              <a:lnSpc>
                <a:spcPct val="150000"/>
              </a:lnSpc>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DEFINITION</a:t>
            </a:r>
            <a:endParaRPr lang="fr-FR" dirty="0"/>
          </a:p>
        </p:txBody>
      </p:sp>
      <p:sp>
        <p:nvSpPr>
          <p:cNvPr id="3" name="Espace réservé du contenu 2"/>
          <p:cNvSpPr>
            <a:spLocks noGrp="1"/>
          </p:cNvSpPr>
          <p:nvPr>
            <p:ph idx="1"/>
          </p:nvPr>
        </p:nvSpPr>
        <p:spPr/>
        <p:txBody>
          <a:bodyPr/>
          <a:lstStyle/>
          <a:p>
            <a:pPr>
              <a:lnSpc>
                <a:spcPct val="150000"/>
              </a:lnSpc>
              <a:buNone/>
            </a:pPr>
            <a:r>
              <a:rPr lang="fr-FR" dirty="0" smtClean="0">
                <a:latin typeface="Times New Roman" pitchFamily="18" charset="0"/>
                <a:cs typeface="Times New Roman" pitchFamily="18" charset="0"/>
              </a:rPr>
              <a:t>	La </a:t>
            </a:r>
            <a:r>
              <a:rPr lang="fr-FR" dirty="0">
                <a:latin typeface="Times New Roman" pitchFamily="18" charset="0"/>
                <a:cs typeface="Times New Roman" pitchFamily="18" charset="0"/>
              </a:rPr>
              <a:t>dépression est une modification pathologique de l’</a:t>
            </a:r>
            <a:r>
              <a:rPr lang="fr-FR" b="1" dirty="0">
                <a:latin typeface="Times New Roman" pitchFamily="18" charset="0"/>
                <a:cs typeface="Times New Roman" pitchFamily="18" charset="0"/>
              </a:rPr>
              <a:t>humeur</a:t>
            </a:r>
            <a:r>
              <a:rPr lang="fr-FR" dirty="0">
                <a:latin typeface="Times New Roman" pitchFamily="18" charset="0"/>
                <a:cs typeface="Times New Roman" pitchFamily="18" charset="0"/>
              </a:rPr>
              <a:t> (disposition affective de base qui donne à chacun des états d’âme une tonalité agréable ou désagréable, oscillant entre les deux pôles extrêmes du plaisir et de la douleur)    (Delay)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Times New Roman" pitchFamily="18" charset="0"/>
                <a:cs typeface="Times New Roman" pitchFamily="18" charset="0"/>
              </a:rPr>
              <a:t>EPIDEMIOLOGIE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600200"/>
            <a:ext cx="8435280" cy="4525963"/>
          </a:xfrm>
        </p:spPr>
        <p:txBody>
          <a:bodyPr/>
          <a:lstStyle/>
          <a:p>
            <a:pPr>
              <a:lnSpc>
                <a:spcPct val="150000"/>
              </a:lnSpc>
              <a:buNone/>
            </a:pPr>
            <a:endParaRPr lang="fr-FR" dirty="0">
              <a:latin typeface="Times New Roman" pitchFamily="18" charset="0"/>
              <a:cs typeface="Times New Roman" pitchFamily="18" charset="0"/>
            </a:endParaRPr>
          </a:p>
          <a:p>
            <a:pPr lvl="1">
              <a:lnSpc>
                <a:spcPct val="150000"/>
              </a:lnSpc>
              <a:buFont typeface="Wingdings" pitchFamily="2" charset="2"/>
              <a:buChar char="q"/>
            </a:pPr>
            <a:r>
              <a:rPr lang="fr-FR" dirty="0" smtClean="0">
                <a:latin typeface="Times New Roman" pitchFamily="18" charset="0"/>
                <a:cs typeface="Times New Roman" pitchFamily="18" charset="0"/>
              </a:rPr>
              <a:t>  </a:t>
            </a:r>
            <a:r>
              <a:rPr lang="fr-FR" sz="3600" dirty="0" smtClean="0">
                <a:latin typeface="Times New Roman" pitchFamily="18" charset="0"/>
                <a:cs typeface="Times New Roman" pitchFamily="18" charset="0"/>
              </a:rPr>
              <a:t>Probabilité au cours d’une vie 8 à 20%, </a:t>
            </a:r>
          </a:p>
          <a:p>
            <a:pPr lvl="1">
              <a:lnSpc>
                <a:spcPct val="150000"/>
              </a:lnSpc>
              <a:buFont typeface="Wingdings" pitchFamily="2" charset="2"/>
              <a:buChar char="q"/>
            </a:pPr>
            <a:r>
              <a:rPr lang="fr-FR" sz="3600" dirty="0" smtClean="0">
                <a:latin typeface="Times New Roman" pitchFamily="18" charset="0"/>
                <a:cs typeface="Times New Roman" pitchFamily="18" charset="0"/>
              </a:rPr>
              <a:t> Pour les troubles bipolaires 1%.</a:t>
            </a:r>
          </a:p>
          <a:p>
            <a:pPr lvl="1">
              <a:lnSpc>
                <a:spcPct val="150000"/>
              </a:lnSpc>
              <a:buFont typeface="Wingdings" pitchFamily="2" charset="2"/>
              <a:buChar char="q"/>
            </a:pPr>
            <a:r>
              <a:rPr lang="fr-FR" sz="3600" dirty="0" smtClean="0">
                <a:latin typeface="Times New Roman" pitchFamily="18" charset="0"/>
                <a:cs typeface="Times New Roman" pitchFamily="18" charset="0"/>
              </a:rPr>
              <a:t> 2 femmes pour un homme</a:t>
            </a:r>
            <a:endParaRPr lang="fr-FR" sz="3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fontScale="90000"/>
          </a:bodyPr>
          <a:lstStyle/>
          <a:p>
            <a:r>
              <a:rPr lang="fr-FR" b="1" dirty="0" smtClean="0">
                <a:latin typeface="Times New Roman" pitchFamily="18" charset="0"/>
                <a:cs typeface="Times New Roman" pitchFamily="18" charset="0"/>
              </a:rPr>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CLASSIFICATION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52736"/>
            <a:ext cx="8229600" cy="5472608"/>
          </a:xfrm>
        </p:spPr>
        <p:txBody>
          <a:bodyPr>
            <a:normAutofit lnSpcReduction="10000"/>
          </a:bodyPr>
          <a:lstStyle/>
          <a:p>
            <a:pPr>
              <a:buFont typeface="Wingdings" pitchFamily="2" charset="2"/>
              <a:buChar char="q"/>
            </a:pPr>
            <a:r>
              <a:rPr lang="fr-FR" dirty="0" smtClean="0">
                <a:latin typeface="Times New Roman" pitchFamily="18" charset="0"/>
                <a:cs typeface="Times New Roman" pitchFamily="18" charset="0"/>
              </a:rPr>
              <a:t> Les </a:t>
            </a:r>
            <a:r>
              <a:rPr lang="fr-FR" dirty="0">
                <a:latin typeface="Times New Roman" pitchFamily="18" charset="0"/>
                <a:cs typeface="Times New Roman" pitchFamily="18" charset="0"/>
              </a:rPr>
              <a:t>différentes classifications font appel à des critères multiples (</a:t>
            </a:r>
            <a:r>
              <a:rPr lang="fr-FR" dirty="0" err="1">
                <a:latin typeface="Times New Roman" pitchFamily="18" charset="0"/>
                <a:cs typeface="Times New Roman" pitchFamily="18" charset="0"/>
              </a:rPr>
              <a:t>endogeneite</a:t>
            </a:r>
            <a:r>
              <a:rPr lang="fr-FR" dirty="0">
                <a:latin typeface="Times New Roman" pitchFamily="18" charset="0"/>
                <a:cs typeface="Times New Roman" pitchFamily="18" charset="0"/>
              </a:rPr>
              <a:t>, symptomatologie, gravité  du trouble clinique, association avec d’autres affections somatiques ou psychiatriques…)</a:t>
            </a:r>
          </a:p>
          <a:p>
            <a:pPr>
              <a:buFont typeface="Wingdings" pitchFamily="2" charset="2"/>
              <a:buChar char="q"/>
            </a:pPr>
            <a:r>
              <a:rPr lang="fr-FR" dirty="0" smtClean="0">
                <a:latin typeface="Times New Roman" pitchFamily="18" charset="0"/>
                <a:cs typeface="Times New Roman" pitchFamily="18" charset="0"/>
              </a:rPr>
              <a:t> Il </a:t>
            </a:r>
            <a:r>
              <a:rPr lang="fr-FR" dirty="0">
                <a:latin typeface="Times New Roman" pitchFamily="18" charset="0"/>
                <a:cs typeface="Times New Roman" pitchFamily="18" charset="0"/>
              </a:rPr>
              <a:t>existe plusieurs classifications :</a:t>
            </a:r>
          </a:p>
          <a:p>
            <a:pPr lvl="1">
              <a:buFont typeface="Wingdings" pitchFamily="2" charset="2"/>
              <a:buChar char="Ø"/>
            </a:pPr>
            <a:r>
              <a:rPr lang="fr-FR" dirty="0">
                <a:latin typeface="Times New Roman" pitchFamily="18" charset="0"/>
                <a:cs typeface="Times New Roman" pitchFamily="18" charset="0"/>
              </a:rPr>
              <a:t>la dépression </a:t>
            </a:r>
            <a:r>
              <a:rPr lang="fr-FR" b="1" dirty="0">
                <a:latin typeface="Times New Roman" pitchFamily="18" charset="0"/>
                <a:cs typeface="Times New Roman" pitchFamily="18" charset="0"/>
              </a:rPr>
              <a:t>endogène</a:t>
            </a:r>
            <a:r>
              <a:rPr lang="fr-FR" dirty="0">
                <a:latin typeface="Times New Roman" pitchFamily="18" charset="0"/>
                <a:cs typeface="Times New Roman" pitchFamily="18" charset="0"/>
              </a:rPr>
              <a:t> (psychose maniaco-dépressive ou trouble bipolaire).</a:t>
            </a:r>
          </a:p>
          <a:p>
            <a:pPr lvl="1">
              <a:buFont typeface="Wingdings" pitchFamily="2" charset="2"/>
              <a:buChar char="Ø"/>
            </a:pPr>
            <a:r>
              <a:rPr lang="fr-FR" dirty="0">
                <a:latin typeface="Times New Roman" pitchFamily="18" charset="0"/>
                <a:cs typeface="Times New Roman" pitchFamily="18" charset="0"/>
              </a:rPr>
              <a:t>la dépression </a:t>
            </a:r>
            <a:r>
              <a:rPr lang="fr-FR" b="1" dirty="0">
                <a:latin typeface="Times New Roman" pitchFamily="18" charset="0"/>
                <a:cs typeface="Times New Roman" pitchFamily="18" charset="0"/>
              </a:rPr>
              <a:t>névrotique ou psychique</a:t>
            </a:r>
            <a:r>
              <a:rPr lang="fr-FR" dirty="0">
                <a:latin typeface="Times New Roman" pitchFamily="18" charset="0"/>
                <a:cs typeface="Times New Roman" pitchFamily="18" charset="0"/>
              </a:rPr>
              <a:t>.</a:t>
            </a:r>
          </a:p>
          <a:p>
            <a:pPr lvl="1">
              <a:buFont typeface="Wingdings" pitchFamily="2" charset="2"/>
              <a:buChar char="Ø"/>
            </a:pPr>
            <a:r>
              <a:rPr lang="fr-FR" dirty="0">
                <a:latin typeface="Times New Roman" pitchFamily="18" charset="0"/>
                <a:cs typeface="Times New Roman" pitchFamily="18" charset="0"/>
              </a:rPr>
              <a:t>la dépression </a:t>
            </a:r>
            <a:r>
              <a:rPr lang="fr-FR" b="1" dirty="0">
                <a:latin typeface="Times New Roman" pitchFamily="18" charset="0"/>
                <a:cs typeface="Times New Roman" pitchFamily="18" charset="0"/>
              </a:rPr>
              <a:t>symptomatique</a:t>
            </a:r>
            <a:r>
              <a:rPr lang="fr-FR" dirty="0">
                <a:latin typeface="Times New Roman" pitchFamily="18" charset="0"/>
                <a:cs typeface="Times New Roman" pitchFamily="18" charset="0"/>
              </a:rPr>
              <a:t> d’une autre affection (psychiatrique  ou somatique).</a:t>
            </a:r>
          </a:p>
          <a:p>
            <a:endParaRPr lang="fr-F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4800" dirty="0" smtClean="0">
                <a:latin typeface="Times New Roman" pitchFamily="18" charset="0"/>
                <a:cs typeface="Times New Roman" pitchFamily="18" charset="0"/>
              </a:rPr>
              <a:t>Clinique</a:t>
            </a:r>
            <a:endParaRPr lang="fr-FR" sz="48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52736"/>
            <a:ext cx="8229600" cy="5328592"/>
          </a:xfrm>
        </p:spPr>
        <p:txBody>
          <a:bodyPr/>
          <a:lstStyle/>
          <a:p>
            <a:pPr algn="ctr">
              <a:buNone/>
            </a:pPr>
            <a:r>
              <a:rPr lang="fr-FR" b="1" dirty="0" smtClean="0">
                <a:latin typeface="Times New Roman" pitchFamily="18" charset="0"/>
                <a:cs typeface="Times New Roman" pitchFamily="18" charset="0"/>
              </a:rPr>
              <a:t>	A-Episode </a:t>
            </a:r>
            <a:r>
              <a:rPr lang="fr-FR" b="1" dirty="0">
                <a:latin typeface="Times New Roman" pitchFamily="18" charset="0"/>
                <a:cs typeface="Times New Roman" pitchFamily="18" charset="0"/>
              </a:rPr>
              <a:t>dépressif modéré :</a:t>
            </a:r>
            <a:endParaRPr lang="fr-FR" dirty="0">
              <a:latin typeface="Times New Roman" pitchFamily="18" charset="0"/>
              <a:cs typeface="Times New Roman" pitchFamily="18" charset="0"/>
            </a:endParaRPr>
          </a:p>
          <a:p>
            <a:pPr>
              <a:lnSpc>
                <a:spcPct val="150000"/>
              </a:lnSpc>
              <a:buNone/>
            </a:pPr>
            <a:r>
              <a:rPr lang="fr-FR" dirty="0" smtClean="0">
                <a:latin typeface="Times New Roman" pitchFamily="18" charset="0"/>
                <a:cs typeface="Times New Roman" pitchFamily="18" charset="0"/>
              </a:rPr>
              <a:t>	Les </a:t>
            </a:r>
            <a:r>
              <a:rPr lang="fr-FR" dirty="0">
                <a:latin typeface="Times New Roman" pitchFamily="18" charset="0"/>
                <a:cs typeface="Times New Roman" pitchFamily="18" charset="0"/>
              </a:rPr>
              <a:t>caractéristiques principales d’un épisode dépressif modéré sont : L’humeur dépressive, l’absence de plaisir, les pensées négatives et une énergie moindre, conduisant toutes à une diminution du fonctionnement social et professionnel</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388</Words>
  <Application>Microsoft Office PowerPoint</Application>
  <PresentationFormat>Affichage à l'écran (4:3)</PresentationFormat>
  <Paragraphs>157</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  LES TROUBLES DEPRESSIFS   </vt:lpstr>
      <vt:lpstr>OBJECTIFS</vt:lpstr>
      <vt:lpstr>OBJECTIFS</vt:lpstr>
      <vt:lpstr>PLAN </vt:lpstr>
      <vt:lpstr>DEFINITION</vt:lpstr>
      <vt:lpstr>DEFINITION</vt:lpstr>
      <vt:lpstr>EPIDEMIOLOGIE</vt:lpstr>
      <vt:lpstr> CLASSIFICATION  </vt:lpstr>
      <vt:lpstr>Clinique</vt:lpstr>
      <vt:lpstr>A-Episode dépressif modéré</vt:lpstr>
      <vt:lpstr>A-Episode dépressif modéré</vt:lpstr>
      <vt:lpstr>A-Episode dépressif modéré</vt:lpstr>
      <vt:lpstr>A-Episode dépressif modéré</vt:lpstr>
      <vt:lpstr>A-Episode dépressif modéré</vt:lpstr>
      <vt:lpstr>A-Episode dépressif modéré</vt:lpstr>
      <vt:lpstr>B- Dépression Sévère </vt:lpstr>
      <vt:lpstr> C- Troubles dépressifs légers :  </vt:lpstr>
      <vt:lpstr>FORMES NOSOGRAPHIQUES </vt:lpstr>
      <vt:lpstr>FORMES NOSOGRAPHIQUES</vt:lpstr>
      <vt:lpstr>FORMES NOSOGRAPHIQUES</vt:lpstr>
      <vt:lpstr>FORMES NOSOGRAPHIQUES</vt:lpstr>
      <vt:lpstr>VI/ EVOLUTION : </vt:lpstr>
      <vt:lpstr>VII-PRINCIPES DU TRAITEMENT </vt:lpstr>
      <vt:lpstr>PRINCIPES DU TRAITEMENT</vt:lpstr>
      <vt:lpstr>PRINCIPES DU TRAITEMENT</vt:lpstr>
      <vt:lpstr>PRINCIPES DU TRAITEMENT</vt:lpstr>
      <vt:lpstr>PRINCIPES DU TRAITEMENT</vt:lpstr>
      <vt:lpstr>PRINCIPES DU TRAITEMENT</vt:lpstr>
      <vt:lpstr>Psychothérapie</vt:lpstr>
      <vt:lpstr>Traitement préventif :  « thymorégulateur »ou stabilisateur de l’humeur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TROUBLES DEPRESSIFS</dc:title>
  <dc:creator>hassane</dc:creator>
  <cp:lastModifiedBy>hassane</cp:lastModifiedBy>
  <cp:revision>79</cp:revision>
  <dcterms:created xsi:type="dcterms:W3CDTF">2016-11-19T19:50:16Z</dcterms:created>
  <dcterms:modified xsi:type="dcterms:W3CDTF">2016-11-19T21:43:08Z</dcterms:modified>
</cp:coreProperties>
</file>