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88" r:id="rId4"/>
    <p:sldId id="303" r:id="rId5"/>
    <p:sldId id="302" r:id="rId6"/>
    <p:sldId id="281" r:id="rId7"/>
    <p:sldId id="301" r:id="rId8"/>
    <p:sldId id="278" r:id="rId9"/>
    <p:sldId id="282" r:id="rId10"/>
    <p:sldId id="283" r:id="rId11"/>
    <p:sldId id="284" r:id="rId12"/>
    <p:sldId id="285" r:id="rId13"/>
    <p:sldId id="286" r:id="rId14"/>
    <p:sldId id="289" r:id="rId15"/>
    <p:sldId id="287" r:id="rId16"/>
    <p:sldId id="290" r:id="rId17"/>
    <p:sldId id="293" r:id="rId18"/>
    <p:sldId id="294" r:id="rId19"/>
    <p:sldId id="306" r:id="rId20"/>
    <p:sldId id="307" r:id="rId21"/>
    <p:sldId id="298" r:id="rId22"/>
    <p:sldId id="271" r:id="rId23"/>
    <p:sldId id="262" r:id="rId24"/>
    <p:sldId id="299" r:id="rId25"/>
    <p:sldId id="305" r:id="rId26"/>
    <p:sldId id="300" r:id="rId27"/>
    <p:sldId id="304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B48B-AB05-4DCA-A5DD-1AA8C528B49B}" type="datetimeFigureOut">
              <a:rPr lang="fr-FR" smtClean="0"/>
              <a:pPr/>
              <a:t>04/01/2017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744C-925C-4FCD-8C6D-CA9A79B374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B48B-AB05-4DCA-A5DD-1AA8C528B49B}" type="datetimeFigureOut">
              <a:rPr lang="fr-FR" smtClean="0"/>
              <a:pPr/>
              <a:t>04/01/2017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744C-925C-4FCD-8C6D-CA9A79B374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B48B-AB05-4DCA-A5DD-1AA8C528B49B}" type="datetimeFigureOut">
              <a:rPr lang="fr-FR" smtClean="0"/>
              <a:pPr/>
              <a:t>04/01/2017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744C-925C-4FCD-8C6D-CA9A79B374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B48B-AB05-4DCA-A5DD-1AA8C528B49B}" type="datetimeFigureOut">
              <a:rPr lang="fr-FR" smtClean="0"/>
              <a:pPr/>
              <a:t>04/01/2017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744C-925C-4FCD-8C6D-CA9A79B374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B48B-AB05-4DCA-A5DD-1AA8C528B49B}" type="datetimeFigureOut">
              <a:rPr lang="fr-FR" smtClean="0"/>
              <a:pPr/>
              <a:t>04/01/2017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744C-925C-4FCD-8C6D-CA9A79B374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B48B-AB05-4DCA-A5DD-1AA8C528B49B}" type="datetimeFigureOut">
              <a:rPr lang="fr-FR" smtClean="0"/>
              <a:pPr/>
              <a:t>04/01/2017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744C-925C-4FCD-8C6D-CA9A79B374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B48B-AB05-4DCA-A5DD-1AA8C528B49B}" type="datetimeFigureOut">
              <a:rPr lang="fr-FR" smtClean="0"/>
              <a:pPr/>
              <a:t>04/01/2017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744C-925C-4FCD-8C6D-CA9A79B374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B48B-AB05-4DCA-A5DD-1AA8C528B49B}" type="datetimeFigureOut">
              <a:rPr lang="fr-FR" smtClean="0"/>
              <a:pPr/>
              <a:t>04/01/2017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744C-925C-4FCD-8C6D-CA9A79B374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B48B-AB05-4DCA-A5DD-1AA8C528B49B}" type="datetimeFigureOut">
              <a:rPr lang="fr-FR" smtClean="0"/>
              <a:pPr/>
              <a:t>04/01/2017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744C-925C-4FCD-8C6D-CA9A79B374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B48B-AB05-4DCA-A5DD-1AA8C528B49B}" type="datetimeFigureOut">
              <a:rPr lang="fr-FR" smtClean="0"/>
              <a:pPr/>
              <a:t>04/01/2017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744C-925C-4FCD-8C6D-CA9A79B374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B48B-AB05-4DCA-A5DD-1AA8C528B49B}" type="datetimeFigureOut">
              <a:rPr lang="fr-FR" smtClean="0"/>
              <a:pPr/>
              <a:t>04/01/2017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744C-925C-4FCD-8C6D-CA9A79B374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8B48B-AB05-4DCA-A5DD-1AA8C528B49B}" type="datetimeFigureOut">
              <a:rPr lang="fr-FR" smtClean="0"/>
              <a:pPr/>
              <a:t>04/01/2017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E744C-925C-4FCD-8C6D-CA9A79B374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EXAMENS PARACLINIQUES 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EN</a:t>
            </a:r>
            <a:b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NEPHROLOGIE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2"/>
                </a:solidFill>
              </a:rPr>
              <a:t>Dr W. </a:t>
            </a:r>
            <a:r>
              <a:rPr lang="fr-FR" dirty="0" err="1" smtClean="0">
                <a:solidFill>
                  <a:schemeClr val="accent2"/>
                </a:solidFill>
              </a:rPr>
              <a:t>Djafour</a:t>
            </a:r>
            <a:r>
              <a:rPr lang="fr-FR" dirty="0" smtClean="0">
                <a:solidFill>
                  <a:schemeClr val="accent2"/>
                </a:solidFill>
              </a:rPr>
              <a:t>- </a:t>
            </a:r>
            <a:r>
              <a:rPr lang="fr-FR" dirty="0" err="1" smtClean="0">
                <a:solidFill>
                  <a:schemeClr val="accent2"/>
                </a:solidFill>
              </a:rPr>
              <a:t>Bekhechi</a:t>
            </a:r>
            <a:endParaRPr lang="fr-FR" dirty="0" smtClean="0">
              <a:solidFill>
                <a:schemeClr val="accent2"/>
              </a:solidFill>
            </a:endParaRPr>
          </a:p>
          <a:p>
            <a:r>
              <a:rPr lang="fr-FR" dirty="0" smtClean="0">
                <a:solidFill>
                  <a:schemeClr val="accent2"/>
                </a:solidFill>
              </a:rPr>
              <a:t>Service de Néphrologie- hémodialyse CHU Tlemcen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2143116"/>
            <a:ext cx="7786742" cy="14287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8687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57161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600" b="1" dirty="0" smtClean="0"/>
              <a:t>1-Protéinurie physiologique </a:t>
            </a:r>
            <a:r>
              <a:rPr lang="fr-FR" sz="1600" u="sng" dirty="0" smtClean="0"/>
              <a:t> </a:t>
            </a:r>
            <a:r>
              <a:rPr lang="fr-FR" sz="1600" b="1" dirty="0" smtClean="0"/>
              <a:t>&lt; </a:t>
            </a:r>
            <a:r>
              <a:rPr lang="fr-FR" sz="1600" dirty="0" smtClean="0"/>
              <a:t>150 mg/24 h composée  de :</a:t>
            </a:r>
          </a:p>
          <a:p>
            <a:pPr>
              <a:buNone/>
            </a:pPr>
            <a:r>
              <a:rPr lang="fr-FR" sz="1600" dirty="0" smtClean="0"/>
              <a:t>        - albumine &lt; 30 mg/j</a:t>
            </a:r>
          </a:p>
          <a:p>
            <a:pPr>
              <a:buNone/>
            </a:pPr>
            <a:r>
              <a:rPr lang="fr-FR" sz="1600" dirty="0" smtClean="0"/>
              <a:t>        - </a:t>
            </a:r>
            <a:r>
              <a:rPr lang="fr-FR" sz="1600" dirty="0" err="1" smtClean="0"/>
              <a:t>mucoprotéine</a:t>
            </a:r>
            <a:r>
              <a:rPr lang="fr-FR" sz="1600" dirty="0" smtClean="0"/>
              <a:t> de Tamm-</a:t>
            </a:r>
            <a:r>
              <a:rPr lang="fr-FR" sz="1600" dirty="0" err="1" smtClean="0"/>
              <a:t>Horsfall</a:t>
            </a:r>
            <a:r>
              <a:rPr lang="fr-FR" sz="1600" dirty="0" smtClean="0"/>
              <a:t> :30 à 50 mg/j </a:t>
            </a:r>
            <a:endParaRPr lang="fr-FR" sz="1600" dirty="0" smtClean="0"/>
          </a:p>
          <a:p>
            <a:pPr>
              <a:buNone/>
            </a:pPr>
            <a:r>
              <a:rPr lang="fr-FR" sz="1600" dirty="0" smtClean="0"/>
              <a:t>        -immunoglobulines &lt; 20 mg/j</a:t>
            </a:r>
          </a:p>
          <a:p>
            <a:pPr>
              <a:buNone/>
            </a:pPr>
            <a:r>
              <a:rPr lang="fr-FR" sz="1600" dirty="0" smtClean="0"/>
              <a:t>        - fragments d’immunoglobulines et d’autres protéines de petit poids </a:t>
            </a:r>
            <a:r>
              <a:rPr lang="fr-FR" sz="1600" dirty="0" smtClean="0"/>
              <a:t>moléculaire</a:t>
            </a:r>
          </a:p>
          <a:p>
            <a:pPr>
              <a:buNone/>
            </a:pPr>
            <a:endParaRPr lang="fr-FR" sz="1600" dirty="0" smtClean="0"/>
          </a:p>
          <a:p>
            <a:pPr>
              <a:buNone/>
            </a:pPr>
            <a:r>
              <a:rPr lang="fr-FR" sz="1600" b="1" dirty="0" smtClean="0"/>
              <a:t>2-Protéinurie de type glomérulaire</a:t>
            </a:r>
            <a:r>
              <a:rPr lang="fr-FR" sz="1600" u="sng" dirty="0" smtClean="0"/>
              <a:t> </a:t>
            </a:r>
            <a:r>
              <a:rPr lang="fr-FR" sz="1600" dirty="0" smtClean="0"/>
              <a:t>: riche en albumine ,traduit un </a:t>
            </a:r>
            <a:r>
              <a:rPr lang="fr-FR" sz="1600" dirty="0" smtClean="0"/>
              <a:t>problème</a:t>
            </a:r>
            <a:r>
              <a:rPr lang="fr-FR" sz="1600" dirty="0" smtClean="0"/>
              <a:t> </a:t>
            </a:r>
            <a:r>
              <a:rPr lang="fr-FR" sz="1600" dirty="0" smtClean="0"/>
              <a:t>glomérulaire</a:t>
            </a:r>
            <a:endParaRPr lang="fr-FR" sz="1600" dirty="0" smtClean="0"/>
          </a:p>
          <a:p>
            <a:pPr>
              <a:buNone/>
            </a:pPr>
            <a:r>
              <a:rPr lang="fr-FR" sz="1600" dirty="0" smtClean="0"/>
              <a:t>      </a:t>
            </a:r>
            <a:r>
              <a:rPr lang="fr-FR" sz="1600" u="sng" dirty="0" smtClean="0"/>
              <a:t>a-Protéinurie de type glomérulaire sélective: </a:t>
            </a:r>
            <a:r>
              <a:rPr lang="fr-FR" sz="1600" dirty="0" smtClean="0"/>
              <a:t>elle comprend plus de 80 % d'albumine .</a:t>
            </a:r>
          </a:p>
          <a:p>
            <a:pPr>
              <a:buNone/>
            </a:pPr>
            <a:r>
              <a:rPr lang="fr-FR" sz="1600" dirty="0" smtClean="0"/>
              <a:t>      </a:t>
            </a:r>
            <a:r>
              <a:rPr lang="fr-FR" sz="1600" u="sng" dirty="0" smtClean="0"/>
              <a:t>b-Protéinurie de type glomérulaire non sélective :</a:t>
            </a:r>
            <a:r>
              <a:rPr lang="fr-FR" sz="1600" dirty="0" smtClean="0"/>
              <a:t> elle comprend moins de 80 % </a:t>
            </a:r>
            <a:r>
              <a:rPr lang="fr-FR" sz="1600" dirty="0" smtClean="0"/>
              <a:t>d'albumine</a:t>
            </a:r>
          </a:p>
          <a:p>
            <a:pPr>
              <a:buNone/>
            </a:pPr>
            <a:endParaRPr lang="fr-FR" sz="1600" dirty="0" smtClean="0"/>
          </a:p>
          <a:p>
            <a:pPr>
              <a:buNone/>
            </a:pPr>
            <a:r>
              <a:rPr lang="fr-FR" sz="1600" b="1" dirty="0" smtClean="0"/>
              <a:t>3- Protéinurie</a:t>
            </a:r>
            <a:r>
              <a:rPr lang="fr-FR" sz="1600" b="1" dirty="0" smtClean="0"/>
              <a:t> de type tubulaire:</a:t>
            </a:r>
            <a:r>
              <a:rPr lang="fr-FR" sz="1600" u="sng" dirty="0" smtClean="0"/>
              <a:t> </a:t>
            </a:r>
            <a:r>
              <a:rPr lang="fr-FR" sz="1600" dirty="0" smtClean="0"/>
              <a:t>traduit un </a:t>
            </a:r>
            <a:r>
              <a:rPr lang="fr-FR" sz="1600" dirty="0" smtClean="0"/>
              <a:t>problème</a:t>
            </a:r>
            <a:r>
              <a:rPr lang="fr-FR" sz="1600" dirty="0" smtClean="0"/>
              <a:t> tubulaire:  les tubes n’arrivent pas  </a:t>
            </a:r>
            <a:r>
              <a:rPr lang="fr-FR" sz="1600" dirty="0" smtClean="0"/>
              <a:t>a réabsorber</a:t>
            </a:r>
            <a:r>
              <a:rPr lang="fr-FR" sz="1600" dirty="0" smtClean="0"/>
              <a:t>  Correctement peu </a:t>
            </a:r>
            <a:r>
              <a:rPr lang="fr-FR" sz="1600" dirty="0" smtClean="0"/>
              <a:t>d’albumine</a:t>
            </a:r>
          </a:p>
          <a:p>
            <a:pPr>
              <a:buNone/>
            </a:pPr>
            <a:endParaRPr lang="fr-FR" sz="1600" dirty="0" smtClean="0"/>
          </a:p>
          <a:p>
            <a:pPr>
              <a:buNone/>
            </a:pPr>
            <a:r>
              <a:rPr lang="fr-FR" sz="1600" b="1" dirty="0" smtClean="0"/>
              <a:t>4-Protéinurie monoclonale : </a:t>
            </a:r>
            <a:r>
              <a:rPr lang="fr-FR" sz="1600" dirty="0" smtClean="0"/>
              <a:t>chaînes légères d'immunoglobulines au cours d’un myélome</a:t>
            </a:r>
          </a:p>
          <a:p>
            <a:endParaRPr lang="fr-FR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2"/>
                </a:solidFill>
              </a:rPr>
              <a:t>EXAMENS  RADIOLOGIQUES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ASP</a:t>
            </a:r>
          </a:p>
          <a:p>
            <a:r>
              <a:rPr lang="fr-FR" dirty="0" smtClean="0"/>
              <a:t>échographie</a:t>
            </a:r>
            <a:r>
              <a:rPr lang="fr-FR" dirty="0" smtClean="0"/>
              <a:t> abdominopelvienne +doppler</a:t>
            </a:r>
          </a:p>
          <a:p>
            <a:r>
              <a:rPr lang="fr-FR" dirty="0" smtClean="0"/>
              <a:t>TDM( tomodensitométrie)</a:t>
            </a:r>
            <a:endParaRPr lang="fr-FR" dirty="0" smtClean="0"/>
          </a:p>
          <a:p>
            <a:r>
              <a:rPr lang="fr-FR" dirty="0" smtClean="0"/>
              <a:t>IRM(imagerie par résonance magnétique)</a:t>
            </a:r>
            <a:endParaRPr lang="fr-FR" dirty="0" smtClean="0"/>
          </a:p>
          <a:p>
            <a:r>
              <a:rPr lang="fr-FR" dirty="0" smtClean="0"/>
              <a:t>scintigraphie</a:t>
            </a:r>
            <a:r>
              <a:rPr lang="fr-FR" dirty="0" smtClean="0"/>
              <a:t> rénale</a:t>
            </a:r>
          </a:p>
          <a:p>
            <a:r>
              <a:rPr lang="fr-FR" dirty="0" smtClean="0"/>
              <a:t>angiographie</a:t>
            </a:r>
            <a:r>
              <a:rPr lang="fr-FR" dirty="0" smtClean="0"/>
              <a:t> numérisée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01122" cy="576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929718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358245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5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285876"/>
          </a:xfrm>
        </p:spPr>
        <p:txBody>
          <a:bodyPr/>
          <a:lstStyle/>
          <a:p>
            <a:endParaRPr lang="fr-FR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4714884"/>
            <a:ext cx="4500562" cy="171451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86873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EXAMENS</a:t>
            </a:r>
            <a:r>
              <a:rPr lang="fr-FR" dirty="0" smtClean="0">
                <a:solidFill>
                  <a:schemeClr val="accent2"/>
                </a:solidFill>
              </a:rPr>
              <a:t> BIOLOGIQUES  DANS LE SANG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FR" dirty="0" smtClean="0"/>
              <a:t>fonction rénale globale : urée –</a:t>
            </a:r>
            <a:r>
              <a:rPr lang="fr-FR" dirty="0" err="1" smtClean="0"/>
              <a:t>crétinine</a:t>
            </a:r>
            <a:endParaRPr lang="fr-FR" dirty="0" smtClean="0"/>
          </a:p>
          <a:p>
            <a:r>
              <a:rPr lang="fr-FR" dirty="0" smtClean="0"/>
              <a:t>Ionogramme</a:t>
            </a:r>
            <a:r>
              <a:rPr lang="fr-FR" dirty="0" smtClean="0"/>
              <a:t> sanguin : sodium-potassium-chlore-réserves alcalines</a:t>
            </a:r>
          </a:p>
          <a:p>
            <a:r>
              <a:rPr lang="fr-FR" dirty="0" smtClean="0"/>
              <a:t>Bilan</a:t>
            </a:r>
            <a:r>
              <a:rPr lang="fr-FR" dirty="0" smtClean="0"/>
              <a:t> phosphocalcique: calcémie -phosphore</a:t>
            </a:r>
          </a:p>
          <a:p>
            <a:r>
              <a:rPr lang="fr-FR" dirty="0" smtClean="0"/>
              <a:t>Vitamine</a:t>
            </a:r>
            <a:r>
              <a:rPr lang="fr-FR" dirty="0" smtClean="0"/>
              <a:t> </a:t>
            </a:r>
            <a:r>
              <a:rPr lang="fr-FR" dirty="0" smtClean="0"/>
              <a:t>D, Parathormone</a:t>
            </a:r>
            <a:endParaRPr lang="fr-FR" dirty="0" smtClean="0"/>
          </a:p>
          <a:p>
            <a:r>
              <a:rPr lang="fr-FR" dirty="0" smtClean="0"/>
              <a:t>Acide</a:t>
            </a:r>
            <a:r>
              <a:rPr lang="fr-FR" dirty="0" smtClean="0"/>
              <a:t> urique</a:t>
            </a:r>
          </a:p>
          <a:p>
            <a:r>
              <a:rPr lang="fr-FR" dirty="0" smtClean="0"/>
              <a:t>Electrophorèse</a:t>
            </a:r>
            <a:r>
              <a:rPr lang="fr-FR" dirty="0" smtClean="0"/>
              <a:t> des protéines plasmatiques</a:t>
            </a:r>
          </a:p>
          <a:p>
            <a:r>
              <a:rPr lang="fr-FR" dirty="0" smtClean="0"/>
              <a:t>Bilan</a:t>
            </a:r>
            <a:r>
              <a:rPr lang="fr-FR" dirty="0" smtClean="0"/>
              <a:t> lipidique : </a:t>
            </a:r>
            <a:r>
              <a:rPr lang="fr-FR" dirty="0" err="1" smtClean="0"/>
              <a:t>choléstérol</a:t>
            </a:r>
            <a:r>
              <a:rPr lang="fr-FR" dirty="0" smtClean="0"/>
              <a:t> </a:t>
            </a:r>
            <a:r>
              <a:rPr lang="fr-FR" dirty="0" err="1" smtClean="0"/>
              <a:t>total-HDL,LDL</a:t>
            </a:r>
            <a:r>
              <a:rPr lang="fr-FR" dirty="0" smtClean="0"/>
              <a:t> </a:t>
            </a:r>
            <a:r>
              <a:rPr lang="fr-FR" dirty="0" err="1" smtClean="0"/>
              <a:t>cholestérol,triglycérides</a:t>
            </a:r>
            <a:endParaRPr lang="fr-FR" dirty="0" smtClean="0"/>
          </a:p>
          <a:p>
            <a:r>
              <a:rPr lang="fr-FR" dirty="0" smtClean="0"/>
              <a:t>FNS-frottis</a:t>
            </a:r>
            <a:r>
              <a:rPr lang="fr-FR" dirty="0" smtClean="0"/>
              <a:t> </a:t>
            </a:r>
            <a:r>
              <a:rPr lang="fr-FR" dirty="0" smtClean="0"/>
              <a:t>sanguin</a:t>
            </a:r>
          </a:p>
          <a:p>
            <a:endParaRPr lang="fr-FR" dirty="0" smtClean="0"/>
          </a:p>
          <a:p>
            <a:pPr>
              <a:buNone/>
            </a:pPr>
            <a:r>
              <a:rPr lang="fr-FR" u="sng" dirty="0" smtClean="0"/>
              <a:t>Examens</a:t>
            </a:r>
            <a:r>
              <a:rPr lang="fr-FR" u="sng" dirty="0" smtClean="0"/>
              <a:t> immunologiques </a:t>
            </a:r>
            <a:r>
              <a:rPr lang="fr-FR" dirty="0" smtClean="0"/>
              <a:t>:</a:t>
            </a:r>
          </a:p>
          <a:p>
            <a:r>
              <a:rPr lang="fr-FR" dirty="0" smtClean="0"/>
              <a:t>dosage</a:t>
            </a:r>
            <a:r>
              <a:rPr lang="fr-FR" dirty="0" smtClean="0"/>
              <a:t> pondéral des différentes classe des immunoglobulines</a:t>
            </a:r>
          </a:p>
          <a:p>
            <a:r>
              <a:rPr lang="fr-FR" dirty="0" smtClean="0"/>
              <a:t>Le</a:t>
            </a:r>
            <a:r>
              <a:rPr lang="fr-FR" dirty="0" smtClean="0"/>
              <a:t> complément :</a:t>
            </a:r>
            <a:r>
              <a:rPr lang="fr-FR" dirty="0" err="1" smtClean="0"/>
              <a:t>C1q,C3</a:t>
            </a:r>
            <a:r>
              <a:rPr lang="fr-FR" dirty="0" smtClean="0"/>
              <a:t>,C4,CH50</a:t>
            </a:r>
          </a:p>
          <a:p>
            <a:r>
              <a:rPr lang="fr-FR" dirty="0" smtClean="0"/>
              <a:t>Anticorps</a:t>
            </a:r>
            <a:r>
              <a:rPr lang="fr-FR" dirty="0" smtClean="0"/>
              <a:t> anti-DNA</a:t>
            </a:r>
          </a:p>
          <a:p>
            <a:r>
              <a:rPr lang="fr-FR" dirty="0" smtClean="0"/>
              <a:t>Recherche</a:t>
            </a:r>
            <a:r>
              <a:rPr lang="fr-FR" dirty="0" smtClean="0"/>
              <a:t> de </a:t>
            </a:r>
            <a:r>
              <a:rPr lang="fr-FR" dirty="0" err="1" smtClean="0"/>
              <a:t>cryoglobulines</a:t>
            </a:r>
            <a:endParaRPr lang="fr-FR" dirty="0" smtClean="0"/>
          </a:p>
          <a:p>
            <a:r>
              <a:rPr lang="fr-FR" dirty="0" smtClean="0"/>
              <a:t>Les</a:t>
            </a:r>
            <a:r>
              <a:rPr lang="fr-FR" dirty="0" smtClean="0"/>
              <a:t> anticorps anti membrane basale glomérulaire (AC anti-MBG)</a:t>
            </a:r>
          </a:p>
          <a:p>
            <a:r>
              <a:rPr lang="fr-FR" dirty="0" smtClean="0"/>
              <a:t>AC</a:t>
            </a:r>
            <a:r>
              <a:rPr lang="fr-FR" dirty="0" smtClean="0"/>
              <a:t> </a:t>
            </a:r>
            <a:r>
              <a:rPr lang="fr-FR" dirty="0" err="1" smtClean="0"/>
              <a:t>anticytoplasme</a:t>
            </a:r>
            <a:r>
              <a:rPr lang="fr-FR" dirty="0" smtClean="0"/>
              <a:t> des polynucléaires(ANCA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00034" y="1785926"/>
            <a:ext cx="864396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chemeClr val="accent2"/>
                </a:solidFill>
              </a:rPr>
              <a:t>créatinine sanguine</a:t>
            </a:r>
            <a:endParaRPr lang="fr-FR" sz="2800" dirty="0" smtClean="0">
              <a:solidFill>
                <a:schemeClr val="accent2"/>
              </a:solidFill>
            </a:endParaRPr>
          </a:p>
          <a:p>
            <a:r>
              <a:rPr lang="fr-FR" sz="2400" dirty="0" smtClean="0"/>
              <a:t>  - Métabolite terminal de la créatine musculaire</a:t>
            </a:r>
          </a:p>
          <a:p>
            <a:r>
              <a:rPr lang="fr-FR" sz="2400" dirty="0" smtClean="0"/>
              <a:t>  </a:t>
            </a:r>
            <a:r>
              <a:rPr lang="fr-FR" sz="2400" dirty="0" smtClean="0"/>
              <a:t>Taux</a:t>
            </a:r>
            <a:r>
              <a:rPr lang="fr-FR" sz="2400" dirty="0" smtClean="0"/>
              <a:t> plasmatique dépend de la masse musculaire et de la filtration        glomérulaire</a:t>
            </a:r>
          </a:p>
          <a:p>
            <a:r>
              <a:rPr lang="fr-FR" sz="2400" dirty="0" smtClean="0"/>
              <a:t>  - Elimination est exclusivement rénale, par  filtration glomérulaire</a:t>
            </a:r>
          </a:p>
          <a:p>
            <a:r>
              <a:rPr lang="fr-FR" sz="2400" dirty="0" smtClean="0"/>
              <a:t>  - Taux  plasmatique normal chez l’adulte :</a:t>
            </a:r>
          </a:p>
          <a:p>
            <a:r>
              <a:rPr lang="fr-FR" sz="2400" dirty="0" smtClean="0"/>
              <a:t>            - Homme :80 à 110 µmol/l  (9 à 13 mg/ l)</a:t>
            </a:r>
          </a:p>
          <a:p>
            <a:r>
              <a:rPr lang="fr-FR" sz="2400" dirty="0" smtClean="0"/>
              <a:t>            - Femme : 60 à 90 µmol/l     (7 à 10 mg/l)</a:t>
            </a:r>
          </a:p>
          <a:p>
            <a:r>
              <a:rPr lang="fr-FR" sz="2400" dirty="0" smtClean="0"/>
              <a:t>  - Taux plus bas :     - Sujet âgé    - Petit </a:t>
            </a:r>
            <a:r>
              <a:rPr lang="fr-FR" sz="2400" dirty="0" smtClean="0"/>
              <a:t>enfant - Femme enceinte</a:t>
            </a:r>
            <a:endParaRPr lang="fr-FR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r-FR" dirty="0" smtClean="0">
                <a:solidFill>
                  <a:schemeClr val="accent2"/>
                </a:solidFill>
              </a:rPr>
              <a:t>Urée</a:t>
            </a:r>
          </a:p>
          <a:p>
            <a:pPr>
              <a:buNone/>
            </a:pPr>
            <a:r>
              <a:rPr lang="fr-FR" dirty="0" smtClean="0"/>
              <a:t>Le</a:t>
            </a:r>
            <a:r>
              <a:rPr lang="fr-FR" dirty="0" smtClean="0"/>
              <a:t> produit d'élimination du catabolisme azoté </a:t>
            </a:r>
          </a:p>
          <a:p>
            <a:pPr>
              <a:buNone/>
            </a:pPr>
            <a:r>
              <a:rPr lang="fr-FR" dirty="0" smtClean="0"/>
              <a:t>Son taux</a:t>
            </a:r>
            <a:r>
              <a:rPr lang="fr-FR" dirty="0" smtClean="0"/>
              <a:t>  plasmatique  </a:t>
            </a:r>
            <a:r>
              <a:rPr lang="fr-FR" dirty="0" smtClean="0"/>
              <a:t>dépend: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             - apports azotés alimentaires</a:t>
            </a:r>
          </a:p>
          <a:p>
            <a:pPr>
              <a:buNone/>
            </a:pPr>
            <a:r>
              <a:rPr lang="fr-FR" dirty="0" smtClean="0"/>
              <a:t>             - Catabolisme protidique endogène</a:t>
            </a:r>
          </a:p>
          <a:p>
            <a:pPr>
              <a:buNone/>
            </a:pPr>
            <a:r>
              <a:rPr lang="fr-FR" dirty="0" smtClean="0"/>
              <a:t>             - diurèse</a:t>
            </a:r>
          </a:p>
          <a:p>
            <a:pPr>
              <a:buNone/>
            </a:pPr>
            <a:r>
              <a:rPr lang="fr-FR" dirty="0" smtClean="0"/>
              <a:t>Taux</a:t>
            </a:r>
            <a:r>
              <a:rPr lang="fr-FR" dirty="0" smtClean="0"/>
              <a:t>  plasmatique normal chez </a:t>
            </a:r>
            <a:r>
              <a:rPr lang="fr-FR" dirty="0" smtClean="0"/>
              <a:t>l’adulte</a:t>
            </a:r>
          </a:p>
          <a:p>
            <a:pPr>
              <a:buNone/>
            </a:pPr>
            <a:r>
              <a:rPr lang="fr-FR" dirty="0" smtClean="0"/>
              <a:t>  3 à 8 </a:t>
            </a:r>
            <a:r>
              <a:rPr lang="fr-FR" dirty="0" err="1" smtClean="0"/>
              <a:t>mmol</a:t>
            </a:r>
            <a:r>
              <a:rPr lang="fr-FR" dirty="0" smtClean="0"/>
              <a:t>/l (0.2 à 0.6 </a:t>
            </a:r>
            <a:r>
              <a:rPr lang="fr-FR" dirty="0" smtClean="0"/>
              <a:t>g/l)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3999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2180</TotalTime>
  <Words>22</Words>
  <Application>Microsoft Office PowerPoint</Application>
  <PresentationFormat>Affichage à l'écran (4:3)</PresentationFormat>
  <Paragraphs>56</Paragraphs>
  <Slides>27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Thème Office</vt:lpstr>
      <vt:lpstr>EXAMENS PARACLINIQUES EN NEPHROLOGIE</vt:lpstr>
      <vt:lpstr>Diapositive 2</vt:lpstr>
      <vt:lpstr>EXAMENS BIOLOGIQUES  DANS LE SANG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EXAMENS  RADIOLOGIQUES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Pctec</dc:creator>
  <cp:lastModifiedBy>Pctec</cp:lastModifiedBy>
  <cp:revision>31</cp:revision>
  <dcterms:created xsi:type="dcterms:W3CDTF">2016-12-12T20:58:31Z</dcterms:created>
  <dcterms:modified xsi:type="dcterms:W3CDTF">2017-01-05T08:52:58Z</dcterms:modified>
</cp:coreProperties>
</file>