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2" r:id="rId6"/>
    <p:sldId id="292" r:id="rId7"/>
    <p:sldId id="291" r:id="rId8"/>
    <p:sldId id="283" r:id="rId9"/>
    <p:sldId id="284" r:id="rId10"/>
    <p:sldId id="285" r:id="rId11"/>
    <p:sldId id="286" r:id="rId12"/>
    <p:sldId id="287" r:id="rId13"/>
    <p:sldId id="288" r:id="rId14"/>
    <p:sldId id="289" r:id="rId15"/>
    <p:sldId id="257" r:id="rId16"/>
    <p:sldId id="258" r:id="rId17"/>
    <p:sldId id="259" r:id="rId18"/>
    <p:sldId id="260" r:id="rId19"/>
    <p:sldId id="290" r:id="rId20"/>
    <p:sldId id="261" r:id="rId21"/>
    <p:sldId id="263" r:id="rId22"/>
    <p:sldId id="264" r:id="rId23"/>
    <p:sldId id="265" r:id="rId24"/>
    <p:sldId id="266" r:id="rId25"/>
    <p:sldId id="267" r:id="rId26"/>
    <p:sldId id="268" r:id="rId27"/>
    <p:sldId id="269" r:id="rId28"/>
    <p:sldId id="270" r:id="rId29"/>
    <p:sldId id="271" r:id="rId30"/>
    <p:sldId id="272" r:id="rId31"/>
    <p:sldId id="273" r:id="rId32"/>
    <p:sldId id="274" r:id="rId33"/>
    <p:sldId id="275" r:id="rId34"/>
    <p:sldId id="278"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3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E4A39B5-3F3B-4BE2-B44E-CDB115301A00}" type="datetimeFigureOut">
              <a:rPr lang="fr-FR" smtClean="0"/>
              <a:pPr/>
              <a:t>31/01/2017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873337-115F-4576-A6F2-CF8A9920FD59}" type="slidenum">
              <a:rPr lang="fr-FR" smtClean="0"/>
              <a:pPr/>
              <a:t>‹N°›</a:t>
            </a:fld>
            <a:endParaRPr lang="fr-FR"/>
          </a:p>
        </p:txBody>
      </p:sp>
    </p:spTree>
    <p:extLst>
      <p:ext uri="{BB962C8B-B14F-4D97-AF65-F5344CB8AC3E}">
        <p14:creationId xmlns:p14="http://schemas.microsoft.com/office/powerpoint/2010/main" xmlns="" val="4167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4A39B5-3F3B-4BE2-B44E-CDB115301A00}" type="datetimeFigureOut">
              <a:rPr lang="fr-FR" smtClean="0"/>
              <a:pPr/>
              <a:t>31/01/2017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873337-115F-4576-A6F2-CF8A9920FD59}" type="slidenum">
              <a:rPr lang="fr-FR" smtClean="0"/>
              <a:pPr/>
              <a:t>‹N°›</a:t>
            </a:fld>
            <a:endParaRPr lang="fr-FR"/>
          </a:p>
        </p:txBody>
      </p:sp>
    </p:spTree>
    <p:extLst>
      <p:ext uri="{BB962C8B-B14F-4D97-AF65-F5344CB8AC3E}">
        <p14:creationId xmlns:p14="http://schemas.microsoft.com/office/powerpoint/2010/main" xmlns="" val="1747060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4A39B5-3F3B-4BE2-B44E-CDB115301A00}" type="datetimeFigureOut">
              <a:rPr lang="fr-FR" smtClean="0"/>
              <a:pPr/>
              <a:t>31/01/2017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873337-115F-4576-A6F2-CF8A9920FD59}" type="slidenum">
              <a:rPr lang="fr-FR" smtClean="0"/>
              <a:pPr/>
              <a:t>‹N°›</a:t>
            </a:fld>
            <a:endParaRPr lang="fr-FR"/>
          </a:p>
        </p:txBody>
      </p:sp>
    </p:spTree>
    <p:extLst>
      <p:ext uri="{BB962C8B-B14F-4D97-AF65-F5344CB8AC3E}">
        <p14:creationId xmlns:p14="http://schemas.microsoft.com/office/powerpoint/2010/main" xmlns="" val="58886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4A39B5-3F3B-4BE2-B44E-CDB115301A00}" type="datetimeFigureOut">
              <a:rPr lang="fr-FR" smtClean="0"/>
              <a:pPr/>
              <a:t>31/01/2017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873337-115F-4576-A6F2-CF8A9920FD59}" type="slidenum">
              <a:rPr lang="fr-FR" smtClean="0"/>
              <a:pPr/>
              <a:t>‹N°›</a:t>
            </a:fld>
            <a:endParaRPr lang="fr-FR"/>
          </a:p>
        </p:txBody>
      </p:sp>
    </p:spTree>
    <p:extLst>
      <p:ext uri="{BB962C8B-B14F-4D97-AF65-F5344CB8AC3E}">
        <p14:creationId xmlns:p14="http://schemas.microsoft.com/office/powerpoint/2010/main" xmlns="" val="1010749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E4A39B5-3F3B-4BE2-B44E-CDB115301A00}" type="datetimeFigureOut">
              <a:rPr lang="fr-FR" smtClean="0"/>
              <a:pPr/>
              <a:t>31/01/2017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873337-115F-4576-A6F2-CF8A9920FD59}" type="slidenum">
              <a:rPr lang="fr-FR" smtClean="0"/>
              <a:pPr/>
              <a:t>‹N°›</a:t>
            </a:fld>
            <a:endParaRPr lang="fr-FR"/>
          </a:p>
        </p:txBody>
      </p:sp>
    </p:spTree>
    <p:extLst>
      <p:ext uri="{BB962C8B-B14F-4D97-AF65-F5344CB8AC3E}">
        <p14:creationId xmlns:p14="http://schemas.microsoft.com/office/powerpoint/2010/main" xmlns="" val="209095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E4A39B5-3F3B-4BE2-B44E-CDB115301A00}" type="datetimeFigureOut">
              <a:rPr lang="fr-FR" smtClean="0"/>
              <a:pPr/>
              <a:t>31/01/2017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873337-115F-4576-A6F2-CF8A9920FD59}" type="slidenum">
              <a:rPr lang="fr-FR" smtClean="0"/>
              <a:pPr/>
              <a:t>‹N°›</a:t>
            </a:fld>
            <a:endParaRPr lang="fr-FR"/>
          </a:p>
        </p:txBody>
      </p:sp>
    </p:spTree>
    <p:extLst>
      <p:ext uri="{BB962C8B-B14F-4D97-AF65-F5344CB8AC3E}">
        <p14:creationId xmlns:p14="http://schemas.microsoft.com/office/powerpoint/2010/main" xmlns="" val="3180679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E4A39B5-3F3B-4BE2-B44E-CDB115301A00}" type="datetimeFigureOut">
              <a:rPr lang="fr-FR" smtClean="0"/>
              <a:pPr/>
              <a:t>31/01/2017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9873337-115F-4576-A6F2-CF8A9920FD59}" type="slidenum">
              <a:rPr lang="fr-FR" smtClean="0"/>
              <a:pPr/>
              <a:t>‹N°›</a:t>
            </a:fld>
            <a:endParaRPr lang="fr-FR"/>
          </a:p>
        </p:txBody>
      </p:sp>
    </p:spTree>
    <p:extLst>
      <p:ext uri="{BB962C8B-B14F-4D97-AF65-F5344CB8AC3E}">
        <p14:creationId xmlns:p14="http://schemas.microsoft.com/office/powerpoint/2010/main" xmlns="" val="209032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E4A39B5-3F3B-4BE2-B44E-CDB115301A00}" type="datetimeFigureOut">
              <a:rPr lang="fr-FR" smtClean="0"/>
              <a:pPr/>
              <a:t>31/01/2017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9873337-115F-4576-A6F2-CF8A9920FD59}" type="slidenum">
              <a:rPr lang="fr-FR" smtClean="0"/>
              <a:pPr/>
              <a:t>‹N°›</a:t>
            </a:fld>
            <a:endParaRPr lang="fr-FR"/>
          </a:p>
        </p:txBody>
      </p:sp>
    </p:spTree>
    <p:extLst>
      <p:ext uri="{BB962C8B-B14F-4D97-AF65-F5344CB8AC3E}">
        <p14:creationId xmlns:p14="http://schemas.microsoft.com/office/powerpoint/2010/main" xmlns="" val="248634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4A39B5-3F3B-4BE2-B44E-CDB115301A00}" type="datetimeFigureOut">
              <a:rPr lang="fr-FR" smtClean="0"/>
              <a:pPr/>
              <a:t>31/01/2017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9873337-115F-4576-A6F2-CF8A9920FD59}" type="slidenum">
              <a:rPr lang="fr-FR" smtClean="0"/>
              <a:pPr/>
              <a:t>‹N°›</a:t>
            </a:fld>
            <a:endParaRPr lang="fr-FR"/>
          </a:p>
        </p:txBody>
      </p:sp>
    </p:spTree>
    <p:extLst>
      <p:ext uri="{BB962C8B-B14F-4D97-AF65-F5344CB8AC3E}">
        <p14:creationId xmlns:p14="http://schemas.microsoft.com/office/powerpoint/2010/main" xmlns="" val="1828698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E4A39B5-3F3B-4BE2-B44E-CDB115301A00}" type="datetimeFigureOut">
              <a:rPr lang="fr-FR" smtClean="0"/>
              <a:pPr/>
              <a:t>31/01/2017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873337-115F-4576-A6F2-CF8A9920FD59}" type="slidenum">
              <a:rPr lang="fr-FR" smtClean="0"/>
              <a:pPr/>
              <a:t>‹N°›</a:t>
            </a:fld>
            <a:endParaRPr lang="fr-FR"/>
          </a:p>
        </p:txBody>
      </p:sp>
    </p:spTree>
    <p:extLst>
      <p:ext uri="{BB962C8B-B14F-4D97-AF65-F5344CB8AC3E}">
        <p14:creationId xmlns:p14="http://schemas.microsoft.com/office/powerpoint/2010/main" xmlns="" val="226985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E4A39B5-3F3B-4BE2-B44E-CDB115301A00}" type="datetimeFigureOut">
              <a:rPr lang="fr-FR" smtClean="0"/>
              <a:pPr/>
              <a:t>31/01/2017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873337-115F-4576-A6F2-CF8A9920FD59}" type="slidenum">
              <a:rPr lang="fr-FR" smtClean="0"/>
              <a:pPr/>
              <a:t>‹N°›</a:t>
            </a:fld>
            <a:endParaRPr lang="fr-FR"/>
          </a:p>
        </p:txBody>
      </p:sp>
    </p:spTree>
    <p:extLst>
      <p:ext uri="{BB962C8B-B14F-4D97-AF65-F5344CB8AC3E}">
        <p14:creationId xmlns:p14="http://schemas.microsoft.com/office/powerpoint/2010/main" xmlns="" val="3633883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A39B5-3F3B-4BE2-B44E-CDB115301A00}" type="datetimeFigureOut">
              <a:rPr lang="fr-FR" smtClean="0"/>
              <a:pPr/>
              <a:t>31/01/2017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73337-115F-4576-A6F2-CF8A9920FD59}" type="slidenum">
              <a:rPr lang="fr-FR" smtClean="0"/>
              <a:pPr/>
              <a:t>‹N°›</a:t>
            </a:fld>
            <a:endParaRPr lang="fr-FR"/>
          </a:p>
        </p:txBody>
      </p:sp>
    </p:spTree>
    <p:extLst>
      <p:ext uri="{BB962C8B-B14F-4D97-AF65-F5344CB8AC3E}">
        <p14:creationId xmlns:p14="http://schemas.microsoft.com/office/powerpoint/2010/main" xmlns="" val="3246844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fr.wikipedia.org/wiki/Motoneuron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fr.wikipedia.org/wiki/Moelle_%C3%A9pini%C3%A8re" TargetMode="External"/><Relationship Id="rId2" Type="http://schemas.openxmlformats.org/officeDocument/2006/relationships/hyperlink" Target="http://fr.wikipedia.org/wiki/Potentiel_d'ac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reflexes </a:t>
            </a:r>
            <a:endParaRPr lang="fr-FR" dirty="0"/>
          </a:p>
        </p:txBody>
      </p:sp>
      <p:sp>
        <p:nvSpPr>
          <p:cNvPr id="3" name="Sous-titre 2"/>
          <p:cNvSpPr>
            <a:spLocks noGrp="1"/>
          </p:cNvSpPr>
          <p:nvPr>
            <p:ph type="subTitle" idx="1"/>
          </p:nvPr>
        </p:nvSpPr>
        <p:spPr/>
        <p:txBody>
          <a:bodyPr/>
          <a:lstStyle/>
          <a:p>
            <a:r>
              <a:rPr lang="fr-FR" dirty="0" err="1" smtClean="0"/>
              <a:t>Presenté</a:t>
            </a:r>
            <a:r>
              <a:rPr lang="fr-FR" dirty="0" smtClean="0"/>
              <a:t> par :Dr Reguig</a:t>
            </a:r>
            <a:endParaRPr lang="fr-FR" dirty="0"/>
          </a:p>
        </p:txBody>
      </p:sp>
    </p:spTree>
    <p:extLst>
      <p:ext uri="{BB962C8B-B14F-4D97-AF65-F5344CB8AC3E}">
        <p14:creationId xmlns:p14="http://schemas.microsoft.com/office/powerpoint/2010/main" xmlns="" val="2467062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MECANISME PHYSIOLOGIQUE</a:t>
            </a:r>
            <a:br>
              <a:rPr lang="fr-FR" dirty="0" smtClean="0"/>
            </a:br>
            <a:r>
              <a:rPr lang="fr-FR" dirty="0" smtClean="0"/>
              <a:t>(reflexe tendineux)</a:t>
            </a:r>
            <a:endParaRPr lang="fr-FR" dirty="0"/>
          </a:p>
        </p:txBody>
      </p:sp>
      <p:sp>
        <p:nvSpPr>
          <p:cNvPr id="3" name="Espace réservé du contenu 2"/>
          <p:cNvSpPr>
            <a:spLocks noGrp="1"/>
          </p:cNvSpPr>
          <p:nvPr>
            <p:ph idx="1"/>
          </p:nvPr>
        </p:nvSpPr>
        <p:spPr/>
        <p:txBody>
          <a:bodyPr>
            <a:normAutofit/>
          </a:bodyPr>
          <a:lstStyle/>
          <a:p>
            <a:r>
              <a:rPr lang="fr-FR" dirty="0" smtClean="0"/>
              <a:t>Au niveau de la moelle épinière :Les fibres </a:t>
            </a:r>
            <a:r>
              <a:rPr lang="fr-FR" dirty="0" err="1" smtClean="0"/>
              <a:t>Ia</a:t>
            </a:r>
            <a:r>
              <a:rPr lang="fr-FR" dirty="0" smtClean="0"/>
              <a:t> (sensitifs)  sont connectées aux </a:t>
            </a:r>
            <a:r>
              <a:rPr lang="fr-FR" dirty="0" smtClean="0">
                <a:hlinkClick r:id="rId2" tooltip="Motoneurone"/>
              </a:rPr>
              <a:t>motoneurones</a:t>
            </a:r>
            <a:r>
              <a:rPr lang="fr-FR" dirty="0" smtClean="0"/>
              <a:t> innervant le muscle activé;  au niveau de la corne </a:t>
            </a:r>
            <a:r>
              <a:rPr lang="fr-FR" dirty="0" err="1" smtClean="0"/>
              <a:t>anterieur</a:t>
            </a:r>
            <a:r>
              <a:rPr lang="fr-FR" dirty="0" smtClean="0"/>
              <a:t> par l’</a:t>
            </a:r>
            <a:r>
              <a:rPr lang="fr-FR" dirty="0" err="1" smtClean="0"/>
              <a:t>intermediare</a:t>
            </a:r>
            <a:r>
              <a:rPr lang="fr-FR" dirty="0" smtClean="0"/>
              <a:t> d’une synapse excitatrice ,si cette excitation atteint le seuil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MECANISME PHYSIOLOGIQUE</a:t>
            </a:r>
            <a:br>
              <a:rPr lang="fr-FR" dirty="0" smtClean="0"/>
            </a:br>
            <a:r>
              <a:rPr lang="fr-FR" dirty="0" smtClean="0"/>
              <a:t>(reflexe tendineux)</a:t>
            </a:r>
            <a:endParaRPr lang="fr-FR" dirty="0"/>
          </a:p>
        </p:txBody>
      </p:sp>
      <p:sp>
        <p:nvSpPr>
          <p:cNvPr id="3" name="Espace réservé du contenu 2"/>
          <p:cNvSpPr>
            <a:spLocks noGrp="1"/>
          </p:cNvSpPr>
          <p:nvPr>
            <p:ph idx="1"/>
          </p:nvPr>
        </p:nvSpPr>
        <p:spPr/>
        <p:txBody>
          <a:bodyPr/>
          <a:lstStyle/>
          <a:p>
            <a:r>
              <a:rPr lang="fr-FR" dirty="0" smtClean="0"/>
              <a:t>un influx nerveux se forme dans le motoneurone et se propage le long de son axone, en quittant la moelle épinière par sa racine ventral du nerf spinal et chemine dans ce dernier (voie efférente) et se termine  finalement  par stimulation et innervation des fibres musculaires extrafusoriales</a:t>
            </a:r>
            <a:r>
              <a:rPr lang="fr-FR" dirty="0" smtClean="0">
                <a:solidFill>
                  <a:srgbClr val="FF0000"/>
                </a:solidFill>
              </a:rPr>
              <a:t>(l’effecteur)</a:t>
            </a:r>
            <a:r>
              <a:rPr lang="fr-FR" dirty="0" smtClean="0"/>
              <a:t>.</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mtClean="0"/>
              <a:t>LE MECANISME PHYSIOLOGIQUE</a:t>
            </a:r>
            <a:br>
              <a:rPr lang="fr-FR" smtClean="0"/>
            </a:br>
            <a:r>
              <a:rPr lang="fr-FR" smtClean="0"/>
              <a:t>(reflexe tendineux)</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Il ya un autre arc reflexe destiné au muscle antagoniste.une </a:t>
            </a:r>
            <a:r>
              <a:rPr lang="fr-FR" dirty="0" err="1" smtClean="0"/>
              <a:t>collaterale</a:t>
            </a:r>
            <a:r>
              <a:rPr lang="fr-FR" dirty="0" smtClean="0"/>
              <a:t> de l’axone de neurone sensitif provenant de fuseau neuromusculaire entre en contact par l’</a:t>
            </a:r>
            <a:r>
              <a:rPr lang="fr-FR" dirty="0" err="1" smtClean="0"/>
              <a:t>intermediare</a:t>
            </a:r>
            <a:r>
              <a:rPr lang="fr-FR" dirty="0" smtClean="0"/>
              <a:t> d’un </a:t>
            </a:r>
            <a:r>
              <a:rPr lang="fr-FR" dirty="0" err="1" smtClean="0"/>
              <a:t>interneurone</a:t>
            </a:r>
            <a:r>
              <a:rPr lang="fr-FR" dirty="0" smtClean="0"/>
              <a:t>  avec le neurone moteur du muscle antagoniste.</a:t>
            </a:r>
          </a:p>
          <a:p>
            <a:r>
              <a:rPr lang="fr-FR" dirty="0" smtClean="0"/>
              <a:t>Cet </a:t>
            </a:r>
            <a:r>
              <a:rPr lang="fr-FR" dirty="0" err="1" smtClean="0"/>
              <a:t>interneurone</a:t>
            </a:r>
            <a:r>
              <a:rPr lang="fr-FR" dirty="0" smtClean="0"/>
              <a:t> entre le neurone sensitif et le motoneurone du muscle antagoniste a un effet inhibiteur sur ce dernier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ome\Desktop\hamid2\téléchargement (2).jpg"/>
          <p:cNvPicPr>
            <a:picLocks noGrp="1" noChangeAspect="1" noChangeArrowheads="1"/>
          </p:cNvPicPr>
          <p:nvPr>
            <p:ph idx="1"/>
          </p:nvPr>
        </p:nvPicPr>
        <p:blipFill>
          <a:blip r:embed="rId2" cstate="print"/>
          <a:srcRect/>
          <a:stretch>
            <a:fillRect/>
          </a:stretch>
        </p:blipFill>
        <p:spPr bwMode="auto">
          <a:xfrm>
            <a:off x="683569" y="620688"/>
            <a:ext cx="7344816" cy="532859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endParaRPr lang="fr-FR" dirty="0" smtClean="0"/>
          </a:p>
          <a:p>
            <a:endParaRPr lang="fr-FR" dirty="0" smtClean="0"/>
          </a:p>
          <a:p>
            <a:pPr>
              <a:buNone/>
            </a:pPr>
            <a:r>
              <a:rPr lang="fr-FR" sz="5400" b="1" i="1" dirty="0" smtClean="0">
                <a:solidFill>
                  <a:srgbClr val="FF0000"/>
                </a:solidFill>
              </a:rPr>
              <a:t>             La sémiologie:</a:t>
            </a:r>
            <a:endParaRPr lang="fr-FR" sz="5400" b="1" i="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réflexes </a:t>
            </a:r>
            <a:r>
              <a:rPr lang="fr-FR" dirty="0" err="1" smtClean="0"/>
              <a:t>osteo</a:t>
            </a:r>
            <a:r>
              <a:rPr lang="fr-FR" dirty="0" smtClean="0"/>
              <a:t>-tendineux</a:t>
            </a:r>
            <a:endParaRPr lang="fr-FR" dirty="0"/>
          </a:p>
        </p:txBody>
      </p:sp>
      <p:sp>
        <p:nvSpPr>
          <p:cNvPr id="3" name="Espace réservé du contenu 2"/>
          <p:cNvSpPr>
            <a:spLocks noGrp="1"/>
          </p:cNvSpPr>
          <p:nvPr>
            <p:ph idx="1"/>
          </p:nvPr>
        </p:nvSpPr>
        <p:spPr/>
        <p:txBody>
          <a:bodyPr/>
          <a:lstStyle/>
          <a:p>
            <a:r>
              <a:rPr lang="fr-FR" dirty="0" smtClean="0">
                <a:solidFill>
                  <a:srgbClr val="FF0000"/>
                </a:solidFill>
              </a:rPr>
              <a:t>Méthode d’examen</a:t>
            </a:r>
            <a:r>
              <a:rPr lang="fr-FR" dirty="0" smtClean="0"/>
              <a:t>: ils seront recherchés par la percussion d’un tendon</a:t>
            </a:r>
          </a:p>
          <a:p>
            <a:r>
              <a:rPr lang="fr-FR" dirty="0" smtClean="0"/>
              <a:t>Certaines manouvres a faire:</a:t>
            </a:r>
          </a:p>
          <a:p>
            <a:r>
              <a:rPr lang="fr-FR" dirty="0">
                <a:solidFill>
                  <a:srgbClr val="FF0000"/>
                </a:solidFill>
              </a:rPr>
              <a:t> </a:t>
            </a:r>
            <a:r>
              <a:rPr lang="fr-FR" dirty="0" smtClean="0">
                <a:solidFill>
                  <a:srgbClr val="FF0000"/>
                </a:solidFill>
              </a:rPr>
              <a:t>            MS: </a:t>
            </a:r>
            <a:r>
              <a:rPr lang="fr-FR" dirty="0" smtClean="0"/>
              <a:t>fermer le poingt du cote opposé; serrer les dents.</a:t>
            </a:r>
          </a:p>
          <a:p>
            <a:r>
              <a:rPr lang="fr-FR" dirty="0">
                <a:solidFill>
                  <a:srgbClr val="FF0000"/>
                </a:solidFill>
              </a:rPr>
              <a:t> </a:t>
            </a:r>
            <a:r>
              <a:rPr lang="fr-FR" dirty="0" smtClean="0">
                <a:solidFill>
                  <a:srgbClr val="FF0000"/>
                </a:solidFill>
              </a:rPr>
              <a:t>            MI: </a:t>
            </a:r>
            <a:r>
              <a:rPr lang="fr-FR" dirty="0" smtClean="0"/>
              <a:t>manouvre de jendrassik</a:t>
            </a:r>
          </a:p>
        </p:txBody>
      </p:sp>
    </p:spTree>
    <p:extLst>
      <p:ext uri="{BB962C8B-B14F-4D97-AF65-F5344CB8AC3E}">
        <p14:creationId xmlns:p14="http://schemas.microsoft.com/office/powerpoint/2010/main" xmlns="" val="969833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principaux ROT</a:t>
            </a:r>
            <a:endParaRPr lang="fr-FR" dirty="0"/>
          </a:p>
        </p:txBody>
      </p:sp>
      <p:sp>
        <p:nvSpPr>
          <p:cNvPr id="3" name="Espace réservé du contenu 2"/>
          <p:cNvSpPr>
            <a:spLocks noGrp="1"/>
          </p:cNvSpPr>
          <p:nvPr>
            <p:ph idx="1"/>
          </p:nvPr>
        </p:nvSpPr>
        <p:spPr/>
        <p:txBody>
          <a:bodyPr/>
          <a:lstStyle/>
          <a:p>
            <a:r>
              <a:rPr lang="fr-FR" dirty="0" smtClean="0"/>
              <a:t>Extrémité céphalique</a:t>
            </a:r>
          </a:p>
          <a:p>
            <a:r>
              <a:rPr lang="fr-FR" dirty="0" smtClean="0"/>
              <a:t>MS</a:t>
            </a:r>
          </a:p>
          <a:p>
            <a:r>
              <a:rPr lang="fr-FR" dirty="0" smtClean="0"/>
              <a:t>MI</a:t>
            </a:r>
          </a:p>
          <a:p>
            <a:endParaRPr lang="fr-FR" dirty="0"/>
          </a:p>
        </p:txBody>
      </p:sp>
    </p:spTree>
    <p:extLst>
      <p:ext uri="{BB962C8B-B14F-4D97-AF65-F5344CB8AC3E}">
        <p14:creationId xmlns:p14="http://schemas.microsoft.com/office/powerpoint/2010/main" xmlns="" val="1805396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 niveau d l’E C </a:t>
            </a:r>
            <a:endParaRPr lang="fr-FR" dirty="0"/>
          </a:p>
        </p:txBody>
      </p:sp>
      <p:sp>
        <p:nvSpPr>
          <p:cNvPr id="3" name="Espace réservé du contenu 2"/>
          <p:cNvSpPr>
            <a:spLocks noGrp="1"/>
          </p:cNvSpPr>
          <p:nvPr>
            <p:ph idx="1"/>
          </p:nvPr>
        </p:nvSpPr>
        <p:spPr/>
        <p:txBody>
          <a:bodyPr/>
          <a:lstStyle/>
          <a:p>
            <a:r>
              <a:rPr lang="fr-FR" b="1" i="1" u="sng" dirty="0" smtClean="0">
                <a:solidFill>
                  <a:srgbClr val="FF0000"/>
                </a:solidFill>
              </a:rPr>
              <a:t>Le reflexe </a:t>
            </a:r>
            <a:r>
              <a:rPr lang="fr-FR" b="1" i="1" u="sng" dirty="0" err="1" smtClean="0">
                <a:solidFill>
                  <a:srgbClr val="FF0000"/>
                </a:solidFill>
              </a:rPr>
              <a:t>massétérin</a:t>
            </a:r>
            <a:r>
              <a:rPr lang="fr-FR" b="1" i="1" u="sng" dirty="0" smtClean="0"/>
              <a:t>:</a:t>
            </a:r>
          </a:p>
          <a:p>
            <a:pPr marL="0" indent="0">
              <a:buNone/>
            </a:pPr>
            <a:r>
              <a:rPr lang="fr-FR" dirty="0" smtClean="0"/>
              <a:t>Méthode d’examen:</a:t>
            </a:r>
          </a:p>
          <a:p>
            <a:pPr marL="0" indent="0">
              <a:buNone/>
            </a:pPr>
            <a:r>
              <a:rPr lang="fr-FR" dirty="0"/>
              <a:t>  </a:t>
            </a:r>
            <a:r>
              <a:rPr lang="fr-FR" dirty="0" smtClean="0"/>
              <a:t>         bouche entrouverte ,percussion de l’index placé sur le maxillaire inferieur</a:t>
            </a:r>
          </a:p>
          <a:p>
            <a:pPr marL="0" indent="0">
              <a:buNone/>
            </a:pPr>
            <a:r>
              <a:rPr lang="fr-FR" dirty="0" smtClean="0"/>
              <a:t>Résultats: la fermeture de la bouche par la contraction de muscle </a:t>
            </a:r>
            <a:r>
              <a:rPr lang="fr-FR" dirty="0" err="1" smtClean="0"/>
              <a:t>masseters</a:t>
            </a:r>
            <a:endParaRPr lang="fr-FR" dirty="0"/>
          </a:p>
        </p:txBody>
      </p:sp>
    </p:spTree>
    <p:extLst>
      <p:ext uri="{BB962C8B-B14F-4D97-AF65-F5344CB8AC3E}">
        <p14:creationId xmlns:p14="http://schemas.microsoft.com/office/powerpoint/2010/main" xmlns="" val="1168095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E.c</a:t>
            </a:r>
            <a:endParaRPr lang="fr-FR" dirty="0"/>
          </a:p>
        </p:txBody>
      </p:sp>
      <p:sp>
        <p:nvSpPr>
          <p:cNvPr id="3" name="Espace réservé du contenu 2"/>
          <p:cNvSpPr>
            <a:spLocks noGrp="1"/>
          </p:cNvSpPr>
          <p:nvPr>
            <p:ph idx="1"/>
          </p:nvPr>
        </p:nvSpPr>
        <p:spPr/>
        <p:txBody>
          <a:bodyPr/>
          <a:lstStyle/>
          <a:p>
            <a:r>
              <a:rPr lang="fr-FR" b="1" i="1" u="sng" dirty="0" smtClean="0">
                <a:solidFill>
                  <a:srgbClr val="FF0000"/>
                </a:solidFill>
              </a:rPr>
              <a:t>Le reflexe </a:t>
            </a:r>
            <a:r>
              <a:rPr lang="fr-FR" b="1" i="1" u="sng" dirty="0" err="1" smtClean="0">
                <a:solidFill>
                  <a:srgbClr val="FF0000"/>
                </a:solidFill>
              </a:rPr>
              <a:t>naso-palpebrale</a:t>
            </a:r>
            <a:r>
              <a:rPr lang="fr-FR" dirty="0" smtClean="0"/>
              <a:t>:</a:t>
            </a:r>
          </a:p>
          <a:p>
            <a:r>
              <a:rPr lang="fr-FR" dirty="0" smtClean="0"/>
              <a:t>Méthode: percussion de la racine du nez.</a:t>
            </a:r>
          </a:p>
          <a:p>
            <a:r>
              <a:rPr lang="fr-FR" dirty="0" smtClean="0"/>
              <a:t>Résultats: contraction des orbiculaires avec la fermeture palpébrale.</a:t>
            </a:r>
            <a:endParaRPr lang="fr-FR" dirty="0"/>
          </a:p>
        </p:txBody>
      </p:sp>
    </p:spTree>
    <p:extLst>
      <p:ext uri="{BB962C8B-B14F-4D97-AF65-F5344CB8AC3E}">
        <p14:creationId xmlns:p14="http://schemas.microsoft.com/office/powerpoint/2010/main" xmlns="" val="400005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Au niveau du membre </a:t>
            </a:r>
            <a:r>
              <a:rPr lang="fr-FR" b="1" i="1" u="sng" dirty="0" err="1" smtClean="0">
                <a:solidFill>
                  <a:srgbClr val="FF0000"/>
                </a:solidFill>
              </a:rPr>
              <a:t>superieur</a:t>
            </a:r>
            <a:endParaRPr lang="fr-FR" dirty="0"/>
          </a:p>
        </p:txBody>
      </p:sp>
      <p:sp>
        <p:nvSpPr>
          <p:cNvPr id="3" name="Espace réservé du contenu 2"/>
          <p:cNvSpPr>
            <a:spLocks noGrp="1"/>
          </p:cNvSpPr>
          <p:nvPr>
            <p:ph idx="1"/>
          </p:nvPr>
        </p:nvSpPr>
        <p:spPr/>
        <p:txBody>
          <a:bodyPr/>
          <a:lstStyle/>
          <a:p>
            <a:r>
              <a:rPr lang="fr-FR" dirty="0" smtClean="0">
                <a:solidFill>
                  <a:srgbClr val="FF0000"/>
                </a:solidFill>
              </a:rPr>
              <a:t>Le reflexe bicipital(C5):</a:t>
            </a:r>
          </a:p>
          <a:p>
            <a:r>
              <a:rPr lang="fr-FR" dirty="0" smtClean="0"/>
              <a:t>Méthode :percussion du pouce placé sur le tendon du biceps au niveau du pli du coude</a:t>
            </a:r>
          </a:p>
          <a:p>
            <a:r>
              <a:rPr lang="fr-FR" dirty="0" err="1" smtClean="0"/>
              <a:t>Resultats:flexion</a:t>
            </a:r>
            <a:r>
              <a:rPr lang="fr-FR" dirty="0" smtClean="0"/>
              <a:t> de l’avant bras sur le bras par contraction du biceps brachial et brachial antérieur</a:t>
            </a:r>
            <a:endParaRPr lang="fr-FR" dirty="0"/>
          </a:p>
        </p:txBody>
      </p:sp>
    </p:spTree>
    <p:extLst>
      <p:ext uri="{BB962C8B-B14F-4D97-AF65-F5344CB8AC3E}">
        <p14:creationId xmlns:p14="http://schemas.microsoft.com/office/powerpoint/2010/main" xmlns="" val="372738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a:t>
            </a:r>
            <a:endParaRPr lang="fr-FR" dirty="0"/>
          </a:p>
        </p:txBody>
      </p:sp>
      <p:sp>
        <p:nvSpPr>
          <p:cNvPr id="3" name="Espace réservé du contenu 2"/>
          <p:cNvSpPr>
            <a:spLocks noGrp="1"/>
          </p:cNvSpPr>
          <p:nvPr>
            <p:ph idx="1"/>
          </p:nvPr>
        </p:nvSpPr>
        <p:spPr/>
        <p:txBody>
          <a:bodyPr/>
          <a:lstStyle/>
          <a:p>
            <a:r>
              <a:rPr lang="fr-FR" dirty="0" smtClean="0"/>
              <a:t>C’est une réponse motrice ,simple ,automatique, rapide ,stéréotypée, provoquée par toute stimulation sensitive ou sensorielle </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Au niveau du membre </a:t>
            </a:r>
            <a:r>
              <a:rPr lang="fr-FR" b="1" i="1" u="sng" dirty="0" err="1" smtClean="0">
                <a:solidFill>
                  <a:srgbClr val="FF0000"/>
                </a:solidFill>
              </a:rPr>
              <a:t>superieur</a:t>
            </a:r>
            <a:endParaRPr lang="fr-FR" b="1" i="1" u="sng" dirty="0">
              <a:solidFill>
                <a:srgbClr val="FF0000"/>
              </a:solidFill>
            </a:endParaRPr>
          </a:p>
        </p:txBody>
      </p:sp>
      <p:sp>
        <p:nvSpPr>
          <p:cNvPr id="3" name="Espace réservé du contenu 2"/>
          <p:cNvSpPr>
            <a:spLocks noGrp="1"/>
          </p:cNvSpPr>
          <p:nvPr>
            <p:ph idx="1"/>
          </p:nvPr>
        </p:nvSpPr>
        <p:spPr/>
        <p:txBody>
          <a:bodyPr/>
          <a:lstStyle/>
          <a:p>
            <a:r>
              <a:rPr lang="fr-FR" dirty="0" smtClean="0">
                <a:solidFill>
                  <a:srgbClr val="FF0000"/>
                </a:solidFill>
              </a:rPr>
              <a:t>Le réflexe stylo-radial(C5-C6):</a:t>
            </a:r>
          </a:p>
          <a:p>
            <a:r>
              <a:rPr lang="fr-FR" dirty="0" err="1" smtClean="0"/>
              <a:t>Méthode:l’</a:t>
            </a:r>
            <a:r>
              <a:rPr lang="fr-FR" dirty="0" smtClean="0"/>
              <a:t>avant bras étant en demi flexion</a:t>
            </a:r>
          </a:p>
          <a:p>
            <a:r>
              <a:rPr lang="fr-FR" dirty="0" smtClean="0"/>
              <a:t>Résultats: la percussion  de l’apophyse styloïde radiale entraine une flexion de l’avant bras sur le bras par la contraction du long supinateur et du brachial antérieur.</a:t>
            </a:r>
          </a:p>
          <a:p>
            <a:endParaRPr lang="fr-FR" dirty="0"/>
          </a:p>
        </p:txBody>
      </p:sp>
    </p:spTree>
    <p:extLst>
      <p:ext uri="{BB962C8B-B14F-4D97-AF65-F5344CB8AC3E}">
        <p14:creationId xmlns:p14="http://schemas.microsoft.com/office/powerpoint/2010/main" xmlns="" val="486586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Au niveau du membre </a:t>
            </a:r>
            <a:r>
              <a:rPr lang="fr-FR" b="1" i="1" u="sng" dirty="0" err="1" smtClean="0">
                <a:solidFill>
                  <a:srgbClr val="FF0000"/>
                </a:solidFill>
              </a:rPr>
              <a:t>superieur</a:t>
            </a:r>
            <a:endParaRPr lang="fr-FR" dirty="0"/>
          </a:p>
        </p:txBody>
      </p:sp>
      <p:sp>
        <p:nvSpPr>
          <p:cNvPr id="3" name="Espace réservé du contenu 2"/>
          <p:cNvSpPr>
            <a:spLocks noGrp="1"/>
          </p:cNvSpPr>
          <p:nvPr>
            <p:ph idx="1"/>
          </p:nvPr>
        </p:nvSpPr>
        <p:spPr/>
        <p:txBody>
          <a:bodyPr/>
          <a:lstStyle/>
          <a:p>
            <a:r>
              <a:rPr lang="fr-FR" dirty="0" smtClean="0">
                <a:solidFill>
                  <a:srgbClr val="FF0000"/>
                </a:solidFill>
              </a:rPr>
              <a:t>Reflexe </a:t>
            </a:r>
            <a:r>
              <a:rPr lang="fr-FR" dirty="0" err="1" smtClean="0">
                <a:solidFill>
                  <a:srgbClr val="FF0000"/>
                </a:solidFill>
              </a:rPr>
              <a:t>tricipital</a:t>
            </a:r>
            <a:r>
              <a:rPr lang="fr-FR" dirty="0" smtClean="0">
                <a:solidFill>
                  <a:srgbClr val="FF0000"/>
                </a:solidFill>
              </a:rPr>
              <a:t>(C7):</a:t>
            </a:r>
          </a:p>
          <a:p>
            <a:r>
              <a:rPr lang="fr-FR" dirty="0" err="1" smtClean="0"/>
              <a:t>Méthode:l’</a:t>
            </a:r>
            <a:r>
              <a:rPr lang="fr-FR" dirty="0" smtClean="0"/>
              <a:t>avant bras en semi flexion; percussion du tendon de triceps au dessus de l’</a:t>
            </a:r>
            <a:r>
              <a:rPr lang="fr-FR" dirty="0" err="1" smtClean="0"/>
              <a:t>olicrane</a:t>
            </a:r>
            <a:r>
              <a:rPr lang="fr-FR" dirty="0" smtClean="0"/>
              <a:t> </a:t>
            </a:r>
          </a:p>
          <a:p>
            <a:r>
              <a:rPr lang="fr-FR" dirty="0" smtClean="0"/>
              <a:t>Résultats: extension de l’avant bras sur le bras par contraction du triceps</a:t>
            </a:r>
            <a:endParaRPr lang="fr-FR" dirty="0"/>
          </a:p>
        </p:txBody>
      </p:sp>
    </p:spTree>
    <p:extLst>
      <p:ext uri="{BB962C8B-B14F-4D97-AF65-F5344CB8AC3E}">
        <p14:creationId xmlns:p14="http://schemas.microsoft.com/office/powerpoint/2010/main" xmlns="" val="1611685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Au niveau du membre </a:t>
            </a:r>
            <a:r>
              <a:rPr lang="fr-FR" b="1" i="1" u="sng" dirty="0" err="1" smtClean="0">
                <a:solidFill>
                  <a:srgbClr val="FF0000"/>
                </a:solidFill>
              </a:rPr>
              <a:t>superieur</a:t>
            </a:r>
            <a:endParaRPr lang="fr-FR" dirty="0"/>
          </a:p>
        </p:txBody>
      </p:sp>
      <p:sp>
        <p:nvSpPr>
          <p:cNvPr id="3" name="Espace réservé du contenu 2"/>
          <p:cNvSpPr>
            <a:spLocks noGrp="1"/>
          </p:cNvSpPr>
          <p:nvPr>
            <p:ph idx="1"/>
          </p:nvPr>
        </p:nvSpPr>
        <p:spPr/>
        <p:txBody>
          <a:bodyPr/>
          <a:lstStyle/>
          <a:p>
            <a:r>
              <a:rPr lang="fr-FR" dirty="0" smtClean="0">
                <a:solidFill>
                  <a:srgbClr val="FF0000"/>
                </a:solidFill>
              </a:rPr>
              <a:t>Reflexe </a:t>
            </a:r>
            <a:r>
              <a:rPr lang="fr-FR" dirty="0" err="1" smtClean="0">
                <a:solidFill>
                  <a:srgbClr val="FF0000"/>
                </a:solidFill>
              </a:rPr>
              <a:t>cubito</a:t>
            </a:r>
            <a:r>
              <a:rPr lang="fr-FR" dirty="0" smtClean="0">
                <a:solidFill>
                  <a:srgbClr val="FF0000"/>
                </a:solidFill>
              </a:rPr>
              <a:t> pronateur(C8)</a:t>
            </a:r>
          </a:p>
          <a:p>
            <a:r>
              <a:rPr lang="fr-FR" dirty="0" err="1" smtClean="0"/>
              <a:t>Methode</a:t>
            </a:r>
            <a:r>
              <a:rPr lang="fr-FR" dirty="0" smtClean="0"/>
              <a:t> :avant bras en semi flexion en position intermédiaire en la pronation et la supination; la percussion de la styloïde cubital</a:t>
            </a:r>
          </a:p>
          <a:p>
            <a:r>
              <a:rPr lang="fr-FR" dirty="0" err="1" smtClean="0"/>
              <a:t>Resultats</a:t>
            </a:r>
            <a:r>
              <a:rPr lang="fr-FR" dirty="0" smtClean="0"/>
              <a:t>: pronation du poignet par contraction du carré pronateur</a:t>
            </a:r>
            <a:endParaRPr lang="fr-FR" dirty="0"/>
          </a:p>
        </p:txBody>
      </p:sp>
    </p:spTree>
    <p:extLst>
      <p:ext uri="{BB962C8B-B14F-4D97-AF65-F5344CB8AC3E}">
        <p14:creationId xmlns:p14="http://schemas.microsoft.com/office/powerpoint/2010/main" xmlns="" val="3787895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Au niveau du membre inferieur</a:t>
            </a:r>
            <a:r>
              <a:rPr lang="fr-FR" dirty="0" smtClean="0"/>
              <a:t>:</a:t>
            </a:r>
            <a:endParaRPr lang="fr-FR" dirty="0"/>
          </a:p>
        </p:txBody>
      </p:sp>
      <p:sp>
        <p:nvSpPr>
          <p:cNvPr id="3" name="Espace réservé du contenu 2"/>
          <p:cNvSpPr>
            <a:spLocks noGrp="1"/>
          </p:cNvSpPr>
          <p:nvPr>
            <p:ph idx="1"/>
          </p:nvPr>
        </p:nvSpPr>
        <p:spPr/>
        <p:txBody>
          <a:bodyPr/>
          <a:lstStyle/>
          <a:p>
            <a:r>
              <a:rPr lang="fr-FR" dirty="0" smtClean="0">
                <a:solidFill>
                  <a:srgbClr val="FF0000"/>
                </a:solidFill>
              </a:rPr>
              <a:t>Le reflexe achilléen(S1):</a:t>
            </a:r>
          </a:p>
          <a:p>
            <a:r>
              <a:rPr lang="fr-FR" dirty="0" err="1" smtClean="0"/>
              <a:t>Methode</a:t>
            </a:r>
            <a:r>
              <a:rPr lang="fr-FR" dirty="0" smtClean="0"/>
              <a:t>: patient couché ou a genou sur une chaise;</a:t>
            </a:r>
          </a:p>
          <a:p>
            <a:r>
              <a:rPr lang="fr-FR" dirty="0" smtClean="0"/>
              <a:t>Résultats: la percussion du tendon d’</a:t>
            </a:r>
            <a:r>
              <a:rPr lang="fr-FR" dirty="0" err="1" smtClean="0"/>
              <a:t>achille</a:t>
            </a:r>
            <a:r>
              <a:rPr lang="fr-FR" dirty="0" smtClean="0"/>
              <a:t> entraine l’extension du triceps sural et donc extension du pied avec une flexion plantaire</a:t>
            </a:r>
          </a:p>
          <a:p>
            <a:endParaRPr lang="fr-FR" dirty="0"/>
          </a:p>
        </p:txBody>
      </p:sp>
    </p:spTree>
    <p:extLst>
      <p:ext uri="{BB962C8B-B14F-4D97-AF65-F5344CB8AC3E}">
        <p14:creationId xmlns:p14="http://schemas.microsoft.com/office/powerpoint/2010/main" xmlns="" val="1774575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Au niveau du membre inferieur:</a:t>
            </a:r>
            <a:endParaRPr lang="fr-FR" dirty="0"/>
          </a:p>
        </p:txBody>
      </p:sp>
      <p:sp>
        <p:nvSpPr>
          <p:cNvPr id="3" name="Espace réservé du contenu 2"/>
          <p:cNvSpPr>
            <a:spLocks noGrp="1"/>
          </p:cNvSpPr>
          <p:nvPr>
            <p:ph idx="1"/>
          </p:nvPr>
        </p:nvSpPr>
        <p:spPr/>
        <p:txBody>
          <a:bodyPr/>
          <a:lstStyle/>
          <a:p>
            <a:r>
              <a:rPr lang="fr-FR" dirty="0" smtClean="0">
                <a:solidFill>
                  <a:srgbClr val="FF0000"/>
                </a:solidFill>
              </a:rPr>
              <a:t>Le reflexe rotulien(L3-L4):</a:t>
            </a:r>
          </a:p>
          <a:p>
            <a:r>
              <a:rPr lang="fr-FR" dirty="0" err="1" smtClean="0"/>
              <a:t>Methode</a:t>
            </a:r>
            <a:r>
              <a:rPr lang="fr-FR" dirty="0" smtClean="0"/>
              <a:t>: il se recherche de préférence sur un malade en position assise ;les jambes pendantes ,pieds repose sur le sol ,la percussion du tendon rotulien</a:t>
            </a:r>
          </a:p>
          <a:p>
            <a:r>
              <a:rPr lang="fr-FR" dirty="0" smtClean="0"/>
              <a:t> résultats :entraine l’extension de la jambe par contraction du quadriceps sural</a:t>
            </a:r>
            <a:endParaRPr lang="fr-FR" dirty="0"/>
          </a:p>
        </p:txBody>
      </p:sp>
    </p:spTree>
    <p:extLst>
      <p:ext uri="{BB962C8B-B14F-4D97-AF65-F5344CB8AC3E}">
        <p14:creationId xmlns:p14="http://schemas.microsoft.com/office/powerpoint/2010/main" xmlns="" val="334874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Modifications des réflexes tendineux</a:t>
            </a:r>
            <a:r>
              <a:rPr lang="fr-FR" dirty="0" smtClean="0"/>
              <a:t>:</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Il faut savoir que chez des sujets normaux, les réflexes peuvent être de vivacité variable. </a:t>
            </a:r>
          </a:p>
          <a:p>
            <a:r>
              <a:rPr lang="fr-FR" b="1" dirty="0" smtClean="0"/>
              <a:t> Abolition d’un réflexe tendineux </a:t>
            </a:r>
            <a:r>
              <a:rPr lang="fr-FR" dirty="0" smtClean="0"/>
              <a:t>: absence de réponse musculaire après percussion du tendon correspondant. </a:t>
            </a:r>
          </a:p>
          <a:p>
            <a:r>
              <a:rPr lang="fr-FR" b="1" dirty="0" smtClean="0"/>
              <a:t>Réflexe pendulaire </a:t>
            </a:r>
            <a:r>
              <a:rPr lang="fr-FR" dirty="0" smtClean="0"/>
              <a:t>: lors de la percussion, la réponse obtenue est normale, mais le segment de membre effectue, sur son élan, plusieurs oscillations autour de sa position de repos : essentiellement pour les réflexes </a:t>
            </a:r>
            <a:r>
              <a:rPr lang="fr-FR" dirty="0" err="1" smtClean="0"/>
              <a:t>tricipital</a:t>
            </a:r>
            <a:r>
              <a:rPr lang="fr-FR" dirty="0" smtClean="0"/>
              <a:t> et rotulien.</a:t>
            </a:r>
            <a:endParaRPr lang="fr-FR" dirty="0"/>
          </a:p>
        </p:txBody>
      </p:sp>
    </p:spTree>
    <p:extLst>
      <p:ext uri="{BB962C8B-B14F-4D97-AF65-F5344CB8AC3E}">
        <p14:creationId xmlns:p14="http://schemas.microsoft.com/office/powerpoint/2010/main" xmlns="" val="892781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Modification des reflexes tendineux:</a:t>
            </a:r>
            <a:endParaRPr lang="fr-FR" dirty="0"/>
          </a:p>
        </p:txBody>
      </p:sp>
      <p:sp>
        <p:nvSpPr>
          <p:cNvPr id="3" name="Espace réservé du contenu 2"/>
          <p:cNvSpPr>
            <a:spLocks noGrp="1"/>
          </p:cNvSpPr>
          <p:nvPr>
            <p:ph idx="1"/>
          </p:nvPr>
        </p:nvSpPr>
        <p:spPr/>
        <p:txBody>
          <a:bodyPr>
            <a:normAutofit/>
          </a:bodyPr>
          <a:lstStyle/>
          <a:p>
            <a:r>
              <a:rPr lang="fr-FR" b="1" dirty="0" smtClean="0"/>
              <a:t>Exagération d’un réflexe tendineux </a:t>
            </a:r>
            <a:r>
              <a:rPr lang="fr-FR" dirty="0" smtClean="0"/>
              <a:t>; elle se traduit par :  Une vivacité anormale de la réponse réflexe. </a:t>
            </a:r>
          </a:p>
          <a:p>
            <a:r>
              <a:rPr lang="fr-FR" b="1" dirty="0" smtClean="0"/>
              <a:t>Sa diffusion </a:t>
            </a:r>
            <a:r>
              <a:rPr lang="fr-FR" dirty="0" smtClean="0"/>
              <a:t>à d’autres groupes musculaires. </a:t>
            </a:r>
          </a:p>
          <a:p>
            <a:r>
              <a:rPr lang="fr-FR" b="1" dirty="0" smtClean="0"/>
              <a:t>Son aspect </a:t>
            </a:r>
            <a:r>
              <a:rPr lang="fr-FR" b="1" dirty="0" err="1" smtClean="0"/>
              <a:t>polycinétique</a:t>
            </a:r>
            <a:r>
              <a:rPr lang="fr-FR" b="1" dirty="0" smtClean="0"/>
              <a:t> </a:t>
            </a:r>
            <a:r>
              <a:rPr lang="fr-FR" dirty="0" smtClean="0"/>
              <a:t>: contractions successives de la réponse. </a:t>
            </a:r>
          </a:p>
          <a:p>
            <a:pPr>
              <a:buNone/>
            </a:pPr>
            <a:r>
              <a:rPr lang="fr-FR" dirty="0" smtClean="0"/>
              <a:t> </a:t>
            </a:r>
            <a:endParaRPr lang="fr-FR" dirty="0"/>
          </a:p>
        </p:txBody>
      </p:sp>
    </p:spTree>
    <p:extLst>
      <p:ext uri="{BB962C8B-B14F-4D97-AF65-F5344CB8AC3E}">
        <p14:creationId xmlns:p14="http://schemas.microsoft.com/office/powerpoint/2010/main" xmlns="" val="314357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060848"/>
            <a:ext cx="8229600" cy="1080120"/>
          </a:xfrm>
        </p:spPr>
        <p:txBody>
          <a:bodyPr>
            <a:normAutofit fontScale="90000"/>
          </a:bodyPr>
          <a:lstStyle/>
          <a:p>
            <a:r>
              <a:rPr lang="fr-FR" b="1" i="1" u="sng" dirty="0" smtClean="0">
                <a:solidFill>
                  <a:srgbClr val="FF0000"/>
                </a:solidFill>
              </a:rPr>
              <a:t>Les reflexes a points de départ cutané et muqueux:</a:t>
            </a:r>
            <a:endParaRPr lang="fr-FR" b="1" i="1" u="sng"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Les reflexes cutanés:</a:t>
            </a:r>
            <a:endParaRPr lang="fr-FR" b="1" i="1" u="sng"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b="1" i="1" u="sng" dirty="0" smtClean="0">
                <a:solidFill>
                  <a:srgbClr val="FF0000"/>
                </a:solidFill>
              </a:rPr>
              <a:t>Le reflexe </a:t>
            </a:r>
            <a:r>
              <a:rPr lang="fr-FR" b="1" i="1" u="sng" dirty="0" err="1" smtClean="0">
                <a:solidFill>
                  <a:srgbClr val="FF0000"/>
                </a:solidFill>
              </a:rPr>
              <a:t>cutaneo</a:t>
            </a:r>
            <a:r>
              <a:rPr lang="fr-FR" b="1" i="1" u="sng" dirty="0" smtClean="0">
                <a:solidFill>
                  <a:srgbClr val="FF0000"/>
                </a:solidFill>
              </a:rPr>
              <a:t>-plantaire</a:t>
            </a:r>
            <a:r>
              <a:rPr lang="fr-FR" dirty="0" smtClean="0"/>
              <a:t>:</a:t>
            </a:r>
          </a:p>
          <a:p>
            <a:r>
              <a:rPr lang="fr-FR" dirty="0" smtClean="0"/>
              <a:t>Il se recherche sur le sujet en décubitus dorsal, genou et cheville en demi flexion. Le bord externe de la plante du pied est stimulé d’arrière en avant par une pointe mousse ou une épingle. La réponse normale est une flexion involontaire du gros orteil. Le signe de Babinski est défini par une extension lente et majestueuse du gros orteil, parfois associée à un écartement en éventail des autres orteils</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Les reflexes cutanés:</a:t>
            </a:r>
            <a:endParaRPr lang="fr-FR" dirty="0"/>
          </a:p>
        </p:txBody>
      </p:sp>
      <p:sp>
        <p:nvSpPr>
          <p:cNvPr id="3" name="Espace réservé du contenu 2"/>
          <p:cNvSpPr>
            <a:spLocks noGrp="1"/>
          </p:cNvSpPr>
          <p:nvPr>
            <p:ph idx="1"/>
          </p:nvPr>
        </p:nvSpPr>
        <p:spPr/>
        <p:txBody>
          <a:bodyPr/>
          <a:lstStyle/>
          <a:p>
            <a:r>
              <a:rPr lang="fr-FR" dirty="0" smtClean="0">
                <a:solidFill>
                  <a:srgbClr val="FF0000"/>
                </a:solidFill>
              </a:rPr>
              <a:t>Les  reflexes </a:t>
            </a:r>
            <a:r>
              <a:rPr lang="fr-FR" dirty="0" err="1" smtClean="0">
                <a:solidFill>
                  <a:srgbClr val="FF0000"/>
                </a:solidFill>
              </a:rPr>
              <a:t>cutaneo</a:t>
            </a:r>
            <a:r>
              <a:rPr lang="fr-FR" dirty="0" smtClean="0">
                <a:solidFill>
                  <a:srgbClr val="FF0000"/>
                </a:solidFill>
              </a:rPr>
              <a:t>-abdominaux:</a:t>
            </a:r>
          </a:p>
          <a:p>
            <a:r>
              <a:rPr lang="fr-FR" dirty="0" err="1" smtClean="0"/>
              <a:t>Methode:Ils</a:t>
            </a:r>
            <a:r>
              <a:rPr lang="fr-FR" dirty="0" smtClean="0"/>
              <a:t> se recherchent en stimulant la paroi abdominale dans le sens transversal à l’aide d’une pointe mousse. On les recherche par un effleurement transversal de la paroi abdominale à droite et à gauche de la ligne médiane. </a:t>
            </a:r>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Rappel anatomique:</a:t>
            </a:r>
            <a:endParaRPr lang="fr-FR" dirty="0"/>
          </a:p>
        </p:txBody>
      </p:sp>
      <p:sp>
        <p:nvSpPr>
          <p:cNvPr id="3" name="Espace réservé du contenu 2"/>
          <p:cNvSpPr>
            <a:spLocks noGrp="1"/>
          </p:cNvSpPr>
          <p:nvPr>
            <p:ph idx="1"/>
          </p:nvPr>
        </p:nvSpPr>
        <p:spPr/>
        <p:txBody>
          <a:bodyPr/>
          <a:lstStyle/>
          <a:p>
            <a:r>
              <a:rPr lang="fr-FR" dirty="0" smtClean="0"/>
              <a:t>L’arc reflexe: se compose de cinq éléments fonctionnels .</a:t>
            </a:r>
          </a:p>
          <a:p>
            <a:r>
              <a:rPr lang="fr-FR" dirty="0" smtClean="0"/>
              <a:t>Le récepteur sensitifs</a:t>
            </a:r>
          </a:p>
          <a:p>
            <a:r>
              <a:rPr lang="fr-FR" dirty="0" smtClean="0"/>
              <a:t>La voie afférente</a:t>
            </a:r>
          </a:p>
          <a:p>
            <a:r>
              <a:rPr lang="fr-FR" dirty="0" smtClean="0"/>
              <a:t>Le centre d’intégration</a:t>
            </a:r>
          </a:p>
          <a:p>
            <a:r>
              <a:rPr lang="fr-FR" dirty="0" smtClean="0"/>
              <a:t>La voie efférente</a:t>
            </a:r>
          </a:p>
          <a:p>
            <a:r>
              <a:rPr lang="fr-FR" dirty="0" smtClean="0"/>
              <a:t>L’effecteur</a:t>
            </a:r>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Les reflexes cutanés:</a:t>
            </a:r>
            <a:endParaRPr lang="fr-FR" dirty="0"/>
          </a:p>
        </p:txBody>
      </p:sp>
      <p:sp>
        <p:nvSpPr>
          <p:cNvPr id="3" name="Espace réservé du contenu 2"/>
          <p:cNvSpPr>
            <a:spLocks noGrp="1"/>
          </p:cNvSpPr>
          <p:nvPr>
            <p:ph idx="1"/>
          </p:nvPr>
        </p:nvSpPr>
        <p:spPr/>
        <p:txBody>
          <a:bodyPr/>
          <a:lstStyle/>
          <a:p>
            <a:pPr lvl="0"/>
            <a:r>
              <a:rPr lang="fr-FR" dirty="0" err="1" smtClean="0"/>
              <a:t>Resultats</a:t>
            </a:r>
            <a:r>
              <a:rPr lang="fr-FR" dirty="0" smtClean="0"/>
              <a:t>:: brève contraction de la paroi abdominale avec attraction de l'ombilic. Niveau de l'arc réflexe : Supérieur T6 - T8, Moyen T8 - T10, Inférieur T10 - T12</a:t>
            </a:r>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Les reflexes cutanés:</a:t>
            </a:r>
            <a:endParaRPr lang="fr-FR" dirty="0"/>
          </a:p>
        </p:txBody>
      </p:sp>
      <p:sp>
        <p:nvSpPr>
          <p:cNvPr id="3" name="Espace réservé du contenu 2"/>
          <p:cNvSpPr>
            <a:spLocks noGrp="1"/>
          </p:cNvSpPr>
          <p:nvPr>
            <p:ph idx="1"/>
          </p:nvPr>
        </p:nvSpPr>
        <p:spPr/>
        <p:txBody>
          <a:bodyPr>
            <a:normAutofit fontScale="92500" lnSpcReduction="20000"/>
          </a:bodyPr>
          <a:lstStyle/>
          <a:p>
            <a:pPr lvl="0"/>
            <a:r>
              <a:rPr lang="fr-FR" b="1" dirty="0" smtClean="0">
                <a:solidFill>
                  <a:srgbClr val="FF0000"/>
                </a:solidFill>
              </a:rPr>
              <a:t>Réflexe </a:t>
            </a:r>
            <a:r>
              <a:rPr lang="fr-FR" b="1" dirty="0" err="1" smtClean="0">
                <a:solidFill>
                  <a:srgbClr val="FF0000"/>
                </a:solidFill>
              </a:rPr>
              <a:t>crémastérien</a:t>
            </a:r>
            <a:r>
              <a:rPr lang="fr-FR" dirty="0" smtClean="0"/>
              <a:t>:</a:t>
            </a:r>
          </a:p>
          <a:p>
            <a:pPr lvl="0"/>
            <a:r>
              <a:rPr lang="fr-FR" dirty="0" err="1" smtClean="0"/>
              <a:t>Méthode:Excitation</a:t>
            </a:r>
            <a:r>
              <a:rPr lang="fr-FR" dirty="0" smtClean="0"/>
              <a:t> cutanée de la face interne de la cuisse.</a:t>
            </a:r>
          </a:p>
          <a:p>
            <a:pPr lvl="0"/>
            <a:r>
              <a:rPr lang="fr-FR" dirty="0" smtClean="0"/>
              <a:t>Réponse : ascension du testicule ou rétraction de la grande </a:t>
            </a:r>
            <a:r>
              <a:rPr lang="fr-FR" dirty="0" err="1" smtClean="0"/>
              <a:t>levre</a:t>
            </a:r>
            <a:r>
              <a:rPr lang="fr-FR" dirty="0" smtClean="0"/>
              <a:t>.</a:t>
            </a:r>
          </a:p>
          <a:p>
            <a:pPr lvl="0"/>
            <a:r>
              <a:rPr lang="fr-FR" dirty="0" smtClean="0"/>
              <a:t>Niveau de l'arc réflexe : L1- L2</a:t>
            </a:r>
          </a:p>
          <a:p>
            <a:pPr lvl="0"/>
            <a:r>
              <a:rPr lang="en-US" b="1" dirty="0" err="1" smtClean="0">
                <a:solidFill>
                  <a:srgbClr val="FF0000"/>
                </a:solidFill>
              </a:rPr>
              <a:t>Réflexe</a:t>
            </a:r>
            <a:r>
              <a:rPr lang="en-US" b="1" dirty="0" smtClean="0">
                <a:solidFill>
                  <a:srgbClr val="FF0000"/>
                </a:solidFill>
              </a:rPr>
              <a:t> anal</a:t>
            </a:r>
            <a:r>
              <a:rPr lang="en-US" dirty="0" smtClean="0"/>
              <a:t>:</a:t>
            </a:r>
          </a:p>
          <a:p>
            <a:pPr lvl="0"/>
            <a:r>
              <a:rPr lang="en-US" dirty="0" smtClean="0"/>
              <a:t>Méthode:Excitation de la Marge de </a:t>
            </a:r>
            <a:r>
              <a:rPr lang="en-US" dirty="0" err="1" smtClean="0"/>
              <a:t>l'anus</a:t>
            </a:r>
            <a:endParaRPr lang="en-US" dirty="0" smtClean="0"/>
          </a:p>
          <a:p>
            <a:pPr lvl="0"/>
            <a:r>
              <a:rPr lang="en-US" dirty="0" smtClean="0"/>
              <a:t>.</a:t>
            </a:r>
            <a:r>
              <a:rPr lang="en-US" dirty="0" err="1" smtClean="0"/>
              <a:t>Réponse</a:t>
            </a:r>
            <a:r>
              <a:rPr lang="en-US" dirty="0" smtClean="0"/>
              <a:t> : contraction du sphincter anal.</a:t>
            </a:r>
          </a:p>
          <a:p>
            <a:pPr lvl="0"/>
            <a:r>
              <a:rPr lang="en-US" dirty="0" err="1" smtClean="0"/>
              <a:t>Niveau</a:t>
            </a:r>
            <a:r>
              <a:rPr lang="en-US" dirty="0" smtClean="0"/>
              <a:t> de </a:t>
            </a:r>
            <a:r>
              <a:rPr lang="en-US" dirty="0" err="1" smtClean="0"/>
              <a:t>l'arc</a:t>
            </a:r>
            <a:r>
              <a:rPr lang="en-US" dirty="0" smtClean="0"/>
              <a:t> </a:t>
            </a:r>
            <a:r>
              <a:rPr lang="en-US" dirty="0" err="1" smtClean="0"/>
              <a:t>réflexe</a:t>
            </a:r>
            <a:r>
              <a:rPr lang="en-US" dirty="0" smtClean="0"/>
              <a:t> : S3</a:t>
            </a:r>
            <a:endParaRPr lang="fr-FR" dirty="0" smtClean="0"/>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u="sng" dirty="0" smtClean="0">
                <a:solidFill>
                  <a:srgbClr val="FF0000"/>
                </a:solidFill>
              </a:rPr>
              <a:t>Les reflexes a point de départ muqueux:</a:t>
            </a:r>
            <a:endParaRPr lang="fr-FR" b="1" i="1" u="sng"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pPr lvl="0"/>
            <a:r>
              <a:rPr lang="fr-FR" b="1" dirty="0" smtClean="0">
                <a:solidFill>
                  <a:srgbClr val="FF0000"/>
                </a:solidFill>
              </a:rPr>
              <a:t>Réflexe cornéen</a:t>
            </a:r>
            <a:r>
              <a:rPr lang="fr-FR" dirty="0" smtClean="0"/>
              <a:t>:</a:t>
            </a:r>
          </a:p>
          <a:p>
            <a:pPr lvl="0"/>
            <a:r>
              <a:rPr lang="fr-FR" dirty="0" smtClean="0"/>
              <a:t>Méthode:Excitation douce de la cornée avec un coton.</a:t>
            </a:r>
          </a:p>
          <a:p>
            <a:pPr lvl="0"/>
            <a:r>
              <a:rPr lang="fr-FR" dirty="0" smtClean="0"/>
              <a:t>Réponse : clignement palpébral.</a:t>
            </a:r>
          </a:p>
          <a:p>
            <a:pPr lvl="0"/>
            <a:r>
              <a:rPr lang="fr-FR" dirty="0" smtClean="0"/>
              <a:t>Arc réflexe : trijumeau (nerf ophtalmique) comme voie </a:t>
            </a:r>
            <a:r>
              <a:rPr lang="fr-FR" dirty="0" err="1" smtClean="0"/>
              <a:t>afférente;Centre</a:t>
            </a:r>
            <a:r>
              <a:rPr lang="fr-FR" dirty="0" smtClean="0"/>
              <a:t> protubérantiel; </a:t>
            </a:r>
            <a:r>
              <a:rPr lang="en-US" dirty="0" err="1" smtClean="0"/>
              <a:t>Voie</a:t>
            </a:r>
            <a:r>
              <a:rPr lang="en-US" dirty="0" smtClean="0"/>
              <a:t> </a:t>
            </a:r>
            <a:r>
              <a:rPr lang="en-US" dirty="0" err="1" smtClean="0"/>
              <a:t>efferente</a:t>
            </a:r>
            <a:r>
              <a:rPr lang="en-US" dirty="0" smtClean="0"/>
              <a:t> : </a:t>
            </a:r>
            <a:r>
              <a:rPr lang="en-US" dirty="0" err="1" smtClean="0"/>
              <a:t>nerf</a:t>
            </a:r>
            <a:r>
              <a:rPr lang="en-US" dirty="0" smtClean="0"/>
              <a:t> facial</a:t>
            </a:r>
            <a:endParaRPr lang="fr-FR" dirty="0" smtClean="0"/>
          </a:p>
          <a:p>
            <a:r>
              <a:rPr lang="fr-FR" b="1" dirty="0" smtClean="0">
                <a:solidFill>
                  <a:srgbClr val="FF0000"/>
                </a:solidFill>
              </a:rPr>
              <a:t>Réflexe du voile du palais </a:t>
            </a:r>
            <a:r>
              <a:rPr lang="fr-FR" dirty="0" smtClean="0"/>
              <a:t>:</a:t>
            </a:r>
          </a:p>
          <a:p>
            <a:r>
              <a:rPr lang="fr-FR" dirty="0" smtClean="0"/>
              <a:t>Méthode:  Attouchement de l'hémi-voile.</a:t>
            </a:r>
          </a:p>
          <a:p>
            <a:r>
              <a:rPr lang="fr-FR" dirty="0" smtClean="0"/>
              <a:t>Réponse : contraction et élévation de l'hémi-voile.</a:t>
            </a:r>
          </a:p>
          <a:p>
            <a:r>
              <a:rPr lang="fr-FR" dirty="0" smtClean="0"/>
              <a:t>Arc réflexe : afférence nerf glosso-pharyngien ; .Centre bulbaire, efférent nerf vague</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u="sng" dirty="0" smtClean="0">
                <a:solidFill>
                  <a:srgbClr val="FF0000"/>
                </a:solidFill>
              </a:rPr>
              <a:t>Les reflexes a point de départ muqueux:</a:t>
            </a:r>
            <a:endParaRPr lang="fr-FR" dirty="0"/>
          </a:p>
        </p:txBody>
      </p:sp>
      <p:sp>
        <p:nvSpPr>
          <p:cNvPr id="3" name="Espace réservé du contenu 2"/>
          <p:cNvSpPr>
            <a:spLocks noGrp="1"/>
          </p:cNvSpPr>
          <p:nvPr>
            <p:ph idx="1"/>
          </p:nvPr>
        </p:nvSpPr>
        <p:spPr/>
        <p:txBody>
          <a:bodyPr/>
          <a:lstStyle/>
          <a:p>
            <a:r>
              <a:rPr lang="fr-FR" b="1" dirty="0" smtClean="0">
                <a:solidFill>
                  <a:srgbClr val="FF0000"/>
                </a:solidFill>
              </a:rPr>
              <a:t>Reflexes nauséeux</a:t>
            </a:r>
            <a:r>
              <a:rPr lang="fr-FR" dirty="0" smtClean="0"/>
              <a:t>:</a:t>
            </a:r>
          </a:p>
          <a:p>
            <a:r>
              <a:rPr lang="fr-FR" dirty="0" err="1" smtClean="0"/>
              <a:t>Méthode:l’</a:t>
            </a:r>
            <a:r>
              <a:rPr lang="fr-FR" dirty="0" smtClean="0"/>
              <a:t>attouchement de la paroi </a:t>
            </a:r>
            <a:r>
              <a:rPr lang="fr-FR" dirty="0" err="1" smtClean="0"/>
              <a:t>postereiur</a:t>
            </a:r>
            <a:r>
              <a:rPr lang="fr-FR" dirty="0" smtClean="0"/>
              <a:t> du pharynx entraine la contraction du constricteur </a:t>
            </a:r>
            <a:r>
              <a:rPr lang="fr-FR" dirty="0" err="1" smtClean="0"/>
              <a:t>superieur</a:t>
            </a:r>
            <a:r>
              <a:rPr lang="fr-FR" dirty="0" smtClean="0"/>
              <a:t> du pharynx avec survenue du nausées</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endParaRPr lang="fr-FR" dirty="0" smtClean="0"/>
          </a:p>
          <a:p>
            <a:pPr>
              <a:buNone/>
            </a:pPr>
            <a:endParaRPr lang="fr-FR" dirty="0" smtClean="0"/>
          </a:p>
          <a:p>
            <a:pPr>
              <a:buNone/>
            </a:pPr>
            <a:endParaRPr lang="fr-FR" dirty="0" smtClean="0"/>
          </a:p>
          <a:p>
            <a:pPr>
              <a:buNone/>
            </a:pPr>
            <a:r>
              <a:rPr lang="fr-FR" dirty="0" smtClean="0"/>
              <a:t>                     </a:t>
            </a:r>
            <a:r>
              <a:rPr lang="fr-FR" b="1" i="1" dirty="0" smtClean="0">
                <a:solidFill>
                  <a:srgbClr val="FF0000"/>
                </a:solidFill>
              </a:rPr>
              <a:t>Merci pour votre attention </a:t>
            </a:r>
          </a:p>
          <a:p>
            <a:endParaRPr lang="fr-FR" dirty="0" smtClean="0"/>
          </a:p>
          <a:p>
            <a:pPr>
              <a:buNone/>
            </a:pPr>
            <a:endParaRPr lang="fr-F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Rappel anatomique:</a:t>
            </a:r>
            <a:endParaRPr lang="fr-FR" dirty="0"/>
          </a:p>
        </p:txBody>
      </p:sp>
      <p:sp>
        <p:nvSpPr>
          <p:cNvPr id="3" name="Espace réservé du contenu 2"/>
          <p:cNvSpPr>
            <a:spLocks noGrp="1"/>
          </p:cNvSpPr>
          <p:nvPr>
            <p:ph idx="1"/>
          </p:nvPr>
        </p:nvSpPr>
        <p:spPr/>
        <p:txBody>
          <a:bodyPr/>
          <a:lstStyle/>
          <a:p>
            <a:r>
              <a:rPr lang="fr-FR" dirty="0" smtClean="0"/>
              <a:t>Le récepteur sensitif: sont les terminaisons primaires du fuseau neuro-musculaire situé dans le tissu musculaire.</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ome\Desktop\hamid2\images.jpg"/>
          <p:cNvPicPr>
            <a:picLocks noGrp="1" noChangeAspect="1" noChangeArrowheads="1"/>
          </p:cNvPicPr>
          <p:nvPr>
            <p:ph idx="1"/>
          </p:nvPr>
        </p:nvPicPr>
        <p:blipFill>
          <a:blip r:embed="rId2" cstate="print"/>
          <a:srcRect/>
          <a:stretch>
            <a:fillRect/>
          </a:stretch>
        </p:blipFill>
        <p:spPr bwMode="auto">
          <a:xfrm>
            <a:off x="1403648" y="908720"/>
            <a:ext cx="6552728" cy="511256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ome\Desktop\hamid2\téléchargement (2).jpg"/>
          <p:cNvPicPr>
            <a:picLocks noGrp="1" noChangeAspect="1" noChangeArrowheads="1"/>
          </p:cNvPicPr>
          <p:nvPr>
            <p:ph idx="1"/>
          </p:nvPr>
        </p:nvPicPr>
        <p:blipFill>
          <a:blip r:embed="rId2" cstate="print"/>
          <a:srcRect/>
          <a:stretch>
            <a:fillRect/>
          </a:stretch>
        </p:blipFill>
        <p:spPr bwMode="auto">
          <a:xfrm>
            <a:off x="0" y="260648"/>
            <a:ext cx="9144000" cy="640871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Rappel anatomique:</a:t>
            </a:r>
            <a:endParaRPr lang="fr-FR" b="1" i="1" u="sng" dirty="0">
              <a:solidFill>
                <a:srgbClr val="FF0000"/>
              </a:solidFill>
            </a:endParaRPr>
          </a:p>
        </p:txBody>
      </p:sp>
      <p:sp>
        <p:nvSpPr>
          <p:cNvPr id="3" name="Espace réservé du contenu 2"/>
          <p:cNvSpPr>
            <a:spLocks noGrp="1"/>
          </p:cNvSpPr>
          <p:nvPr>
            <p:ph idx="1"/>
          </p:nvPr>
        </p:nvSpPr>
        <p:spPr>
          <a:xfrm>
            <a:off x="457200" y="1340768"/>
            <a:ext cx="8229600" cy="4785395"/>
          </a:xfrm>
        </p:spPr>
        <p:txBody>
          <a:bodyPr>
            <a:normAutofit fontScale="92500" lnSpcReduction="20000"/>
          </a:bodyPr>
          <a:lstStyle/>
          <a:p>
            <a:r>
              <a:rPr lang="fr-FR" b="1" i="1" u="sng" dirty="0" smtClean="0">
                <a:solidFill>
                  <a:srgbClr val="FF0000"/>
                </a:solidFill>
              </a:rPr>
              <a:t>La voie afférente: </a:t>
            </a:r>
            <a:r>
              <a:rPr lang="fr-FR" dirty="0" smtClean="0"/>
              <a:t>sont des fibres(IA) myélinisé de gros calibre dont le corps cellulaire situé dans le ganglion rachidien en empruntant la moelle par sa racine postérieur </a:t>
            </a:r>
          </a:p>
          <a:p>
            <a:r>
              <a:rPr lang="fr-FR" b="1" i="1" u="sng" dirty="0" smtClean="0">
                <a:solidFill>
                  <a:srgbClr val="FF0000"/>
                </a:solidFill>
              </a:rPr>
              <a:t>Le centre d’</a:t>
            </a:r>
            <a:r>
              <a:rPr lang="fr-FR" b="1" i="1" u="sng" dirty="0" err="1" smtClean="0">
                <a:solidFill>
                  <a:srgbClr val="FF0000"/>
                </a:solidFill>
              </a:rPr>
              <a:t>integration:</a:t>
            </a:r>
            <a:r>
              <a:rPr lang="fr-FR" dirty="0" err="1" smtClean="0"/>
              <a:t>c’</a:t>
            </a:r>
            <a:r>
              <a:rPr lang="fr-FR" dirty="0" smtClean="0"/>
              <a:t>est la moelle épinière au niveau </a:t>
            </a:r>
            <a:r>
              <a:rPr lang="fr-FR" dirty="0" err="1" smtClean="0"/>
              <a:t>duquelle</a:t>
            </a:r>
            <a:r>
              <a:rPr lang="fr-FR" dirty="0" smtClean="0"/>
              <a:t> les fibre sensitifs s’articule avec les neurone moteurs</a:t>
            </a:r>
          </a:p>
          <a:p>
            <a:r>
              <a:rPr lang="fr-FR" b="1" i="1" u="sng" dirty="0" smtClean="0">
                <a:solidFill>
                  <a:srgbClr val="FF0000"/>
                </a:solidFill>
              </a:rPr>
              <a:t>La voie </a:t>
            </a:r>
            <a:r>
              <a:rPr lang="fr-FR" b="1" i="1" u="sng" dirty="0" err="1" smtClean="0">
                <a:solidFill>
                  <a:srgbClr val="FF0000"/>
                </a:solidFill>
              </a:rPr>
              <a:t>efferente:</a:t>
            </a:r>
            <a:r>
              <a:rPr lang="fr-FR" dirty="0" err="1" smtClean="0"/>
              <a:t>c’</a:t>
            </a:r>
            <a:r>
              <a:rPr lang="fr-FR" dirty="0" smtClean="0"/>
              <a:t>est les axones des motoneurone alpha qui quitte la moelle par sa racine antérieur </a:t>
            </a:r>
          </a:p>
          <a:p>
            <a:r>
              <a:rPr lang="fr-FR" b="1" i="1" u="sng" dirty="0" smtClean="0">
                <a:solidFill>
                  <a:srgbClr val="FF0000"/>
                </a:solidFill>
              </a:rPr>
              <a:t>Effecteur: </a:t>
            </a:r>
            <a:r>
              <a:rPr lang="fr-FR" dirty="0" smtClean="0"/>
              <a:t>fibre musculaires extra fusoriales.</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MECANISME PHYSIOLOGIQUE</a:t>
            </a:r>
            <a:br>
              <a:rPr lang="fr-FR" dirty="0" smtClean="0"/>
            </a:br>
            <a:r>
              <a:rPr lang="fr-FR" dirty="0" smtClean="0"/>
              <a:t>(reflexe tendineux)</a:t>
            </a:r>
            <a:endParaRPr lang="fr-FR" dirty="0"/>
          </a:p>
        </p:txBody>
      </p:sp>
      <p:sp>
        <p:nvSpPr>
          <p:cNvPr id="3" name="Espace réservé du contenu 2"/>
          <p:cNvSpPr>
            <a:spLocks noGrp="1"/>
          </p:cNvSpPr>
          <p:nvPr>
            <p:ph idx="1"/>
          </p:nvPr>
        </p:nvSpPr>
        <p:spPr/>
        <p:txBody>
          <a:bodyPr/>
          <a:lstStyle/>
          <a:p>
            <a:r>
              <a:rPr lang="fr-FR" dirty="0" smtClean="0"/>
              <a:t>A l’</a:t>
            </a:r>
            <a:r>
              <a:rPr lang="fr-FR" dirty="0" err="1" smtClean="0"/>
              <a:t>ocasion</a:t>
            </a:r>
            <a:r>
              <a:rPr lang="fr-FR" dirty="0" smtClean="0"/>
              <a:t> de la percussion d’un tendon provoque l'étirement du muscle.</a:t>
            </a:r>
          </a:p>
          <a:p>
            <a:r>
              <a:rPr lang="fr-FR" dirty="0" smtClean="0"/>
              <a:t>Quand l'étirement est supérieur à un seuil, il y a formation d'un </a:t>
            </a:r>
            <a:r>
              <a:rPr lang="fr-FR" dirty="0" smtClean="0">
                <a:hlinkClick r:id="rId2" tooltip="Potentiel d'action"/>
              </a:rPr>
              <a:t>potentiel d'action</a:t>
            </a:r>
            <a:r>
              <a:rPr lang="fr-FR" dirty="0" smtClean="0"/>
              <a:t> qui se propage le long des fibres nerveuses innervant le fuseau neuromusculaire; ca  c'est le message nerveux afférent qui se propage jusqu'à la </a:t>
            </a:r>
            <a:r>
              <a:rPr lang="fr-FR" dirty="0" smtClean="0">
                <a:hlinkClick r:id="rId3" tooltip="Moelle épinière"/>
              </a:rPr>
              <a:t>moelle épinière</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TotalTime>
  <Words>1193</Words>
  <Application>Microsoft Office PowerPoint</Application>
  <PresentationFormat>Affichage à l'écran (4:3)</PresentationFormat>
  <Paragraphs>117</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Thème Office</vt:lpstr>
      <vt:lpstr>Les reflexes </vt:lpstr>
      <vt:lpstr>Définition:</vt:lpstr>
      <vt:lpstr>Rappel anatomique:</vt:lpstr>
      <vt:lpstr>Rappel anatomique:</vt:lpstr>
      <vt:lpstr>Diapositive 5</vt:lpstr>
      <vt:lpstr>Diapositive 6</vt:lpstr>
      <vt:lpstr>Diapositive 7</vt:lpstr>
      <vt:lpstr>Rappel anatomique:</vt:lpstr>
      <vt:lpstr>LE MECANISME PHYSIOLOGIQUE (reflexe tendineux)</vt:lpstr>
      <vt:lpstr>LE MECANISME PHYSIOLOGIQUE (reflexe tendineux)</vt:lpstr>
      <vt:lpstr>LE MECANISME PHYSIOLOGIQUE (reflexe tendineux)</vt:lpstr>
      <vt:lpstr>LE MECANISME PHYSIOLOGIQUE (reflexe tendineux)</vt:lpstr>
      <vt:lpstr>Diapositive 13</vt:lpstr>
      <vt:lpstr>Diapositive 14</vt:lpstr>
      <vt:lpstr>Les réflexes osteo-tendineux</vt:lpstr>
      <vt:lpstr>Les principaux ROT</vt:lpstr>
      <vt:lpstr>Au niveau d l’E C </vt:lpstr>
      <vt:lpstr>E.c</vt:lpstr>
      <vt:lpstr>Au niveau du membre superieur</vt:lpstr>
      <vt:lpstr>Au niveau du membre superieur</vt:lpstr>
      <vt:lpstr>Au niveau du membre superieur</vt:lpstr>
      <vt:lpstr>Au niveau du membre superieur</vt:lpstr>
      <vt:lpstr>Au niveau du membre inferieur:</vt:lpstr>
      <vt:lpstr>Au niveau du membre inferieur:</vt:lpstr>
      <vt:lpstr>Modifications des réflexes tendineux:</vt:lpstr>
      <vt:lpstr>Modification des reflexes tendineux:</vt:lpstr>
      <vt:lpstr>Les reflexes a points de départ cutané et muqueux:</vt:lpstr>
      <vt:lpstr>Les reflexes cutanés:</vt:lpstr>
      <vt:lpstr>Les reflexes cutanés:</vt:lpstr>
      <vt:lpstr>Les reflexes cutanés:</vt:lpstr>
      <vt:lpstr>Les reflexes cutanés:</vt:lpstr>
      <vt:lpstr>Les reflexes a point de départ muqueux:</vt:lpstr>
      <vt:lpstr>Les reflexes a point de départ muqueux:</vt:lpstr>
      <vt:lpstr>Diapositive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reflexes</dc:title>
  <dc:creator>REGUIG MOHAMMED</dc:creator>
  <cp:lastModifiedBy>home</cp:lastModifiedBy>
  <cp:revision>49</cp:revision>
  <dcterms:created xsi:type="dcterms:W3CDTF">2017-01-28T17:03:00Z</dcterms:created>
  <dcterms:modified xsi:type="dcterms:W3CDTF">2017-01-31T21:49:10Z</dcterms:modified>
</cp:coreProperties>
</file>