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86" r:id="rId5"/>
    <p:sldId id="263" r:id="rId6"/>
    <p:sldId id="265" r:id="rId7"/>
    <p:sldId id="266" r:id="rId8"/>
    <p:sldId id="267" r:id="rId9"/>
    <p:sldId id="268"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15620"/>
    <p:restoredTop sz="94660"/>
  </p:normalViewPr>
  <p:slideViewPr>
    <p:cSldViewPr>
      <p:cViewPr varScale="1">
        <p:scale>
          <a:sx n="73" d="100"/>
          <a:sy n="73" d="100"/>
        </p:scale>
        <p:origin x="-106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234317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241702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172951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411449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206452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150166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27390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30520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364674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249533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E60E86-9C3C-4D74-854D-3EB2539D6FCC}" type="datetimeFigureOut">
              <a:rPr lang="fr-FR" smtClean="0"/>
              <a:pPr/>
              <a:t>08/03/2017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61733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60E86-9C3C-4D74-854D-3EB2539D6FCC}" type="datetimeFigureOut">
              <a:rPr lang="fr-FR" smtClean="0"/>
              <a:pPr/>
              <a:t>08/03/2017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A2693-3EEB-4F45-B467-278F5C245560}" type="slidenum">
              <a:rPr lang="fr-FR" smtClean="0"/>
              <a:pPr/>
              <a:t>‹N°›</a:t>
            </a:fld>
            <a:endParaRPr lang="fr-FR"/>
          </a:p>
        </p:txBody>
      </p:sp>
    </p:spTree>
    <p:extLst>
      <p:ext uri="{BB962C8B-B14F-4D97-AF65-F5344CB8AC3E}">
        <p14:creationId xmlns:p14="http://schemas.microsoft.com/office/powerpoint/2010/main" xmlns="" val="109542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ystadmin.net/bibliotheques/41912/Mes_photos/OAG.png" TargetMode="External"/><Relationship Id="rId2" Type="http://schemas.openxmlformats.org/officeDocument/2006/relationships/hyperlink" Target="http://www.systadmin.net/bibliotheques/41912/Mes_photos/OAD.png" TargetMode="External"/><Relationship Id="rId1" Type="http://schemas.openxmlformats.org/officeDocument/2006/relationships/slideLayout" Target="../slideLayouts/slideLayout2.xml"/><Relationship Id="rId5" Type="http://schemas.openxmlformats.org/officeDocument/2006/relationships/hyperlink" Target="http://www.systadmin.net/bibliotheques/41912/Mes_photos/caudale.png" TargetMode="External"/><Relationship Id="rId4" Type="http://schemas.openxmlformats.org/officeDocument/2006/relationships/hyperlink" Target="http://www.systadmin.net/bibliotheques/41912/Mes_photos/Craniale.p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7200" b="1" i="1" smtClean="0">
                <a:solidFill>
                  <a:srgbClr val="FF0000"/>
                </a:solidFill>
              </a:rPr>
              <a:t>La coronarographie </a:t>
            </a:r>
            <a:endParaRPr lang="fr-FR" sz="7200" b="1" i="1" dirty="0">
              <a:solidFill>
                <a:srgbClr val="FF0000"/>
              </a:solidFill>
            </a:endParaRPr>
          </a:p>
        </p:txBody>
      </p:sp>
    </p:spTree>
    <p:extLst>
      <p:ext uri="{BB962C8B-B14F-4D97-AF65-F5344CB8AC3E}">
        <p14:creationId xmlns:p14="http://schemas.microsoft.com/office/powerpoint/2010/main" xmlns="" val="410918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algn="ctr" fontAlgn="base"/>
            <a:r>
              <a:rPr lang="fr-FR" b="0" i="0" u="sng" dirty="0" smtClean="0">
                <a:solidFill>
                  <a:srgbClr val="000000"/>
                </a:solidFill>
                <a:effectLst/>
                <a:latin typeface="Source Sans Pro"/>
              </a:rPr>
              <a:t>Incidence en OAD 30° </a:t>
            </a:r>
            <a:r>
              <a:rPr lang="fr-FR" b="0" i="0" u="sng" dirty="0" err="1" smtClean="0">
                <a:solidFill>
                  <a:srgbClr val="000000"/>
                </a:solidFill>
                <a:effectLst/>
                <a:latin typeface="Source Sans Pro"/>
              </a:rPr>
              <a:t>Craniale</a:t>
            </a:r>
            <a:r>
              <a:rPr lang="fr-FR" b="0" i="0" u="sng" dirty="0" smtClean="0">
                <a:solidFill>
                  <a:srgbClr val="000000"/>
                </a:solidFill>
                <a:effectLst/>
                <a:latin typeface="Source Sans Pro"/>
              </a:rPr>
              <a:t> 30°</a:t>
            </a:r>
            <a:endParaRPr lang="fr-FR" b="0" i="0" dirty="0" smtClean="0">
              <a:solidFill>
                <a:srgbClr val="000000"/>
              </a:solidFill>
              <a:effectLst/>
              <a:latin typeface="Source Sans Pro"/>
            </a:endParaRPr>
          </a:p>
          <a:p>
            <a:pPr marL="0" indent="0" algn="ctr" fontAlgn="base">
              <a:buNone/>
            </a:pPr>
            <a:endParaRPr lang="fr-FR" b="0" i="0" dirty="0" smtClean="0">
              <a:solidFill>
                <a:srgbClr val="000000"/>
              </a:solidFill>
              <a:effectLst/>
              <a:latin typeface="Source Sans Pro"/>
            </a:endParaRPr>
          </a:p>
          <a:p>
            <a:pPr algn="ctr" fontAlgn="base"/>
            <a:r>
              <a:rPr lang="fr-FR" b="0" i="0" dirty="0" smtClean="0">
                <a:solidFill>
                  <a:srgbClr val="000000"/>
                </a:solidFill>
                <a:effectLst/>
                <a:latin typeface="Source Sans Pro"/>
              </a:rPr>
              <a:t>Bonne étude du TC, du réseau IVA, depuis sa partie proximale jusqu'à sa partie distale.</a:t>
            </a:r>
          </a:p>
          <a:p>
            <a:pPr marL="0" indent="0" algn="ctr" fontAlgn="base">
              <a:buNone/>
            </a:pPr>
            <a:r>
              <a:rPr lang="fr-FR" b="0" i="0" dirty="0" smtClean="0">
                <a:solidFill>
                  <a:srgbClr val="000000"/>
                </a:solidFill>
                <a:effectLst/>
                <a:latin typeface="Source Sans Pro"/>
              </a:rPr>
              <a:t> </a:t>
            </a:r>
          </a:p>
          <a:p>
            <a:pPr algn="ctr" fontAlgn="base"/>
            <a:r>
              <a:rPr lang="fr-FR" b="0" i="0" dirty="0" smtClean="0">
                <a:solidFill>
                  <a:srgbClr val="000000"/>
                </a:solidFill>
                <a:effectLst/>
                <a:latin typeface="Source Sans Pro"/>
              </a:rPr>
              <a:t>Incidence souvent utilisée pour  dégager les bifurcations IVA/diagonales, diagonales qui s'opacifient vers "le haut" de l'écran et les septales vers "le bas"</a:t>
            </a:r>
          </a:p>
          <a:p>
            <a:endParaRPr lang="fr-FR" dirty="0"/>
          </a:p>
        </p:txBody>
      </p:sp>
    </p:spTree>
    <p:extLst>
      <p:ext uri="{BB962C8B-B14F-4D97-AF65-F5344CB8AC3E}">
        <p14:creationId xmlns:p14="http://schemas.microsoft.com/office/powerpoint/2010/main" xmlns="" val="1101228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fontAlgn="base"/>
            <a:r>
              <a:rPr lang="fr-FR" b="0" i="0" u="sng" dirty="0" smtClean="0">
                <a:solidFill>
                  <a:srgbClr val="000000"/>
                </a:solidFill>
                <a:effectLst/>
                <a:latin typeface="Source Sans Pro"/>
              </a:rPr>
              <a:t>Incidence de face </a:t>
            </a:r>
            <a:r>
              <a:rPr lang="fr-FR" b="0" i="0" u="sng" dirty="0" err="1" smtClean="0">
                <a:solidFill>
                  <a:srgbClr val="000000"/>
                </a:solidFill>
                <a:effectLst/>
                <a:latin typeface="Source Sans Pro"/>
              </a:rPr>
              <a:t>craniale</a:t>
            </a:r>
            <a:r>
              <a:rPr lang="fr-FR" b="0" i="0" u="sng" dirty="0" smtClean="0">
                <a:solidFill>
                  <a:srgbClr val="000000"/>
                </a:solidFill>
                <a:effectLst/>
                <a:latin typeface="Source Sans Pro"/>
              </a:rPr>
              <a:t> 30°</a:t>
            </a:r>
            <a:endParaRPr lang="fr-FR" b="0" i="0" dirty="0" smtClean="0">
              <a:solidFill>
                <a:srgbClr val="000000"/>
              </a:solidFill>
              <a:effectLst/>
              <a:latin typeface="Source Sans Pro"/>
            </a:endParaRPr>
          </a:p>
          <a:p>
            <a:pPr algn="ctr" fontAlgn="base"/>
            <a:r>
              <a:rPr lang="fr-FR" b="0" i="0" dirty="0" smtClean="0">
                <a:solidFill>
                  <a:srgbClr val="000000"/>
                </a:solidFill>
                <a:effectLst/>
                <a:latin typeface="Source Sans Pro"/>
              </a:rPr>
              <a:t>Bonne étude du réseau IVA,  surtout les bifurcations avec des diagonales qui vont vers "la droite" de l'écran et les septales vers "la gauche"</a:t>
            </a:r>
          </a:p>
          <a:p>
            <a:endParaRPr lang="fr-FR" dirty="0"/>
          </a:p>
        </p:txBody>
      </p:sp>
    </p:spTree>
    <p:extLst>
      <p:ext uri="{BB962C8B-B14F-4D97-AF65-F5344CB8AC3E}">
        <p14:creationId xmlns:p14="http://schemas.microsoft.com/office/powerpoint/2010/main" xmlns="" val="1341159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0750" y="1081088"/>
            <a:ext cx="4762500" cy="469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498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fontAlgn="base"/>
            <a:r>
              <a:rPr lang="fr-FR" u="sng" dirty="0"/>
              <a:t>Incidence de face caudale 20</a:t>
            </a:r>
            <a:r>
              <a:rPr lang="fr-FR" u="sng" dirty="0" smtClean="0"/>
              <a:t>°</a:t>
            </a:r>
            <a:endParaRPr lang="fr-FR" dirty="0"/>
          </a:p>
          <a:p>
            <a:pPr fontAlgn="base"/>
            <a:r>
              <a:rPr lang="fr-FR" dirty="0"/>
              <a:t>Bonne étude du TC, de l'IVA proximale, du réseau CX et des branches marginales    </a:t>
            </a:r>
          </a:p>
          <a:p>
            <a:pPr marL="0" indent="0">
              <a:buNone/>
            </a:pPr>
            <a:endParaRPr lang="fr-FR" dirty="0"/>
          </a:p>
        </p:txBody>
      </p:sp>
    </p:spTree>
    <p:extLst>
      <p:ext uri="{BB962C8B-B14F-4D97-AF65-F5344CB8AC3E}">
        <p14:creationId xmlns:p14="http://schemas.microsoft.com/office/powerpoint/2010/main" xmlns="" val="1502849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38375" y="1057275"/>
            <a:ext cx="4667250" cy="474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5619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fontAlgn="base"/>
            <a:r>
              <a:rPr lang="fr-FR" b="0" i="0" u="sng" dirty="0" smtClean="0">
                <a:solidFill>
                  <a:srgbClr val="000000"/>
                </a:solidFill>
                <a:effectLst/>
                <a:latin typeface="Source Sans Pro"/>
              </a:rPr>
              <a:t>Incidence en OAG 45° </a:t>
            </a:r>
            <a:r>
              <a:rPr lang="fr-FR" b="0" i="0" u="sng" dirty="0" err="1" smtClean="0">
                <a:solidFill>
                  <a:srgbClr val="000000"/>
                </a:solidFill>
                <a:effectLst/>
                <a:latin typeface="Source Sans Pro"/>
              </a:rPr>
              <a:t>Craniale</a:t>
            </a:r>
            <a:r>
              <a:rPr lang="fr-FR" b="0" i="0" u="sng" dirty="0" smtClean="0">
                <a:solidFill>
                  <a:srgbClr val="000000"/>
                </a:solidFill>
                <a:effectLst/>
                <a:latin typeface="Source Sans Pro"/>
              </a:rPr>
              <a:t> 25°</a:t>
            </a:r>
            <a:endParaRPr lang="fr-FR" b="0" i="0" dirty="0" smtClean="0">
              <a:solidFill>
                <a:srgbClr val="000000"/>
              </a:solidFill>
              <a:effectLst/>
              <a:latin typeface="Source Sans Pro"/>
            </a:endParaRPr>
          </a:p>
          <a:p>
            <a:pPr marL="0" indent="0" fontAlgn="base">
              <a:buNone/>
            </a:pPr>
            <a:r>
              <a:rPr lang="fr-FR" b="0" i="0" dirty="0" smtClean="0">
                <a:solidFill>
                  <a:srgbClr val="000000"/>
                </a:solidFill>
                <a:effectLst/>
                <a:latin typeface="Source Sans Pro"/>
              </a:rPr>
              <a:t> </a:t>
            </a:r>
          </a:p>
          <a:p>
            <a:pPr algn="ctr" fontAlgn="base"/>
            <a:r>
              <a:rPr lang="fr-FR" b="0" i="0" dirty="0" smtClean="0">
                <a:solidFill>
                  <a:srgbClr val="000000"/>
                </a:solidFill>
                <a:effectLst/>
                <a:latin typeface="Source Sans Pro"/>
              </a:rPr>
              <a:t>Incidence appelée "double gauche"</a:t>
            </a:r>
          </a:p>
          <a:p>
            <a:pPr marL="0" indent="0" algn="ctr" fontAlgn="base">
              <a:buNone/>
            </a:pPr>
            <a:r>
              <a:rPr lang="fr-FR" b="0" i="0" dirty="0" smtClean="0">
                <a:solidFill>
                  <a:srgbClr val="000000"/>
                </a:solidFill>
                <a:effectLst/>
                <a:latin typeface="Source Sans Pro"/>
              </a:rPr>
              <a:t> </a:t>
            </a:r>
          </a:p>
          <a:p>
            <a:pPr algn="ctr" fontAlgn="base"/>
            <a:r>
              <a:rPr lang="fr-FR" b="0" i="0" dirty="0" smtClean="0">
                <a:solidFill>
                  <a:srgbClr val="000000"/>
                </a:solidFill>
                <a:effectLst/>
                <a:latin typeface="Source Sans Pro"/>
              </a:rPr>
              <a:t>Bonne étude de l'IVA, des branches septales situées vers la "gauche" et diagonales qui se projettent vers la "droite"</a:t>
            </a:r>
          </a:p>
          <a:p>
            <a:pPr marL="0" indent="0" algn="ctr" fontAlgn="base">
              <a:buNone/>
            </a:pPr>
            <a:endParaRPr lang="fr-FR" b="0" i="0" dirty="0" smtClean="0">
              <a:solidFill>
                <a:srgbClr val="000000"/>
              </a:solidFill>
              <a:effectLst/>
              <a:latin typeface="Source Sans Pro"/>
            </a:endParaRPr>
          </a:p>
          <a:p>
            <a:endParaRPr lang="fr-FR" dirty="0"/>
          </a:p>
        </p:txBody>
      </p:sp>
    </p:spTree>
    <p:extLst>
      <p:ext uri="{BB962C8B-B14F-4D97-AF65-F5344CB8AC3E}">
        <p14:creationId xmlns:p14="http://schemas.microsoft.com/office/powerpoint/2010/main" xmlns="" val="3638350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0750" y="1033463"/>
            <a:ext cx="4762500" cy="479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1010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fontAlgn="base"/>
            <a:r>
              <a:rPr lang="fr-FR" b="0" i="0" u="sng" dirty="0" smtClean="0">
                <a:solidFill>
                  <a:srgbClr val="000000"/>
                </a:solidFill>
                <a:effectLst/>
                <a:latin typeface="Source Sans Pro"/>
              </a:rPr>
              <a:t>Incidence en OAG 45 caudale 30°</a:t>
            </a:r>
            <a:endParaRPr lang="fr-FR" b="0" i="0" dirty="0" smtClean="0">
              <a:solidFill>
                <a:srgbClr val="000000"/>
              </a:solidFill>
              <a:effectLst/>
              <a:latin typeface="Source Sans Pro"/>
            </a:endParaRPr>
          </a:p>
          <a:p>
            <a:pPr marL="0" indent="0" fontAlgn="base">
              <a:buNone/>
            </a:pPr>
            <a:r>
              <a:rPr lang="fr-FR" b="0" i="0" dirty="0" smtClean="0">
                <a:solidFill>
                  <a:srgbClr val="000000"/>
                </a:solidFill>
                <a:effectLst/>
                <a:latin typeface="Source Sans Pro"/>
              </a:rPr>
              <a:t> </a:t>
            </a:r>
          </a:p>
          <a:p>
            <a:pPr algn="ctr" fontAlgn="base"/>
            <a:r>
              <a:rPr lang="fr-FR" b="0" i="0" dirty="0" smtClean="0">
                <a:solidFill>
                  <a:srgbClr val="000000"/>
                </a:solidFill>
                <a:effectLst/>
                <a:latin typeface="Source Sans Pro"/>
              </a:rPr>
              <a:t>Incidence appelée "spider"</a:t>
            </a:r>
          </a:p>
          <a:p>
            <a:pPr marL="0" indent="0" algn="ctr" fontAlgn="base">
              <a:buNone/>
            </a:pPr>
            <a:endParaRPr lang="fr-FR" b="0" i="0" dirty="0" smtClean="0">
              <a:solidFill>
                <a:srgbClr val="000000"/>
              </a:solidFill>
              <a:effectLst/>
              <a:latin typeface="Source Sans Pro"/>
            </a:endParaRPr>
          </a:p>
          <a:p>
            <a:pPr algn="ctr" fontAlgn="base"/>
            <a:r>
              <a:rPr lang="fr-FR" b="0" i="0" dirty="0" smtClean="0">
                <a:solidFill>
                  <a:srgbClr val="000000"/>
                </a:solidFill>
                <a:effectLst/>
                <a:latin typeface="Source Sans Pro"/>
              </a:rPr>
              <a:t>Idéale pour le TC et la bifurcation IVA-CX, des parties proximales de l'IVA et de la CX</a:t>
            </a:r>
          </a:p>
          <a:p>
            <a:pPr marL="0" indent="0" fontAlgn="base">
              <a:buNone/>
            </a:pPr>
            <a:endParaRPr lang="fr-FR" b="0" i="0" dirty="0" smtClean="0">
              <a:solidFill>
                <a:srgbClr val="000000"/>
              </a:solidFill>
              <a:effectLst/>
              <a:latin typeface="Source Sans Pro"/>
            </a:endParaRPr>
          </a:p>
          <a:p>
            <a:endParaRPr lang="fr-FR" dirty="0"/>
          </a:p>
        </p:txBody>
      </p:sp>
    </p:spTree>
    <p:extLst>
      <p:ext uri="{BB962C8B-B14F-4D97-AF65-F5344CB8AC3E}">
        <p14:creationId xmlns:p14="http://schemas.microsoft.com/office/powerpoint/2010/main" xmlns="" val="3279371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4563" y="1071563"/>
            <a:ext cx="4714875" cy="471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5963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fontAlgn="base"/>
            <a:r>
              <a:rPr lang="fr-FR" sz="4000" b="0" i="0" cap="all" dirty="0" smtClean="0">
                <a:solidFill>
                  <a:srgbClr val="2DB5C1"/>
                </a:solidFill>
                <a:effectLst/>
                <a:latin typeface="Source Sans Pro"/>
              </a:rPr>
              <a:t>INCIDENCES POUR LE RÉSEAU DROIT</a:t>
            </a:r>
            <a:r>
              <a:rPr lang="fr-FR" b="0" i="0" cap="all" dirty="0" smtClean="0">
                <a:solidFill>
                  <a:srgbClr val="2DB5C1"/>
                </a:solidFill>
                <a:effectLst/>
                <a:latin typeface="Source Sans Pro"/>
              </a:rPr>
              <a:t/>
            </a:r>
            <a:br>
              <a:rPr lang="fr-FR" b="0" i="0" cap="all" dirty="0" smtClean="0">
                <a:solidFill>
                  <a:srgbClr val="2DB5C1"/>
                </a:solidFill>
                <a:effectLst/>
                <a:latin typeface="Source Sans Pro"/>
              </a:rPr>
            </a:br>
            <a:endParaRPr lang="fr-FR" dirty="0"/>
          </a:p>
        </p:txBody>
      </p:sp>
      <p:sp>
        <p:nvSpPr>
          <p:cNvPr id="3" name="Espace réservé du contenu 2"/>
          <p:cNvSpPr>
            <a:spLocks noGrp="1"/>
          </p:cNvSpPr>
          <p:nvPr>
            <p:ph idx="1"/>
          </p:nvPr>
        </p:nvSpPr>
        <p:spPr/>
        <p:txBody>
          <a:bodyPr/>
          <a:lstStyle/>
          <a:p>
            <a:pPr algn="ctr" fontAlgn="base"/>
            <a:r>
              <a:rPr lang="fr-FR" b="0" i="0" u="sng" dirty="0" smtClean="0">
                <a:solidFill>
                  <a:srgbClr val="000000"/>
                </a:solidFill>
                <a:effectLst/>
                <a:latin typeface="Source Sans Pro"/>
              </a:rPr>
              <a:t>Incidence en OAG 30°</a:t>
            </a:r>
            <a:endParaRPr lang="fr-FR" b="0" i="0" dirty="0" smtClean="0">
              <a:solidFill>
                <a:srgbClr val="000000"/>
              </a:solidFill>
              <a:effectLst/>
              <a:latin typeface="Source Sans Pro"/>
            </a:endParaRPr>
          </a:p>
          <a:p>
            <a:pPr algn="ctr" fontAlgn="base"/>
            <a:r>
              <a:rPr lang="fr-FR" b="0" i="0" dirty="0" smtClean="0">
                <a:solidFill>
                  <a:srgbClr val="000000"/>
                </a:solidFill>
                <a:effectLst/>
                <a:latin typeface="Source Sans Pro"/>
              </a:rPr>
              <a:t>Bonne étude des trois segments de la CD, ainsi que la bifurcation IVP-RVG </a:t>
            </a:r>
          </a:p>
          <a:p>
            <a:endParaRPr lang="fr-FR" dirty="0"/>
          </a:p>
        </p:txBody>
      </p:sp>
    </p:spTree>
    <p:extLst>
      <p:ext uri="{BB962C8B-B14F-4D97-AF65-F5344CB8AC3E}">
        <p14:creationId xmlns:p14="http://schemas.microsoft.com/office/powerpoint/2010/main" xmlns="" val="255608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fontAlgn="base"/>
            <a:r>
              <a:rPr lang="fr-FR" b="0" i="0" cap="all" dirty="0" smtClean="0">
                <a:solidFill>
                  <a:srgbClr val="2DB5C1"/>
                </a:solidFill>
                <a:effectLst/>
                <a:latin typeface="Source Sans Pro"/>
              </a:rPr>
              <a:t>QUELLE(S) INCIDENCE(S) POUR QUELLE ARTÈRE?</a:t>
            </a:r>
            <a:br>
              <a:rPr lang="fr-FR" b="0" i="0" cap="all" dirty="0" smtClean="0">
                <a:solidFill>
                  <a:srgbClr val="2DB5C1"/>
                </a:solidFill>
                <a:effectLst/>
                <a:latin typeface="Source Sans Pro"/>
              </a:rPr>
            </a:br>
            <a:endParaRPr lang="fr-FR" dirty="0"/>
          </a:p>
        </p:txBody>
      </p:sp>
      <p:sp>
        <p:nvSpPr>
          <p:cNvPr id="3" name="Espace réservé du contenu 2"/>
          <p:cNvSpPr>
            <a:spLocks noGrp="1"/>
          </p:cNvSpPr>
          <p:nvPr>
            <p:ph idx="1"/>
          </p:nvPr>
        </p:nvSpPr>
        <p:spPr/>
        <p:txBody>
          <a:bodyPr>
            <a:normAutofit fontScale="85000" lnSpcReduction="20000"/>
          </a:bodyPr>
          <a:lstStyle/>
          <a:p>
            <a:pPr fontAlgn="base"/>
            <a:r>
              <a:rPr lang="fr-FR" b="0" i="0" dirty="0" smtClean="0">
                <a:solidFill>
                  <a:srgbClr val="000000"/>
                </a:solidFill>
                <a:effectLst/>
                <a:latin typeface="Source Sans Pro"/>
              </a:rPr>
              <a:t>Réaliser une "bonne" coronarographie, c'est explorer des coronaires grâce à des incidences qui vont dégager chaque artère, "sortir" les lésions (d'autant plus si elles sont </a:t>
            </a:r>
            <a:r>
              <a:rPr lang="fr-FR" b="0" i="0" dirty="0" err="1" smtClean="0">
                <a:solidFill>
                  <a:srgbClr val="000000"/>
                </a:solidFill>
                <a:effectLst/>
                <a:latin typeface="Source Sans Pro"/>
              </a:rPr>
              <a:t>ostiales</a:t>
            </a:r>
            <a:r>
              <a:rPr lang="fr-FR" b="0" i="0" dirty="0" smtClean="0">
                <a:solidFill>
                  <a:srgbClr val="000000"/>
                </a:solidFill>
                <a:effectLst/>
                <a:latin typeface="Source Sans Pro"/>
              </a:rPr>
              <a:t> ou excentrées). Chaque segment de coronaire doit pouvoir être étudié par au moins deux incidences orthogonales.</a:t>
            </a:r>
          </a:p>
          <a:p>
            <a:pPr marL="0" indent="0" fontAlgn="base">
              <a:buNone/>
            </a:pPr>
            <a:endParaRPr lang="fr-FR" b="0" i="0" dirty="0" smtClean="0">
              <a:solidFill>
                <a:srgbClr val="000000"/>
              </a:solidFill>
              <a:effectLst/>
              <a:latin typeface="Source Sans Pro"/>
            </a:endParaRPr>
          </a:p>
          <a:p>
            <a:pPr fontAlgn="base"/>
            <a:r>
              <a:rPr lang="fr-FR" b="0" i="0" dirty="0" smtClean="0">
                <a:solidFill>
                  <a:srgbClr val="000000"/>
                </a:solidFill>
                <a:effectLst/>
                <a:latin typeface="Source Sans Pro"/>
              </a:rPr>
              <a:t>Le choix des bonnes incidences est primordial pour permettre un diagnostic précis, ne laissant aucun doute pour la conduite thérapeutique à tenir.</a:t>
            </a:r>
          </a:p>
          <a:p>
            <a:endParaRPr lang="fr-FR" dirty="0"/>
          </a:p>
        </p:txBody>
      </p:sp>
    </p:spTree>
    <p:extLst>
      <p:ext uri="{BB962C8B-B14F-4D97-AF65-F5344CB8AC3E}">
        <p14:creationId xmlns:p14="http://schemas.microsoft.com/office/powerpoint/2010/main" xmlns="" val="1333902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0750" y="1090613"/>
            <a:ext cx="4762500" cy="467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7549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fontAlgn="base"/>
            <a:r>
              <a:rPr lang="fr-FR" b="0" i="0" u="sng" dirty="0" smtClean="0">
                <a:solidFill>
                  <a:srgbClr val="000000"/>
                </a:solidFill>
                <a:effectLst/>
                <a:latin typeface="Source Sans Pro"/>
              </a:rPr>
              <a:t>Incidence de face </a:t>
            </a:r>
            <a:r>
              <a:rPr lang="fr-FR" b="0" i="0" u="sng" dirty="0" err="1" smtClean="0">
                <a:solidFill>
                  <a:srgbClr val="000000"/>
                </a:solidFill>
                <a:effectLst/>
                <a:latin typeface="Source Sans Pro"/>
              </a:rPr>
              <a:t>craniale</a:t>
            </a:r>
            <a:r>
              <a:rPr lang="fr-FR" b="0" i="0" u="sng" dirty="0" smtClean="0">
                <a:solidFill>
                  <a:srgbClr val="000000"/>
                </a:solidFill>
                <a:effectLst/>
                <a:latin typeface="Source Sans Pro"/>
              </a:rPr>
              <a:t> 30°</a:t>
            </a:r>
            <a:endParaRPr lang="fr-FR" b="0" i="0" dirty="0" smtClean="0">
              <a:solidFill>
                <a:srgbClr val="000000"/>
              </a:solidFill>
              <a:effectLst/>
              <a:latin typeface="Source Sans Pro"/>
            </a:endParaRPr>
          </a:p>
          <a:p>
            <a:pPr marL="0" indent="0" algn="ctr" fontAlgn="base">
              <a:buNone/>
            </a:pPr>
            <a:endParaRPr lang="fr-FR" b="0" i="0" dirty="0" smtClean="0">
              <a:solidFill>
                <a:srgbClr val="000000"/>
              </a:solidFill>
              <a:effectLst/>
              <a:latin typeface="Source Sans Pro"/>
            </a:endParaRPr>
          </a:p>
          <a:p>
            <a:pPr algn="ctr" fontAlgn="base"/>
            <a:r>
              <a:rPr lang="fr-FR" b="0" i="0" dirty="0" smtClean="0">
                <a:solidFill>
                  <a:srgbClr val="000000"/>
                </a:solidFill>
                <a:effectLst/>
                <a:latin typeface="Source Sans Pro"/>
              </a:rPr>
              <a:t>Bonne étude des trois segments de la CD, ainsi que la bifurcation IVP-RVG.</a:t>
            </a:r>
          </a:p>
          <a:p>
            <a:pPr marL="0" indent="0" algn="ctr" fontAlgn="base">
              <a:buNone/>
            </a:pPr>
            <a:r>
              <a:rPr lang="fr-FR" b="0" i="0" dirty="0" smtClean="0">
                <a:solidFill>
                  <a:srgbClr val="000000"/>
                </a:solidFill>
                <a:effectLst/>
                <a:latin typeface="Source Sans Pro"/>
              </a:rPr>
              <a:t> </a:t>
            </a:r>
          </a:p>
          <a:p>
            <a:pPr algn="ctr" fontAlgn="base"/>
            <a:r>
              <a:rPr lang="fr-FR" b="0" i="0" smtClean="0">
                <a:solidFill>
                  <a:srgbClr val="000000"/>
                </a:solidFill>
                <a:effectLst/>
                <a:latin typeface="Source Sans Pro"/>
              </a:rPr>
              <a:t>Cette incidence dégage mieux le lit d'aval depuis la crux par rapport à l'OAG  </a:t>
            </a:r>
          </a:p>
          <a:p>
            <a:endParaRPr lang="fr-FR" dirty="0"/>
          </a:p>
        </p:txBody>
      </p:sp>
    </p:spTree>
    <p:extLst>
      <p:ext uri="{BB962C8B-B14F-4D97-AF65-F5344CB8AC3E}">
        <p14:creationId xmlns:p14="http://schemas.microsoft.com/office/powerpoint/2010/main" xmlns="" val="3136188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38375" y="1062038"/>
            <a:ext cx="4667250" cy="473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8681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ctr" fontAlgn="base"/>
            <a:r>
              <a:rPr lang="fr-FR" b="0" i="0" u="sng" dirty="0" smtClean="0">
                <a:solidFill>
                  <a:srgbClr val="000000"/>
                </a:solidFill>
                <a:effectLst/>
                <a:latin typeface="Source Sans Pro"/>
              </a:rPr>
              <a:t>Incidence en OAD 30°</a:t>
            </a:r>
            <a:endParaRPr lang="fr-FR" b="0" i="0" dirty="0" smtClean="0">
              <a:solidFill>
                <a:srgbClr val="000000"/>
              </a:solidFill>
              <a:effectLst/>
              <a:latin typeface="Source Sans Pro"/>
            </a:endParaRPr>
          </a:p>
          <a:p>
            <a:pPr marL="0" indent="0" algn="ctr" fontAlgn="base">
              <a:buNone/>
            </a:pPr>
            <a:endParaRPr lang="fr-FR" b="0" i="0" dirty="0" smtClean="0">
              <a:solidFill>
                <a:srgbClr val="000000"/>
              </a:solidFill>
              <a:effectLst/>
              <a:latin typeface="Source Sans Pro"/>
            </a:endParaRPr>
          </a:p>
          <a:p>
            <a:pPr algn="ctr" fontAlgn="base"/>
            <a:r>
              <a:rPr lang="fr-FR" b="0" i="0" dirty="0" smtClean="0">
                <a:solidFill>
                  <a:srgbClr val="000000"/>
                </a:solidFill>
                <a:effectLst/>
                <a:latin typeface="Source Sans Pro"/>
              </a:rPr>
              <a:t>Etude du genou supérieur et du segment 2 </a:t>
            </a:r>
          </a:p>
          <a:p>
            <a:pPr marL="0" indent="0" algn="ctr" fontAlgn="base">
              <a:buNone/>
            </a:pPr>
            <a:endParaRPr lang="fr-FR" b="0" i="0" dirty="0" smtClean="0">
              <a:solidFill>
                <a:srgbClr val="000000"/>
              </a:solidFill>
              <a:effectLst/>
              <a:latin typeface="Source Sans Pro"/>
            </a:endParaRPr>
          </a:p>
        </p:txBody>
      </p:sp>
    </p:spTree>
    <p:extLst>
      <p:ext uri="{BB962C8B-B14F-4D97-AF65-F5344CB8AC3E}">
        <p14:creationId xmlns:p14="http://schemas.microsoft.com/office/powerpoint/2010/main" xmlns="" val="784568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2188" y="1062038"/>
            <a:ext cx="4619625" cy="473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8270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fontAlgn="base"/>
            <a:r>
              <a:rPr lang="fr-FR" sz="3200" b="0" i="0" cap="all" dirty="0" smtClean="0">
                <a:solidFill>
                  <a:srgbClr val="2DB5C1"/>
                </a:solidFill>
                <a:effectLst/>
                <a:latin typeface="Source Sans Pro"/>
              </a:rPr>
              <a:t>CE QU'IL FAUT RETENIR...</a:t>
            </a:r>
            <a:br>
              <a:rPr lang="fr-FR" sz="3200" b="0" i="0" cap="all" dirty="0" smtClean="0">
                <a:solidFill>
                  <a:srgbClr val="2DB5C1"/>
                </a:solidFill>
                <a:effectLst/>
                <a:latin typeface="Source Sans Pro"/>
              </a:rPr>
            </a:br>
            <a:r>
              <a:rPr lang="fr-FR" sz="3200" b="0" i="0" dirty="0" smtClean="0">
                <a:solidFill>
                  <a:srgbClr val="000000"/>
                </a:solidFill>
                <a:effectLst/>
                <a:latin typeface="Source Sans Pro"/>
              </a:rPr>
              <a:t> </a:t>
            </a:r>
            <a:br>
              <a:rPr lang="fr-FR" sz="3200" b="0" i="0" dirty="0" smtClean="0">
                <a:solidFill>
                  <a:srgbClr val="000000"/>
                </a:solidFill>
                <a:effectLst/>
                <a:latin typeface="Source Sans Pro"/>
              </a:rPr>
            </a:br>
            <a:endParaRPr lang="fr-FR" sz="3200" dirty="0"/>
          </a:p>
        </p:txBody>
      </p:sp>
      <p:sp>
        <p:nvSpPr>
          <p:cNvPr id="3" name="Espace réservé du contenu 2"/>
          <p:cNvSpPr>
            <a:spLocks noGrp="1"/>
          </p:cNvSpPr>
          <p:nvPr>
            <p:ph idx="1"/>
          </p:nvPr>
        </p:nvSpPr>
        <p:spPr>
          <a:xfrm>
            <a:off x="395536" y="1268760"/>
            <a:ext cx="8496944" cy="5472608"/>
          </a:xfrm>
        </p:spPr>
        <p:txBody>
          <a:bodyPr>
            <a:noAutofit/>
          </a:bodyPr>
          <a:lstStyle/>
          <a:p>
            <a:pPr marL="0" indent="0" fontAlgn="base">
              <a:buNone/>
            </a:pPr>
            <a:r>
              <a:rPr lang="fr-FR" sz="1600" b="1" i="0" u="sng" dirty="0" smtClean="0">
                <a:solidFill>
                  <a:srgbClr val="FF0000"/>
                </a:solidFill>
                <a:effectLst>
                  <a:outerShdw blurRad="38100" dist="38100" dir="2700000" algn="tl">
                    <a:srgbClr val="000000">
                      <a:alpha val="43137"/>
                    </a:srgbClr>
                  </a:outerShdw>
                </a:effectLst>
                <a:latin typeface="MyriadProRegular"/>
              </a:rPr>
              <a:t>Pour le réseau gauche</a:t>
            </a:r>
            <a:endParaRPr lang="fr-FR" sz="1600" b="1" i="0" u="sng" dirty="0" smtClean="0">
              <a:solidFill>
                <a:srgbClr val="FF0000"/>
              </a:solidFill>
              <a:effectLst>
                <a:outerShdw blurRad="38100" dist="38100" dir="2700000" algn="tl">
                  <a:srgbClr val="000000">
                    <a:alpha val="43137"/>
                  </a:srgbClr>
                </a:outerShdw>
              </a:effectLst>
              <a:latin typeface="Source Sans Pro"/>
            </a:endParaRPr>
          </a:p>
          <a:p>
            <a:pPr marL="0" indent="0" fontAlgn="base">
              <a:buNone/>
            </a:pPr>
            <a:r>
              <a:rPr lang="fr-FR" sz="1600" b="0" i="0" dirty="0" smtClean="0">
                <a:solidFill>
                  <a:srgbClr val="046B81"/>
                </a:solidFill>
                <a:effectLst/>
                <a:latin typeface="Source Sans Pro"/>
              </a:rPr>
              <a:t>  </a:t>
            </a:r>
            <a:endParaRPr lang="fr-FR" sz="1600" b="0" i="0" dirty="0" smtClean="0">
              <a:solidFill>
                <a:srgbClr val="000000"/>
              </a:solidFill>
              <a:effectLst/>
              <a:latin typeface="Source Sans Pro"/>
            </a:endParaRPr>
          </a:p>
          <a:p>
            <a:pPr fontAlgn="base">
              <a:buFont typeface="Arial"/>
              <a:buChar char="•"/>
            </a:pPr>
            <a:r>
              <a:rPr lang="fr-FR" sz="1600" b="0" i="0" dirty="0" smtClean="0">
                <a:solidFill>
                  <a:srgbClr val="000000"/>
                </a:solidFill>
                <a:effectLst/>
                <a:latin typeface="MyriadProRegular"/>
              </a:rPr>
              <a:t>Les incidences caudales étudient le réseau CX, ses branches marginales et les bifurcations CX-marginales</a:t>
            </a:r>
            <a:r>
              <a:rPr lang="fr-FR" sz="1600" b="0" i="0" dirty="0" smtClean="0">
                <a:solidFill>
                  <a:srgbClr val="046B81"/>
                </a:solidFill>
                <a:effectLst/>
                <a:latin typeface="MyriadProRegular"/>
              </a:rPr>
              <a:t>  </a:t>
            </a:r>
            <a:r>
              <a:rPr lang="fr-FR" sz="1600" b="0" i="0" dirty="0" smtClean="0">
                <a:solidFill>
                  <a:srgbClr val="046B81"/>
                </a:solidFill>
                <a:effectLst/>
                <a:latin typeface="Source Sans Pro"/>
              </a:rPr>
              <a:t> </a:t>
            </a:r>
            <a:endParaRPr lang="fr-FR" sz="1600" b="0" i="0" dirty="0" smtClean="0">
              <a:solidFill>
                <a:srgbClr val="000000"/>
              </a:solidFill>
              <a:effectLst/>
              <a:latin typeface="Source Sans Pro"/>
            </a:endParaRPr>
          </a:p>
          <a:p>
            <a:pPr fontAlgn="base">
              <a:buFont typeface="Arial"/>
              <a:buChar char="•"/>
            </a:pPr>
            <a:r>
              <a:rPr lang="fr-FR" sz="1600" b="0" i="0" dirty="0" smtClean="0">
                <a:solidFill>
                  <a:srgbClr val="046B81"/>
                </a:solidFill>
                <a:effectLst/>
                <a:latin typeface="MyriadProRegular"/>
              </a:rPr>
              <a:t> </a:t>
            </a:r>
            <a:r>
              <a:rPr lang="fr-FR" sz="1600" b="0" i="0" dirty="0" smtClean="0">
                <a:solidFill>
                  <a:srgbClr val="000000"/>
                </a:solidFill>
                <a:effectLst/>
                <a:latin typeface="MyriadProRegular"/>
              </a:rPr>
              <a:t>Les incidences </a:t>
            </a:r>
            <a:r>
              <a:rPr lang="fr-FR" sz="1600" b="0" i="0" dirty="0" err="1" smtClean="0">
                <a:solidFill>
                  <a:srgbClr val="000000"/>
                </a:solidFill>
                <a:effectLst/>
                <a:latin typeface="MyriadProRegular"/>
              </a:rPr>
              <a:t>craniales</a:t>
            </a:r>
            <a:r>
              <a:rPr lang="fr-FR" sz="1600" b="0" i="0" dirty="0" smtClean="0">
                <a:solidFill>
                  <a:srgbClr val="000000"/>
                </a:solidFill>
                <a:effectLst/>
                <a:latin typeface="MyriadProRegular"/>
              </a:rPr>
              <a:t> étudient le réseau IVA, ses branches diagonales et les bifurcations IVA-diagonales, avec des diagonales qui se projettent vers le haut et les septales vers le bas</a:t>
            </a:r>
            <a:r>
              <a:rPr lang="fr-FR" sz="1600" b="0" i="0" dirty="0" smtClean="0">
                <a:solidFill>
                  <a:srgbClr val="000000"/>
                </a:solidFill>
                <a:effectLst/>
                <a:latin typeface="Source Sans Pro"/>
              </a:rPr>
              <a:t> </a:t>
            </a:r>
          </a:p>
          <a:p>
            <a:pPr fontAlgn="base">
              <a:buFont typeface="Arial"/>
              <a:buChar char="•"/>
            </a:pPr>
            <a:r>
              <a:rPr lang="fr-FR" sz="1600" b="0" i="0" dirty="0" smtClean="0">
                <a:solidFill>
                  <a:srgbClr val="000000"/>
                </a:solidFill>
                <a:effectLst/>
                <a:latin typeface="Source Sans Pro"/>
              </a:rPr>
              <a:t> </a:t>
            </a:r>
            <a:r>
              <a:rPr lang="fr-FR" sz="1600" b="0" i="0" dirty="0" err="1" smtClean="0">
                <a:solidFill>
                  <a:srgbClr val="000000"/>
                </a:solidFill>
                <a:effectLst/>
                <a:latin typeface="MyriadProRegular"/>
              </a:rPr>
              <a:t>La"spider</a:t>
            </a:r>
            <a:r>
              <a:rPr lang="fr-FR" sz="1600" b="0" i="0" dirty="0" smtClean="0">
                <a:solidFill>
                  <a:srgbClr val="000000"/>
                </a:solidFill>
                <a:effectLst/>
                <a:latin typeface="MyriadProRegular"/>
              </a:rPr>
              <a:t>" est incontournable pour l'étude du TC, de sa division avec l'IVA et la CX</a:t>
            </a:r>
            <a:r>
              <a:rPr lang="fr-FR" sz="1600" b="0" i="0" dirty="0" smtClean="0">
                <a:solidFill>
                  <a:srgbClr val="000000"/>
                </a:solidFill>
                <a:effectLst/>
                <a:latin typeface="Source Sans Pro"/>
              </a:rPr>
              <a:t> </a:t>
            </a:r>
          </a:p>
          <a:p>
            <a:pPr fontAlgn="base">
              <a:buFont typeface="Arial"/>
              <a:buChar char="•"/>
            </a:pPr>
            <a:r>
              <a:rPr lang="fr-FR" sz="1600" b="0" i="0" dirty="0" smtClean="0">
                <a:solidFill>
                  <a:srgbClr val="000000"/>
                </a:solidFill>
                <a:effectLst/>
                <a:latin typeface="MyriadProRegular"/>
              </a:rPr>
              <a:t> La "double gauche" est incontournable pour l'étude de l'IVA et les bifurcations IVA-diagonale</a:t>
            </a:r>
            <a:r>
              <a:rPr lang="fr-FR" sz="1600" b="0" i="0" dirty="0" smtClean="0">
                <a:solidFill>
                  <a:srgbClr val="000000"/>
                </a:solidFill>
                <a:effectLst/>
                <a:latin typeface="Source Sans Pro"/>
              </a:rPr>
              <a:t> </a:t>
            </a:r>
          </a:p>
          <a:p>
            <a:pPr fontAlgn="base">
              <a:buFont typeface="Arial"/>
              <a:buChar char="•"/>
            </a:pPr>
            <a:r>
              <a:rPr lang="fr-FR" sz="1600" b="0" i="0" dirty="0" smtClean="0">
                <a:solidFill>
                  <a:srgbClr val="000000"/>
                </a:solidFill>
                <a:effectLst/>
                <a:latin typeface="MyriadProRegular"/>
              </a:rPr>
              <a:t> Le profil reste exceptionnel, pour des raisons notamment de radioprotection (incidence très irradiante), avec une IVA qui se projette vers le haut et la CX vers le bas. Par contre, elle reste une bonne incidence pour visualiser l'anastomose d'un pontage sur le réseau IVA ne pouvant être dégagée par une autre incidence</a:t>
            </a:r>
            <a:r>
              <a:rPr lang="fr-FR" sz="1600" b="0" i="0" dirty="0" smtClean="0">
                <a:solidFill>
                  <a:srgbClr val="000000"/>
                </a:solidFill>
                <a:effectLst/>
                <a:latin typeface="Source Sans Pro"/>
              </a:rPr>
              <a:t> </a:t>
            </a:r>
          </a:p>
          <a:p>
            <a:pPr marL="0" indent="0" fontAlgn="base">
              <a:buNone/>
            </a:pPr>
            <a:r>
              <a:rPr lang="fr-FR" sz="1600" b="1" i="0" u="sng" dirty="0" smtClean="0">
                <a:solidFill>
                  <a:srgbClr val="FF0000"/>
                </a:solidFill>
                <a:effectLst>
                  <a:outerShdw blurRad="38100" dist="38100" dir="2700000" algn="tl">
                    <a:srgbClr val="000000">
                      <a:alpha val="43137"/>
                    </a:srgbClr>
                  </a:outerShdw>
                </a:effectLst>
                <a:latin typeface="Source Sans Pro"/>
              </a:rPr>
              <a:t>Pour le réseau droit</a:t>
            </a:r>
          </a:p>
          <a:p>
            <a:pPr marL="0" indent="0" fontAlgn="base">
              <a:buNone/>
            </a:pPr>
            <a:r>
              <a:rPr lang="fr-FR" sz="1600" b="0" i="0" dirty="0" smtClean="0">
                <a:solidFill>
                  <a:srgbClr val="046B81"/>
                </a:solidFill>
                <a:effectLst/>
                <a:latin typeface="Source Sans Pro"/>
              </a:rPr>
              <a:t> </a:t>
            </a:r>
          </a:p>
          <a:p>
            <a:pPr fontAlgn="base">
              <a:buFont typeface="Arial"/>
              <a:buChar char="•"/>
            </a:pPr>
            <a:r>
              <a:rPr lang="fr-FR" sz="1600" b="0" i="0" dirty="0" smtClean="0">
                <a:solidFill>
                  <a:srgbClr val="000000"/>
                </a:solidFill>
                <a:effectLst/>
                <a:latin typeface="Source Sans Pro"/>
              </a:rPr>
              <a:t>3 incidences suffisent en général, les deux obliques à 30° et la face </a:t>
            </a:r>
            <a:r>
              <a:rPr lang="fr-FR" sz="1600" b="0" i="0" dirty="0" err="1" smtClean="0">
                <a:solidFill>
                  <a:srgbClr val="000000"/>
                </a:solidFill>
                <a:effectLst/>
                <a:latin typeface="Source Sans Pro"/>
              </a:rPr>
              <a:t>craniale</a:t>
            </a:r>
            <a:r>
              <a:rPr lang="fr-FR" sz="1600" b="0" i="0" dirty="0" smtClean="0">
                <a:solidFill>
                  <a:srgbClr val="000000"/>
                </a:solidFill>
                <a:effectLst/>
                <a:latin typeface="Source Sans Pro"/>
              </a:rPr>
              <a:t>. La "spider" peut être une bonne incidence pour étaler le segment 1 de la coronaire droite, le profil reste là aussi exceptionnel et n'est nullement préconisé dans les incidences standards.</a:t>
            </a:r>
          </a:p>
          <a:p>
            <a:endParaRPr lang="fr-FR" sz="1600" dirty="0"/>
          </a:p>
        </p:txBody>
      </p:sp>
    </p:spTree>
    <p:extLst>
      <p:ext uri="{BB962C8B-B14F-4D97-AF65-F5344CB8AC3E}">
        <p14:creationId xmlns:p14="http://schemas.microsoft.com/office/powerpoint/2010/main" xmlns="" val="421159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fontAlgn="base"/>
            <a:r>
              <a:rPr lang="fr-FR" sz="3200" b="0" i="0" cap="all" dirty="0" smtClean="0">
                <a:solidFill>
                  <a:srgbClr val="2DB5C1"/>
                </a:solidFill>
                <a:effectLst/>
                <a:latin typeface="Source Sans Pro"/>
              </a:rPr>
              <a:t>QU'EST-CE QU'UNE OAD, UNE OAG, UNE INCIDENCE CRANIALE OU CAUDALE?</a:t>
            </a:r>
            <a:br>
              <a:rPr lang="fr-FR" sz="3200" b="0" i="0" cap="all" dirty="0" smtClean="0">
                <a:solidFill>
                  <a:srgbClr val="2DB5C1"/>
                </a:solidFill>
                <a:effectLst/>
                <a:latin typeface="Source Sans Pro"/>
              </a:rPr>
            </a:br>
            <a:endParaRPr lang="fr-FR" sz="3200" dirty="0"/>
          </a:p>
        </p:txBody>
      </p:sp>
      <p:sp>
        <p:nvSpPr>
          <p:cNvPr id="3" name="Espace réservé du contenu 2"/>
          <p:cNvSpPr>
            <a:spLocks noGrp="1"/>
          </p:cNvSpPr>
          <p:nvPr>
            <p:ph idx="1"/>
          </p:nvPr>
        </p:nvSpPr>
        <p:spPr/>
        <p:txBody>
          <a:bodyPr>
            <a:normAutofit lnSpcReduction="10000"/>
          </a:bodyPr>
          <a:lstStyle/>
          <a:p>
            <a:r>
              <a:rPr lang="fr-FR" sz="2000" b="0" i="0" dirty="0" smtClean="0">
                <a:solidFill>
                  <a:srgbClr val="000000"/>
                </a:solidFill>
                <a:effectLst/>
                <a:latin typeface="Source Sans Pro"/>
              </a:rPr>
              <a:t>Pour rappel, le tube est placé sous le patient et l'</a:t>
            </a:r>
            <a:r>
              <a:rPr lang="fr-FR" sz="2000" b="0" i="0" dirty="0" err="1" smtClean="0">
                <a:solidFill>
                  <a:srgbClr val="000000"/>
                </a:solidFill>
                <a:effectLst/>
                <a:latin typeface="Source Sans Pro"/>
              </a:rPr>
              <a:t>amplifcateur</a:t>
            </a:r>
            <a:r>
              <a:rPr lang="fr-FR" sz="2000" b="0" i="0" dirty="0" smtClean="0">
                <a:solidFill>
                  <a:srgbClr val="000000"/>
                </a:solidFill>
                <a:effectLst/>
                <a:latin typeface="Source Sans Pro"/>
              </a:rPr>
              <a:t> de brillance ou capteur-plan est placé au-dessus. </a:t>
            </a:r>
          </a:p>
          <a:p>
            <a:pPr fontAlgn="base"/>
            <a:r>
              <a:rPr lang="fr-FR" sz="2000" b="0" i="0" dirty="0" smtClean="0">
                <a:solidFill>
                  <a:srgbClr val="000000"/>
                </a:solidFill>
                <a:effectLst/>
                <a:latin typeface="Source Sans Pro"/>
              </a:rPr>
              <a:t>On parlera d'une incidence en </a:t>
            </a:r>
            <a:r>
              <a:rPr lang="fr-FR" sz="2000" b="0" i="0" u="sng" dirty="0" smtClean="0">
                <a:solidFill>
                  <a:srgbClr val="2DB5C1"/>
                </a:solidFill>
                <a:effectLst/>
                <a:latin typeface="Source Sans Pro"/>
                <a:hlinkClick r:id="rId2" tooltip="Oblique Antérieure droite"/>
              </a:rPr>
              <a:t>OAD</a:t>
            </a:r>
            <a:r>
              <a:rPr lang="fr-FR" sz="2000" b="0" i="0" dirty="0" smtClean="0">
                <a:solidFill>
                  <a:srgbClr val="000000"/>
                </a:solidFill>
                <a:effectLst/>
                <a:latin typeface="Source Sans Pro"/>
              </a:rPr>
              <a:t> (Oblique Antérieure Droite) lorsque le capteur-plan sera placé à la droite du patient.</a:t>
            </a:r>
          </a:p>
          <a:p>
            <a:pPr fontAlgn="base"/>
            <a:r>
              <a:rPr lang="fr-FR" sz="2000" b="0" i="0" dirty="0" smtClean="0">
                <a:solidFill>
                  <a:srgbClr val="000000"/>
                </a:solidFill>
                <a:effectLst/>
                <a:latin typeface="Source Sans Pro"/>
              </a:rPr>
              <a:t> </a:t>
            </a:r>
          </a:p>
          <a:p>
            <a:pPr fontAlgn="base"/>
            <a:r>
              <a:rPr lang="fr-FR" sz="2000" b="0" i="0" dirty="0" smtClean="0">
                <a:solidFill>
                  <a:srgbClr val="000000"/>
                </a:solidFill>
                <a:effectLst/>
                <a:latin typeface="Source Sans Pro"/>
              </a:rPr>
              <a:t>On parlera d'une incidence en </a:t>
            </a:r>
            <a:r>
              <a:rPr lang="fr-FR" sz="2000" b="0" i="0" u="sng" dirty="0" smtClean="0">
                <a:solidFill>
                  <a:srgbClr val="2DB5C1"/>
                </a:solidFill>
                <a:effectLst/>
                <a:latin typeface="Source Sans Pro"/>
                <a:hlinkClick r:id="rId3" tooltip="Oblique Antérieure Gauche"/>
              </a:rPr>
              <a:t>OAG</a:t>
            </a:r>
            <a:r>
              <a:rPr lang="fr-FR" sz="2000" b="0" i="0" dirty="0" smtClean="0">
                <a:solidFill>
                  <a:srgbClr val="000000"/>
                </a:solidFill>
                <a:effectLst/>
                <a:latin typeface="Source Sans Pro"/>
              </a:rPr>
              <a:t> (Oblique Antérieure Gauche) lorsque le capteur-plan sera placé à la gauche du patient.</a:t>
            </a:r>
          </a:p>
          <a:p>
            <a:pPr fontAlgn="base"/>
            <a:r>
              <a:rPr lang="fr-FR" sz="2000" b="0" i="0" dirty="0" smtClean="0">
                <a:solidFill>
                  <a:srgbClr val="000000"/>
                </a:solidFill>
                <a:effectLst/>
                <a:latin typeface="Source Sans Pro"/>
              </a:rPr>
              <a:t> </a:t>
            </a:r>
          </a:p>
          <a:p>
            <a:pPr fontAlgn="base"/>
            <a:r>
              <a:rPr lang="fr-FR" sz="2000" b="0" i="0" dirty="0" smtClean="0">
                <a:solidFill>
                  <a:srgbClr val="000000"/>
                </a:solidFill>
                <a:effectLst/>
                <a:latin typeface="Source Sans Pro"/>
              </a:rPr>
              <a:t>On parlera d'une incidence </a:t>
            </a:r>
            <a:r>
              <a:rPr lang="fr-FR" sz="2000" b="0" i="0" u="sng" dirty="0" err="1" smtClean="0">
                <a:solidFill>
                  <a:srgbClr val="2DB5C1"/>
                </a:solidFill>
                <a:effectLst/>
                <a:latin typeface="Source Sans Pro"/>
                <a:hlinkClick r:id="rId4" tooltip="Incidence craniale"/>
              </a:rPr>
              <a:t>craniale</a:t>
            </a:r>
            <a:r>
              <a:rPr lang="fr-FR" sz="2000" b="0" i="0" dirty="0" smtClean="0">
                <a:solidFill>
                  <a:srgbClr val="000000"/>
                </a:solidFill>
                <a:effectLst/>
                <a:latin typeface="Source Sans Pro"/>
              </a:rPr>
              <a:t> lorsque le capteur-plan sera placé vers la tête du patient.</a:t>
            </a:r>
          </a:p>
          <a:p>
            <a:pPr fontAlgn="base"/>
            <a:r>
              <a:rPr lang="fr-FR" sz="2000" b="0" i="0" dirty="0" smtClean="0">
                <a:solidFill>
                  <a:srgbClr val="000000"/>
                </a:solidFill>
                <a:effectLst/>
                <a:latin typeface="Source Sans Pro"/>
              </a:rPr>
              <a:t> </a:t>
            </a:r>
          </a:p>
          <a:p>
            <a:pPr fontAlgn="base"/>
            <a:r>
              <a:rPr lang="fr-FR" sz="2000" b="0" i="0" dirty="0" smtClean="0">
                <a:solidFill>
                  <a:srgbClr val="000000"/>
                </a:solidFill>
                <a:effectLst/>
                <a:latin typeface="Source Sans Pro"/>
              </a:rPr>
              <a:t>On parlera d'une incidence </a:t>
            </a:r>
            <a:r>
              <a:rPr lang="fr-FR" sz="2000" b="0" i="0" u="sng" dirty="0" smtClean="0">
                <a:solidFill>
                  <a:srgbClr val="2DB5C1"/>
                </a:solidFill>
                <a:effectLst/>
                <a:latin typeface="Source Sans Pro"/>
                <a:hlinkClick r:id="rId5" tooltip="Incidence caudale"/>
              </a:rPr>
              <a:t>caudale</a:t>
            </a:r>
            <a:r>
              <a:rPr lang="fr-FR" sz="2000" b="0" i="0" dirty="0" smtClean="0">
                <a:solidFill>
                  <a:srgbClr val="000000"/>
                </a:solidFill>
                <a:effectLst/>
                <a:latin typeface="Source Sans Pro"/>
              </a:rPr>
              <a:t> lorsque le capteur-plan sera placé vers les pieds du patient.</a:t>
            </a:r>
          </a:p>
          <a:p>
            <a:pPr fontAlgn="base"/>
            <a:r>
              <a:rPr lang="fr-FR" sz="2000" b="0" i="0" dirty="0" smtClean="0">
                <a:solidFill>
                  <a:srgbClr val="000000"/>
                </a:solidFill>
                <a:effectLst/>
                <a:latin typeface="Source Sans Pro"/>
              </a:rPr>
              <a:t> </a:t>
            </a:r>
          </a:p>
          <a:p>
            <a:pPr marL="0" indent="0">
              <a:buNone/>
            </a:pPr>
            <a:endParaRPr lang="fr-FR" sz="2000" dirty="0"/>
          </a:p>
        </p:txBody>
      </p:sp>
    </p:spTree>
    <p:extLst>
      <p:ext uri="{BB962C8B-B14F-4D97-AF65-F5344CB8AC3E}">
        <p14:creationId xmlns:p14="http://schemas.microsoft.com/office/powerpoint/2010/main" xmlns="" val="780425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Music\téléchargement (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71600" y="908720"/>
            <a:ext cx="7128791" cy="5256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597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556792"/>
            <a:ext cx="8229600" cy="1800200"/>
          </a:xfrm>
        </p:spPr>
        <p:txBody>
          <a:bodyPr>
            <a:normAutofit fontScale="90000"/>
          </a:bodyPr>
          <a:lstStyle/>
          <a:p>
            <a:pPr algn="l" fontAlgn="base"/>
            <a:r>
              <a:rPr lang="fr-FR" sz="3600" b="0" i="0" cap="all" dirty="0" smtClean="0">
                <a:solidFill>
                  <a:srgbClr val="2DB5C1"/>
                </a:solidFill>
                <a:effectLst/>
                <a:latin typeface="Source Sans Pro"/>
              </a:rPr>
              <a:t>INCIDENCES POUR LE RÉSEAU GAUCHE</a:t>
            </a:r>
            <a:r>
              <a:rPr lang="fr-FR" b="0" i="0" cap="all" dirty="0" smtClean="0">
                <a:solidFill>
                  <a:srgbClr val="2DB5C1"/>
                </a:solidFill>
                <a:effectLst/>
                <a:latin typeface="Source Sans Pro"/>
              </a:rPr>
              <a:t/>
            </a:r>
            <a:br>
              <a:rPr lang="fr-FR" b="0" i="0" cap="all" dirty="0" smtClean="0">
                <a:solidFill>
                  <a:srgbClr val="2DB5C1"/>
                </a:solidFill>
                <a:effectLst/>
                <a:latin typeface="Source Sans Pro"/>
              </a:rPr>
            </a:br>
            <a:endParaRPr lang="fr-FR" dirty="0"/>
          </a:p>
        </p:txBody>
      </p:sp>
    </p:spTree>
    <p:extLst>
      <p:ext uri="{BB962C8B-B14F-4D97-AF65-F5344CB8AC3E}">
        <p14:creationId xmlns:p14="http://schemas.microsoft.com/office/powerpoint/2010/main" xmlns="" val="1165086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fontAlgn="base"/>
            <a:r>
              <a:rPr lang="fr-FR" b="0" i="0" u="sng" dirty="0" smtClean="0">
                <a:solidFill>
                  <a:srgbClr val="000000"/>
                </a:solidFill>
                <a:effectLst/>
                <a:latin typeface="Source Sans Pro"/>
              </a:rPr>
              <a:t>Incidence en OAD 30°</a:t>
            </a:r>
            <a:endParaRPr lang="fr-FR" b="0" i="0" dirty="0" smtClean="0">
              <a:solidFill>
                <a:srgbClr val="000000"/>
              </a:solidFill>
              <a:effectLst/>
              <a:latin typeface="Source Sans Pro"/>
            </a:endParaRPr>
          </a:p>
          <a:p>
            <a:pPr algn="ctr" fontAlgn="base"/>
            <a:r>
              <a:rPr lang="fr-FR" b="0" i="0" dirty="0" smtClean="0">
                <a:solidFill>
                  <a:srgbClr val="000000"/>
                </a:solidFill>
                <a:effectLst/>
                <a:latin typeface="Source Sans Pro"/>
              </a:rPr>
              <a:t>Etudie le TC, l'ensemble du réseau CX  et des branches marginales.</a:t>
            </a:r>
          </a:p>
          <a:p>
            <a:pPr algn="ctr" fontAlgn="base"/>
            <a:r>
              <a:rPr lang="fr-FR" b="0" i="0" dirty="0" smtClean="0">
                <a:solidFill>
                  <a:srgbClr val="000000"/>
                </a:solidFill>
                <a:effectLst/>
                <a:latin typeface="Source Sans Pro"/>
              </a:rPr>
              <a:t>               L'IVA est visible aussi malgré des diagonales qui se superposent à cette artère      </a:t>
            </a:r>
          </a:p>
          <a:p>
            <a:endParaRPr lang="fr-FR" dirty="0"/>
          </a:p>
        </p:txBody>
      </p:sp>
    </p:spTree>
    <p:extLst>
      <p:ext uri="{BB962C8B-B14F-4D97-AF65-F5344CB8AC3E}">
        <p14:creationId xmlns:p14="http://schemas.microsoft.com/office/powerpoint/2010/main" xmlns="" val="348978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4563" y="1057275"/>
            <a:ext cx="4714875" cy="474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2586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fontAlgn="base"/>
            <a:r>
              <a:rPr lang="fr-FR" u="sng" dirty="0"/>
              <a:t>Incidence en OAD 30° Caudale 20</a:t>
            </a:r>
            <a:r>
              <a:rPr lang="fr-FR" u="sng" dirty="0" smtClean="0"/>
              <a:t>°</a:t>
            </a:r>
            <a:endParaRPr lang="fr-FR" dirty="0"/>
          </a:p>
          <a:p>
            <a:pPr fontAlgn="base"/>
            <a:r>
              <a:rPr lang="fr-FR" dirty="0"/>
              <a:t>Idéale pour le réseau CX et des branches marginales, notamment la bifurcation</a:t>
            </a:r>
          </a:p>
          <a:p>
            <a:endParaRPr lang="fr-FR" dirty="0"/>
          </a:p>
        </p:txBody>
      </p:sp>
    </p:spTree>
    <p:extLst>
      <p:ext uri="{BB962C8B-B14F-4D97-AF65-F5344CB8AC3E}">
        <p14:creationId xmlns:p14="http://schemas.microsoft.com/office/powerpoint/2010/main" xmlns="" val="1190957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0738" y="985838"/>
            <a:ext cx="4962525" cy="488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574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260</Words>
  <Application>Microsoft Office PowerPoint</Application>
  <PresentationFormat>Affichage à l'écran (4:3)</PresentationFormat>
  <Paragraphs>62</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La coronarographie </vt:lpstr>
      <vt:lpstr>QUELLE(S) INCIDENCE(S) POUR QUELLE ARTÈRE? </vt:lpstr>
      <vt:lpstr>QU'EST-CE QU'UNE OAD, UNE OAG, UNE INCIDENCE CRANIALE OU CAUDALE? </vt:lpstr>
      <vt:lpstr>Diapositive 4</vt:lpstr>
      <vt:lpstr>INCIDENCES POUR LE RÉSEAU GAUCHE </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INCIDENCES POUR LE RÉSEAU DROIT </vt:lpstr>
      <vt:lpstr>Diapositive 20</vt:lpstr>
      <vt:lpstr>Diapositive 21</vt:lpstr>
      <vt:lpstr>Diapositive 22</vt:lpstr>
      <vt:lpstr>Diapositive 23</vt:lpstr>
      <vt:lpstr>Diapositive 24</vt:lpstr>
      <vt:lpstr>CE QU'IL FAUT RETENIR...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coronarogrphie </dc:title>
  <dc:creator>hichem tabet</dc:creator>
  <cp:lastModifiedBy>user</cp:lastModifiedBy>
  <cp:revision>8</cp:revision>
  <dcterms:created xsi:type="dcterms:W3CDTF">2016-11-30T00:45:53Z</dcterms:created>
  <dcterms:modified xsi:type="dcterms:W3CDTF">2017-03-08T07:42:13Z</dcterms:modified>
</cp:coreProperties>
</file>