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53" r:id="rId2"/>
    <p:sldId id="380" r:id="rId3"/>
    <p:sldId id="372" r:id="rId4"/>
    <p:sldId id="350" r:id="rId5"/>
    <p:sldId id="347" r:id="rId6"/>
    <p:sldId id="351" r:id="rId7"/>
    <p:sldId id="436" r:id="rId8"/>
    <p:sldId id="437" r:id="rId9"/>
    <p:sldId id="438" r:id="rId10"/>
    <p:sldId id="439" r:id="rId11"/>
    <p:sldId id="432" r:id="rId12"/>
    <p:sldId id="352" r:id="rId13"/>
    <p:sldId id="348" r:id="rId14"/>
    <p:sldId id="349" r:id="rId15"/>
    <p:sldId id="378" r:id="rId16"/>
    <p:sldId id="371" r:id="rId17"/>
    <p:sldId id="433" r:id="rId18"/>
    <p:sldId id="336" r:id="rId19"/>
    <p:sldId id="340" r:id="rId20"/>
    <p:sldId id="341" r:id="rId21"/>
    <p:sldId id="434" r:id="rId22"/>
    <p:sldId id="435" r:id="rId23"/>
  </p:sldIdLst>
  <p:sldSz cx="9144000" cy="6858000" type="screen4x3"/>
  <p:notesSz cx="6858000" cy="9144000"/>
  <p:defaultTextStyle>
    <a:defPPr>
      <a:defRPr lang="fr-FR"/>
    </a:defPPr>
    <a:lvl1pPr algn="l" rtl="0" fontAlgn="base">
      <a:spcBef>
        <a:spcPct val="0"/>
      </a:spcBef>
      <a:spcAft>
        <a:spcPct val="0"/>
      </a:spcAft>
      <a:defRPr sz="2400" i="1" kern="1200">
        <a:solidFill>
          <a:schemeClr val="tx1"/>
        </a:solidFill>
        <a:latin typeface="Times New Roman" pitchFamily="18" charset="0"/>
        <a:ea typeface="+mn-ea"/>
        <a:cs typeface="+mn-cs"/>
      </a:defRPr>
    </a:lvl1pPr>
    <a:lvl2pPr marL="457200" algn="l" rtl="0" fontAlgn="base">
      <a:spcBef>
        <a:spcPct val="0"/>
      </a:spcBef>
      <a:spcAft>
        <a:spcPct val="0"/>
      </a:spcAft>
      <a:defRPr sz="2400" i="1" kern="1200">
        <a:solidFill>
          <a:schemeClr val="tx1"/>
        </a:solidFill>
        <a:latin typeface="Times New Roman" pitchFamily="18" charset="0"/>
        <a:ea typeface="+mn-ea"/>
        <a:cs typeface="+mn-cs"/>
      </a:defRPr>
    </a:lvl2pPr>
    <a:lvl3pPr marL="914400" algn="l" rtl="0" fontAlgn="base">
      <a:spcBef>
        <a:spcPct val="0"/>
      </a:spcBef>
      <a:spcAft>
        <a:spcPct val="0"/>
      </a:spcAft>
      <a:defRPr sz="2400" i="1" kern="1200">
        <a:solidFill>
          <a:schemeClr val="tx1"/>
        </a:solidFill>
        <a:latin typeface="Times New Roman" pitchFamily="18" charset="0"/>
        <a:ea typeface="+mn-ea"/>
        <a:cs typeface="+mn-cs"/>
      </a:defRPr>
    </a:lvl3pPr>
    <a:lvl4pPr marL="1371600" algn="l" rtl="0" fontAlgn="base">
      <a:spcBef>
        <a:spcPct val="0"/>
      </a:spcBef>
      <a:spcAft>
        <a:spcPct val="0"/>
      </a:spcAft>
      <a:defRPr sz="2400" i="1" kern="1200">
        <a:solidFill>
          <a:schemeClr val="tx1"/>
        </a:solidFill>
        <a:latin typeface="Times New Roman" pitchFamily="18" charset="0"/>
        <a:ea typeface="+mn-ea"/>
        <a:cs typeface="+mn-cs"/>
      </a:defRPr>
    </a:lvl4pPr>
    <a:lvl5pPr marL="1828800" algn="l" rtl="0" fontAlgn="base">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3366FF"/>
    <a:srgbClr val="0000FF"/>
    <a:srgbClr val="800000"/>
    <a:srgbClr val="FF0000"/>
    <a:srgbClr val="FF6699"/>
    <a:srgbClr val="3333FF"/>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p:scale>
          <a:sx n="70" d="100"/>
          <a:sy n="70" d="100"/>
        </p:scale>
        <p:origin x="-516" y="-7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120" d="100"/>
        <a:sy n="120" d="100"/>
      </p:scale>
      <p:origin x="0" y="250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13.xml"/><Relationship Id="rId7" Type="http://schemas.openxmlformats.org/officeDocument/2006/relationships/slide" Target="slides/slide18.xml"/><Relationship Id="rId2" Type="http://schemas.openxmlformats.org/officeDocument/2006/relationships/slide" Target="slides/slide5.xml"/><Relationship Id="rId1" Type="http://schemas.openxmlformats.org/officeDocument/2006/relationships/slide" Target="slides/slide4.xml"/><Relationship Id="rId6" Type="http://schemas.openxmlformats.org/officeDocument/2006/relationships/slide" Target="slides/slide16.xml"/><Relationship Id="rId5" Type="http://schemas.openxmlformats.org/officeDocument/2006/relationships/slide" Target="slides/slide15.xml"/><Relationship Id="rId4" Type="http://schemas.openxmlformats.org/officeDocument/2006/relationships/slide" Target="slides/slide14.xml"/><Relationship Id="rId9"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i="0">
                <a:effectLst/>
              </a:defRPr>
            </a:lvl1pPr>
          </a:lstStyle>
          <a:p>
            <a:pPr>
              <a:defRPr/>
            </a:pPr>
            <a:endParaRPr lang="fr-FR"/>
          </a:p>
        </p:txBody>
      </p:sp>
      <p:sp>
        <p:nvSpPr>
          <p:cNvPr id="5325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i="0">
                <a:effectLst/>
              </a:defRPr>
            </a:lvl1pPr>
          </a:lstStyle>
          <a:p>
            <a:pPr>
              <a:defRPr/>
            </a:pPr>
            <a:endParaRPr lang="fr-FR"/>
          </a:p>
        </p:txBody>
      </p:sp>
      <p:sp>
        <p:nvSpPr>
          <p:cNvPr id="2458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i="0">
                <a:effectLst/>
              </a:defRPr>
            </a:lvl1pPr>
          </a:lstStyle>
          <a:p>
            <a:pPr>
              <a:defRPr/>
            </a:pPr>
            <a:endParaRPr lang="fr-FR"/>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i="0">
                <a:effectLst/>
              </a:defRPr>
            </a:lvl1pPr>
          </a:lstStyle>
          <a:p>
            <a:pPr>
              <a:defRPr/>
            </a:pPr>
            <a:fld id="{81614505-3B0A-4208-BFA0-2AD0FC5E2290}"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6F622D89-0A26-4041-AB3E-A3CFCA07ABFC}" type="slidenum">
              <a:rPr lang="fr-FR" smtClean="0"/>
              <a:pPr/>
              <a:t>2</a:t>
            </a:fld>
            <a:endParaRPr lang="fr-FR" smtClean="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77938620-DBA8-4861-BACE-B44948E8D1B9}" type="slidenum">
              <a:rPr lang="fr-FR" smtClean="0"/>
              <a:pPr/>
              <a:t>7</a:t>
            </a:fld>
            <a:endParaRPr lang="fr-FR" smtClean="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E871D466-B8D8-46E5-8E1C-D6CC121AE92B}" type="slidenum">
              <a:rPr lang="fr-FR" smtClean="0"/>
              <a:pPr/>
              <a:t>8</a:t>
            </a:fld>
            <a:endParaRPr lang="fr-FR" smtClean="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3408EA07-35E2-4F2F-B828-57C886FA45C8}" type="slidenum">
              <a:rPr lang="fr-FR" smtClean="0"/>
              <a:pPr/>
              <a:t>9</a:t>
            </a:fld>
            <a:endParaRPr lang="fr-FR"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67413E23-6442-4E1C-A1ED-5DF7BAFC47DA}" type="slidenum">
              <a:rPr lang="fr-FR" smtClean="0"/>
              <a:pPr/>
              <a:t>10</a:t>
            </a:fld>
            <a:endParaRPr lang="fr-FR"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F5EB2B0-42F7-402A-B755-7A017FADA9B0}"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4674803-0A2D-4B31-936D-0F2634A94F4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0"/>
            <a:ext cx="2171700" cy="61722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0" y="0"/>
            <a:ext cx="6362700" cy="6172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6038F7F-2857-4DEF-8D1D-CE035A9C9B2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0" y="87288"/>
            <a:ext cx="9144000" cy="533400"/>
          </a:xfrm>
        </p:spPr>
        <p:txBody>
          <a:bodyPr/>
          <a:lstStyle>
            <a:lvl1pPr algn="ctr">
              <a:defRPr sz="2600"/>
            </a:lvl1p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451C246-FFDB-4F70-B77B-818EDB6CCBC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D43891B-160B-4584-8860-2C1E275C6E4F}"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81000" y="1066800"/>
            <a:ext cx="40767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10100" y="1066800"/>
            <a:ext cx="40767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DF85A61D-C6B0-4929-A380-7C5C2E50D68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DEE6028B-041C-433E-8504-CC9B557D436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378E4F22-9A05-4926-9357-559717252260}"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1FEC00DC-3814-46D1-A509-58F9DCCA0FB9}"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24926CF-A692-411A-A983-0A3997CDCCD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8F8BDF80-8D58-4586-91AB-696D3D4A7717}"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533400"/>
          </a:xfrm>
          <a:prstGeom prst="rect">
            <a:avLst/>
          </a:prstGeom>
          <a:noFill/>
          <a:ln w="2857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1027" name="Rectangle 3"/>
          <p:cNvSpPr>
            <a:spLocks noGrp="1" noChangeArrowheads="1"/>
          </p:cNvSpPr>
          <p:nvPr>
            <p:ph type="body" idx="1"/>
          </p:nvPr>
        </p:nvSpPr>
        <p:spPr bwMode="auto">
          <a:xfrm>
            <a:off x="381000" y="1066800"/>
            <a:ext cx="83058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i="0">
                <a:effectLst/>
                <a:latin typeface="Arial" pitchFamily="34" charset="0"/>
                <a:cs typeface="Arial" pitchFamily="34" charset="0"/>
              </a:defRPr>
            </a:lvl1pPr>
          </a:lstStyle>
          <a:p>
            <a:pPr>
              <a:defRPr/>
            </a:pPr>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i="0">
                <a:effectLst/>
                <a:latin typeface="Arial" pitchFamily="34" charset="0"/>
                <a:cs typeface="Arial" pitchFamily="34"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i="0">
                <a:effectLst/>
                <a:latin typeface="Arial" pitchFamily="34" charset="0"/>
                <a:cs typeface="Arial" pitchFamily="34" charset="0"/>
              </a:defRPr>
            </a:lvl1pPr>
          </a:lstStyle>
          <a:p>
            <a:pPr>
              <a:defRPr/>
            </a:pPr>
            <a:fld id="{D6C1C9B9-8772-4F7A-941D-FC5853514E5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2400" b="1">
          <a:solidFill>
            <a:srgbClr val="3366FF"/>
          </a:solidFill>
          <a:latin typeface="Arial" pitchFamily="34" charset="0"/>
          <a:ea typeface="+mj-ea"/>
          <a:cs typeface="Arial" pitchFamily="34" charset="0"/>
        </a:defRPr>
      </a:lvl1pPr>
      <a:lvl2pPr algn="l" rtl="0" eaLnBrk="0" fontAlgn="base" hangingPunct="0">
        <a:spcBef>
          <a:spcPct val="0"/>
        </a:spcBef>
        <a:spcAft>
          <a:spcPct val="0"/>
        </a:spcAft>
        <a:defRPr sz="2400" b="1">
          <a:solidFill>
            <a:srgbClr val="3366FF"/>
          </a:solidFill>
          <a:latin typeface="Arial" pitchFamily="34" charset="0"/>
          <a:cs typeface="Arial" pitchFamily="34" charset="0"/>
        </a:defRPr>
      </a:lvl2pPr>
      <a:lvl3pPr algn="l" rtl="0" eaLnBrk="0" fontAlgn="base" hangingPunct="0">
        <a:spcBef>
          <a:spcPct val="0"/>
        </a:spcBef>
        <a:spcAft>
          <a:spcPct val="0"/>
        </a:spcAft>
        <a:defRPr sz="2400" b="1">
          <a:solidFill>
            <a:srgbClr val="3366FF"/>
          </a:solidFill>
          <a:latin typeface="Arial" pitchFamily="34" charset="0"/>
          <a:cs typeface="Arial" pitchFamily="34" charset="0"/>
        </a:defRPr>
      </a:lvl3pPr>
      <a:lvl4pPr algn="l" rtl="0" eaLnBrk="0" fontAlgn="base" hangingPunct="0">
        <a:spcBef>
          <a:spcPct val="0"/>
        </a:spcBef>
        <a:spcAft>
          <a:spcPct val="0"/>
        </a:spcAft>
        <a:defRPr sz="2400" b="1">
          <a:solidFill>
            <a:srgbClr val="3366FF"/>
          </a:solidFill>
          <a:latin typeface="Arial" pitchFamily="34" charset="0"/>
          <a:cs typeface="Arial" pitchFamily="34" charset="0"/>
        </a:defRPr>
      </a:lvl4pPr>
      <a:lvl5pPr algn="l" rtl="0" eaLnBrk="0" fontAlgn="base" hangingPunct="0">
        <a:spcBef>
          <a:spcPct val="0"/>
        </a:spcBef>
        <a:spcAft>
          <a:spcPct val="0"/>
        </a:spcAft>
        <a:defRPr sz="2400" b="1">
          <a:solidFill>
            <a:srgbClr val="3366FF"/>
          </a:solidFill>
          <a:latin typeface="Arial" pitchFamily="34" charset="0"/>
          <a:cs typeface="Arial" pitchFamily="34" charset="0"/>
        </a:defRPr>
      </a:lvl5pPr>
      <a:lvl6pPr marL="457200" algn="l" rtl="0" fontAlgn="base">
        <a:spcBef>
          <a:spcPct val="0"/>
        </a:spcBef>
        <a:spcAft>
          <a:spcPct val="0"/>
        </a:spcAft>
        <a:defRPr sz="2400" b="1">
          <a:solidFill>
            <a:srgbClr val="0000CC"/>
          </a:solidFill>
          <a:latin typeface="Comic Sans MS" pitchFamily="66" charset="0"/>
        </a:defRPr>
      </a:lvl6pPr>
      <a:lvl7pPr marL="914400" algn="l" rtl="0" fontAlgn="base">
        <a:spcBef>
          <a:spcPct val="0"/>
        </a:spcBef>
        <a:spcAft>
          <a:spcPct val="0"/>
        </a:spcAft>
        <a:defRPr sz="2400" b="1">
          <a:solidFill>
            <a:srgbClr val="0000CC"/>
          </a:solidFill>
          <a:latin typeface="Comic Sans MS" pitchFamily="66" charset="0"/>
        </a:defRPr>
      </a:lvl7pPr>
      <a:lvl8pPr marL="1371600" algn="l" rtl="0" fontAlgn="base">
        <a:spcBef>
          <a:spcPct val="0"/>
        </a:spcBef>
        <a:spcAft>
          <a:spcPct val="0"/>
        </a:spcAft>
        <a:defRPr sz="2400" b="1">
          <a:solidFill>
            <a:srgbClr val="0000CC"/>
          </a:solidFill>
          <a:latin typeface="Comic Sans MS" pitchFamily="66" charset="0"/>
        </a:defRPr>
      </a:lvl8pPr>
      <a:lvl9pPr marL="1828800" algn="l" rtl="0" fontAlgn="base">
        <a:spcBef>
          <a:spcPct val="0"/>
        </a:spcBef>
        <a:spcAft>
          <a:spcPct val="0"/>
        </a:spcAft>
        <a:defRPr sz="2400" b="1">
          <a:solidFill>
            <a:srgbClr val="0000CC"/>
          </a:solidFill>
          <a:latin typeface="Comic Sans MS" pitchFamily="66" charset="0"/>
        </a:defRPr>
      </a:lvl9pPr>
    </p:titleStyle>
    <p:bodyStyle>
      <a:lvl1pPr marL="190500" indent="-190500" algn="l" rtl="0" eaLnBrk="0" fontAlgn="base" hangingPunct="0">
        <a:spcBef>
          <a:spcPct val="20000"/>
        </a:spcBef>
        <a:spcAft>
          <a:spcPct val="0"/>
        </a:spcAft>
        <a:buFont typeface="Wingdings" pitchFamily="2" charset="2"/>
        <a:buChar char="§"/>
        <a:defRPr sz="2400" b="1">
          <a:solidFill>
            <a:schemeClr val="tx1"/>
          </a:solidFill>
          <a:latin typeface="Arial" pitchFamily="34" charset="0"/>
          <a:ea typeface="+mn-ea"/>
          <a:cs typeface="Arial" pitchFamily="34" charset="0"/>
        </a:defRPr>
      </a:lvl1pPr>
      <a:lvl2pPr marL="571500" indent="-190500" algn="l" rtl="0" eaLnBrk="0" fontAlgn="base" hangingPunct="0">
        <a:spcBef>
          <a:spcPct val="20000"/>
        </a:spcBef>
        <a:spcAft>
          <a:spcPct val="0"/>
        </a:spcAft>
        <a:buChar char="–"/>
        <a:defRPr sz="2000">
          <a:solidFill>
            <a:schemeClr val="tx1"/>
          </a:solidFill>
          <a:latin typeface="Arial" pitchFamily="34" charset="0"/>
          <a:cs typeface="Arial" pitchFamily="34" charset="0"/>
        </a:defRPr>
      </a:lvl2pPr>
      <a:lvl3pPr marL="952500" indent="-1905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428750" indent="-285750" algn="l" rtl="0" eaLnBrk="0" fontAlgn="base" hangingPunct="0">
        <a:spcBef>
          <a:spcPct val="20000"/>
        </a:spcBef>
        <a:spcAft>
          <a:spcPct val="0"/>
        </a:spcAft>
        <a:buSzPct val="85000"/>
        <a:buFont typeface="Wingdings" pitchFamily="2" charset="2"/>
        <a:buChar char="è"/>
        <a:defRPr sz="2000">
          <a:solidFill>
            <a:schemeClr val="tx1"/>
          </a:solidFill>
          <a:latin typeface="Arial" pitchFamily="34" charset="0"/>
          <a:cs typeface="Arial" pitchFamily="34" charset="0"/>
        </a:defRPr>
      </a:lvl4pPr>
      <a:lvl5pPr marL="1809750" indent="-1905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266950" indent="-190500" algn="l" rtl="0" fontAlgn="base">
        <a:spcBef>
          <a:spcPct val="20000"/>
        </a:spcBef>
        <a:spcAft>
          <a:spcPct val="0"/>
        </a:spcAft>
        <a:buChar char="–"/>
        <a:defRPr>
          <a:solidFill>
            <a:schemeClr val="tx1"/>
          </a:solidFill>
          <a:latin typeface="+mn-lt"/>
        </a:defRPr>
      </a:lvl6pPr>
      <a:lvl7pPr marL="2724150" indent="-190500" algn="l" rtl="0" fontAlgn="base">
        <a:spcBef>
          <a:spcPct val="20000"/>
        </a:spcBef>
        <a:spcAft>
          <a:spcPct val="0"/>
        </a:spcAft>
        <a:buChar char="–"/>
        <a:defRPr>
          <a:solidFill>
            <a:schemeClr val="tx1"/>
          </a:solidFill>
          <a:latin typeface="+mn-lt"/>
        </a:defRPr>
      </a:lvl7pPr>
      <a:lvl8pPr marL="3181350" indent="-190500" algn="l" rtl="0" fontAlgn="base">
        <a:spcBef>
          <a:spcPct val="20000"/>
        </a:spcBef>
        <a:spcAft>
          <a:spcPct val="0"/>
        </a:spcAft>
        <a:buChar char="–"/>
        <a:defRPr>
          <a:solidFill>
            <a:schemeClr val="tx1"/>
          </a:solidFill>
          <a:latin typeface="+mn-lt"/>
        </a:defRPr>
      </a:lvl8pPr>
      <a:lvl9pPr marL="3638550" indent="-190500" algn="l" rtl="0" fontAlgn="base">
        <a:spcBef>
          <a:spcPct val="20000"/>
        </a:spcBef>
        <a:spcAft>
          <a:spcPct val="0"/>
        </a:spcAft>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50825" y="765175"/>
            <a:ext cx="8821738" cy="2586038"/>
          </a:xfrm>
          <a:prstGeom prst="rect">
            <a:avLst/>
          </a:prstGeom>
          <a:noFill/>
          <a:ln>
            <a:noFill/>
          </a:ln>
          <a:effectLst/>
          <a:extLst/>
        </p:spPr>
        <p:txBody>
          <a:bodyPr>
            <a:spAutoFit/>
          </a:bodyPr>
          <a:lstStyle/>
          <a:p>
            <a:pPr algn="ctr" fontAlgn="auto">
              <a:spcAft>
                <a:spcPts val="0"/>
              </a:spcAft>
              <a:defRPr/>
            </a:pPr>
            <a:r>
              <a:rPr lang="fr-FR" sz="5400" b="1" i="0" dirty="0">
                <a:solidFill>
                  <a:srgbClr val="3366FF"/>
                </a:solidFill>
                <a:effectLst>
                  <a:outerShdw blurRad="38100" dist="38100" dir="2700000" algn="tl">
                    <a:srgbClr val="C0C0C0"/>
                  </a:outerShdw>
                </a:effectLst>
                <a:latin typeface="Arial" pitchFamily="34" charset="0"/>
                <a:cs typeface="Arial" pitchFamily="34" charset="0"/>
              </a:rPr>
              <a:t>TROUBLES DES ECHANGES GAZEUX</a:t>
            </a:r>
            <a:endParaRPr lang="fr-FR" sz="5400" b="1" i="0" dirty="0">
              <a:solidFill>
                <a:srgbClr val="3366FF"/>
              </a:solidFill>
              <a:effectLst>
                <a:outerShdw blurRad="38100" dist="38100" dir="2700000" algn="tl">
                  <a:srgbClr val="C0C0C0"/>
                </a:outerShdw>
              </a:effectLst>
              <a:latin typeface="Arial" pitchFamily="34" charset="0"/>
              <a:cs typeface="Arial" pitchFamily="34" charset="0"/>
            </a:endParaRPr>
          </a:p>
          <a:p>
            <a:pPr algn="ctr" fontAlgn="auto">
              <a:spcAft>
                <a:spcPts val="0"/>
              </a:spcAft>
              <a:defRPr/>
            </a:pPr>
            <a:r>
              <a:rPr lang="fr-FR" sz="5400" i="0" dirty="0">
                <a:solidFill>
                  <a:srgbClr val="3366FF"/>
                </a:solidFill>
                <a:effectLst>
                  <a:outerShdw blurRad="38100" dist="38100" dir="2700000" algn="tl">
                    <a:srgbClr val="C0C0C0"/>
                  </a:outerShdw>
                </a:effectLst>
                <a:latin typeface="Arial" pitchFamily="34" charset="0"/>
                <a:cs typeface="Arial" pitchFamily="34" charset="0"/>
              </a:rPr>
              <a:t>ALVEOLO-CAPILLAIRES</a:t>
            </a:r>
            <a:endParaRPr lang="fr-FR" sz="5400" i="0" dirty="0">
              <a:solidFill>
                <a:srgbClr val="3366FF"/>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ZoneTexte 6"/>
          <p:cNvSpPr txBox="1"/>
          <p:nvPr/>
        </p:nvSpPr>
        <p:spPr>
          <a:xfrm>
            <a:off x="684213" y="5302250"/>
            <a:ext cx="4968875" cy="461963"/>
          </a:xfrm>
          <a:prstGeom prst="rect">
            <a:avLst/>
          </a:prstGeom>
          <a:noFill/>
        </p:spPr>
        <p:txBody>
          <a:bodyPr>
            <a:spAutoFit/>
          </a:bodyPr>
          <a:lstStyle/>
          <a:p>
            <a:pPr fontAlgn="auto">
              <a:spcBef>
                <a:spcPts val="0"/>
              </a:spcBef>
              <a:spcAft>
                <a:spcPts val="0"/>
              </a:spcAft>
              <a:defRPr/>
            </a:pPr>
            <a:r>
              <a:rPr lang="fr-FR" i="0" dirty="0">
                <a:solidFill>
                  <a:srgbClr val="000000"/>
                </a:solidFill>
                <a:effectLst>
                  <a:outerShdw blurRad="38100" dist="38100" dir="2700000" algn="tl">
                    <a:srgbClr val="000000">
                      <a:alpha val="43137"/>
                    </a:srgbClr>
                  </a:outerShdw>
                </a:effectLst>
                <a:latin typeface="Arial" pitchFamily="34" charset="0"/>
                <a:cs typeface="Arial" pitchFamily="34" charset="0"/>
              </a:rPr>
              <a:t>Pr </a:t>
            </a:r>
            <a:r>
              <a:rPr lang="fr-FR" i="0" dirty="0">
                <a:solidFill>
                  <a:srgbClr val="000000"/>
                </a:solidFill>
                <a:effectLst>
                  <a:outerShdw blurRad="38100" dist="38100" dir="2700000" algn="tl">
                    <a:srgbClr val="000000">
                      <a:alpha val="43137"/>
                    </a:srgbClr>
                  </a:outerShdw>
                </a:effectLst>
                <a:latin typeface="Arial" pitchFamily="34" charset="0"/>
                <a:cs typeface="Arial" pitchFamily="34" charset="0"/>
              </a:rPr>
              <a:t>M.HADJADJ-AOUL</a:t>
            </a:r>
            <a:endParaRPr lang="fr-FR" sz="2000" i="0" dirty="0">
              <a:solidFill>
                <a:srgbClr val="000000"/>
              </a:solidFill>
              <a:effectLst>
                <a:outerShdw blurRad="38100" dist="38100" dir="2700000" algn="tl">
                  <a:srgbClr val="C0C0C0"/>
                </a:outerShdw>
              </a:effectLst>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051050" y="73025"/>
            <a:ext cx="5256213" cy="476250"/>
          </a:xfrm>
          <a:solidFill>
            <a:srgbClr val="CCECFF"/>
          </a:solidFill>
        </p:spPr>
        <p:txBody>
          <a:bodyPr/>
          <a:lstStyle/>
          <a:p>
            <a:pPr eaLnBrk="1" hangingPunct="1"/>
            <a:r>
              <a:rPr lang="fr-FR" smtClean="0">
                <a:solidFill>
                  <a:schemeClr val="tx1"/>
                </a:solidFill>
                <a:latin typeface="Arial" charset="0"/>
                <a:cs typeface="Arial" charset="0"/>
              </a:rPr>
              <a:t>du</a:t>
            </a:r>
            <a:r>
              <a:rPr lang="fr-FR" smtClean="0">
                <a:latin typeface="Arial" charset="0"/>
                <a:cs typeface="Arial" charset="0"/>
              </a:rPr>
              <a:t> normal </a:t>
            </a:r>
            <a:r>
              <a:rPr lang="fr-FR" smtClean="0">
                <a:solidFill>
                  <a:schemeClr val="tx1"/>
                </a:solidFill>
                <a:latin typeface="Arial" charset="0"/>
                <a:cs typeface="Arial" charset="0"/>
              </a:rPr>
              <a:t>au</a:t>
            </a:r>
            <a:r>
              <a:rPr lang="fr-FR" smtClean="0">
                <a:latin typeface="Arial" charset="0"/>
                <a:cs typeface="Arial" charset="0"/>
              </a:rPr>
              <a:t> pathologique</a:t>
            </a:r>
            <a:endParaRPr lang="fr-FR" sz="2000" smtClean="0">
              <a:latin typeface="Arial" charset="0"/>
              <a:cs typeface="Arial" charset="0"/>
            </a:endParaRPr>
          </a:p>
        </p:txBody>
      </p:sp>
      <p:grpSp>
        <p:nvGrpSpPr>
          <p:cNvPr id="11267" name="Group 15"/>
          <p:cNvGrpSpPr>
            <a:grpSpLocks/>
          </p:cNvGrpSpPr>
          <p:nvPr/>
        </p:nvGrpSpPr>
        <p:grpSpPr bwMode="auto">
          <a:xfrm>
            <a:off x="34925" y="1458913"/>
            <a:ext cx="3200400" cy="3836987"/>
            <a:chOff x="22" y="919"/>
            <a:chExt cx="2016" cy="2417"/>
          </a:xfrm>
        </p:grpSpPr>
        <p:pic>
          <p:nvPicPr>
            <p:cNvPr id="11285" name="Picture 3" descr="poumon isolé"/>
            <p:cNvPicPr>
              <a:picLocks noChangeAspect="1" noChangeArrowheads="1"/>
            </p:cNvPicPr>
            <p:nvPr/>
          </p:nvPicPr>
          <p:blipFill>
            <a:blip r:embed="rId3">
              <a:lum bright="18000"/>
            </a:blip>
            <a:srcRect/>
            <a:stretch>
              <a:fillRect/>
            </a:stretch>
          </p:blipFill>
          <p:spPr bwMode="auto">
            <a:xfrm>
              <a:off x="22" y="1525"/>
              <a:ext cx="2016" cy="1811"/>
            </a:xfrm>
            <a:prstGeom prst="rect">
              <a:avLst/>
            </a:prstGeom>
            <a:noFill/>
            <a:ln w="9525">
              <a:noFill/>
              <a:miter lim="800000"/>
              <a:headEnd/>
              <a:tailEnd/>
            </a:ln>
          </p:spPr>
        </p:pic>
        <p:sp>
          <p:nvSpPr>
            <p:cNvPr id="11286" name="Freeform 4"/>
            <p:cNvSpPr>
              <a:spLocks/>
            </p:cNvSpPr>
            <p:nvPr/>
          </p:nvSpPr>
          <p:spPr bwMode="auto">
            <a:xfrm>
              <a:off x="659" y="1063"/>
              <a:ext cx="344" cy="1056"/>
            </a:xfrm>
            <a:custGeom>
              <a:avLst/>
              <a:gdLst>
                <a:gd name="T0" fmla="*/ 0 w 344"/>
                <a:gd name="T1" fmla="*/ 0 h 1056"/>
                <a:gd name="T2" fmla="*/ 288 w 344"/>
                <a:gd name="T3" fmla="*/ 336 h 1056"/>
                <a:gd name="T4" fmla="*/ 336 w 344"/>
                <a:gd name="T5" fmla="*/ 1056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57150">
              <a:solidFill>
                <a:srgbClr val="0000CC"/>
              </a:solidFill>
              <a:round/>
              <a:headEnd/>
              <a:tailEnd type="triangle" w="med" len="med"/>
            </a:ln>
          </p:spPr>
          <p:txBody>
            <a:bodyPr/>
            <a:lstStyle/>
            <a:p>
              <a:endParaRPr lang="fr-FR"/>
            </a:p>
          </p:txBody>
        </p:sp>
        <p:sp>
          <p:nvSpPr>
            <p:cNvPr id="11287" name="Freeform 5"/>
            <p:cNvSpPr>
              <a:spLocks/>
            </p:cNvSpPr>
            <p:nvPr/>
          </p:nvSpPr>
          <p:spPr bwMode="auto">
            <a:xfrm flipH="1">
              <a:off x="1083" y="1063"/>
              <a:ext cx="344" cy="1056"/>
            </a:xfrm>
            <a:custGeom>
              <a:avLst/>
              <a:gdLst>
                <a:gd name="T0" fmla="*/ 0 w 344"/>
                <a:gd name="T1" fmla="*/ 0 h 1056"/>
                <a:gd name="T2" fmla="*/ 288 w 344"/>
                <a:gd name="T3" fmla="*/ 336 h 1056"/>
                <a:gd name="T4" fmla="*/ 336 w 344"/>
                <a:gd name="T5" fmla="*/ 1056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57150">
              <a:solidFill>
                <a:schemeClr val="tx1"/>
              </a:solidFill>
              <a:round/>
              <a:headEnd type="triangle" w="med" len="med"/>
              <a:tailEnd/>
            </a:ln>
          </p:spPr>
          <p:txBody>
            <a:bodyPr/>
            <a:lstStyle/>
            <a:p>
              <a:endParaRPr lang="fr-FR"/>
            </a:p>
          </p:txBody>
        </p:sp>
        <p:sp>
          <p:nvSpPr>
            <p:cNvPr id="11288" name="Text Box 6"/>
            <p:cNvSpPr txBox="1">
              <a:spLocks noChangeArrowheads="1"/>
            </p:cNvSpPr>
            <p:nvPr/>
          </p:nvSpPr>
          <p:spPr bwMode="auto">
            <a:xfrm>
              <a:off x="323" y="919"/>
              <a:ext cx="432" cy="288"/>
            </a:xfrm>
            <a:prstGeom prst="rect">
              <a:avLst/>
            </a:prstGeom>
            <a:noFill/>
            <a:ln w="9525">
              <a:noFill/>
              <a:miter lim="800000"/>
              <a:headEnd/>
              <a:tailEnd/>
            </a:ln>
          </p:spPr>
          <p:txBody>
            <a:bodyPr>
              <a:spAutoFit/>
            </a:bodyPr>
            <a:lstStyle/>
            <a:p>
              <a:pPr algn="ctr">
                <a:spcBef>
                  <a:spcPct val="50000"/>
                </a:spcBef>
              </a:pPr>
              <a:r>
                <a:rPr lang="fr-FR" b="1" i="0">
                  <a:solidFill>
                    <a:srgbClr val="0000CC"/>
                  </a:solidFill>
                  <a:latin typeface="Arial" charset="0"/>
                  <a:cs typeface="Arial" charset="0"/>
                </a:rPr>
                <a:t>0</a:t>
              </a:r>
              <a:r>
                <a:rPr lang="fr-FR" b="1" i="0" baseline="-25000">
                  <a:solidFill>
                    <a:srgbClr val="0000CC"/>
                  </a:solidFill>
                  <a:latin typeface="Arial" charset="0"/>
                  <a:cs typeface="Arial" charset="0"/>
                </a:rPr>
                <a:t>2</a:t>
              </a:r>
            </a:p>
          </p:txBody>
        </p:sp>
        <p:sp>
          <p:nvSpPr>
            <p:cNvPr id="11289" name="Text Box 7"/>
            <p:cNvSpPr txBox="1">
              <a:spLocks noChangeArrowheads="1"/>
            </p:cNvSpPr>
            <p:nvPr/>
          </p:nvSpPr>
          <p:spPr bwMode="auto">
            <a:xfrm>
              <a:off x="1379" y="919"/>
              <a:ext cx="432" cy="446"/>
            </a:xfrm>
            <a:prstGeom prst="rect">
              <a:avLst/>
            </a:prstGeom>
            <a:noFill/>
            <a:ln w="9525">
              <a:noFill/>
              <a:miter lim="800000"/>
              <a:headEnd/>
              <a:tailEnd/>
            </a:ln>
          </p:spPr>
          <p:txBody>
            <a:bodyPr>
              <a:spAutoFit/>
            </a:bodyPr>
            <a:lstStyle/>
            <a:p>
              <a:pPr algn="ctr">
                <a:spcBef>
                  <a:spcPct val="50000"/>
                </a:spcBef>
              </a:pPr>
              <a:r>
                <a:rPr lang="fr-FR" b="1" i="0">
                  <a:latin typeface="Arial" charset="0"/>
                  <a:cs typeface="Arial" charset="0"/>
                </a:rPr>
                <a:t>C0</a:t>
              </a:r>
              <a:r>
                <a:rPr lang="fr-FR" b="1" i="0" baseline="-25000">
                  <a:latin typeface="Arial" charset="0"/>
                  <a:cs typeface="Arial" charset="0"/>
                </a:rPr>
                <a:t>2</a:t>
              </a:r>
            </a:p>
          </p:txBody>
        </p:sp>
      </p:grpSp>
      <p:grpSp>
        <p:nvGrpSpPr>
          <p:cNvPr id="11268" name="Group 25"/>
          <p:cNvGrpSpPr>
            <a:grpSpLocks/>
          </p:cNvGrpSpPr>
          <p:nvPr/>
        </p:nvGrpSpPr>
        <p:grpSpPr bwMode="auto">
          <a:xfrm>
            <a:off x="6877050" y="2133600"/>
            <a:ext cx="2039938" cy="2590800"/>
            <a:chOff x="4060" y="1344"/>
            <a:chExt cx="1380" cy="1752"/>
          </a:xfrm>
        </p:grpSpPr>
        <p:pic>
          <p:nvPicPr>
            <p:cNvPr id="11279" name="Picture 9" descr="poumon isolé"/>
            <p:cNvPicPr>
              <a:picLocks noChangeAspect="1" noChangeArrowheads="1"/>
            </p:cNvPicPr>
            <p:nvPr/>
          </p:nvPicPr>
          <p:blipFill>
            <a:blip r:embed="rId3">
              <a:lum bright="18000"/>
            </a:blip>
            <a:srcRect/>
            <a:stretch>
              <a:fillRect/>
            </a:stretch>
          </p:blipFill>
          <p:spPr bwMode="auto">
            <a:xfrm>
              <a:off x="4060" y="1856"/>
              <a:ext cx="1380" cy="1240"/>
            </a:xfrm>
            <a:prstGeom prst="rect">
              <a:avLst/>
            </a:prstGeom>
            <a:noFill/>
            <a:ln w="9525">
              <a:noFill/>
              <a:miter lim="800000"/>
              <a:headEnd/>
              <a:tailEnd/>
            </a:ln>
          </p:spPr>
        </p:pic>
        <p:grpSp>
          <p:nvGrpSpPr>
            <p:cNvPr id="11280" name="Group 24"/>
            <p:cNvGrpSpPr>
              <a:grpSpLocks/>
            </p:cNvGrpSpPr>
            <p:nvPr/>
          </p:nvGrpSpPr>
          <p:grpSpPr bwMode="auto">
            <a:xfrm>
              <a:off x="4241" y="1344"/>
              <a:ext cx="1126" cy="686"/>
              <a:chOff x="4060" y="1207"/>
              <a:chExt cx="1488" cy="960"/>
            </a:xfrm>
          </p:grpSpPr>
          <p:sp>
            <p:nvSpPr>
              <p:cNvPr id="11281" name="Freeform 11"/>
              <p:cNvSpPr>
                <a:spLocks/>
              </p:cNvSpPr>
              <p:nvPr/>
            </p:nvSpPr>
            <p:spPr bwMode="auto">
              <a:xfrm>
                <a:off x="4396" y="1399"/>
                <a:ext cx="344" cy="768"/>
              </a:xfrm>
              <a:custGeom>
                <a:avLst/>
                <a:gdLst>
                  <a:gd name="T0" fmla="*/ 0 w 344"/>
                  <a:gd name="T1" fmla="*/ 0 h 1056"/>
                  <a:gd name="T2" fmla="*/ 288 w 344"/>
                  <a:gd name="T3" fmla="*/ 36 h 1056"/>
                  <a:gd name="T4" fmla="*/ 336 w 344"/>
                  <a:gd name="T5" fmla="*/ 113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28575">
                <a:solidFill>
                  <a:srgbClr val="0000CC"/>
                </a:solidFill>
                <a:round/>
                <a:headEnd/>
                <a:tailEnd type="triangle" w="med" len="med"/>
              </a:ln>
            </p:spPr>
            <p:txBody>
              <a:bodyPr/>
              <a:lstStyle/>
              <a:p>
                <a:endParaRPr lang="fr-FR"/>
              </a:p>
            </p:txBody>
          </p:sp>
          <p:sp>
            <p:nvSpPr>
              <p:cNvPr id="11282" name="Freeform 12"/>
              <p:cNvSpPr>
                <a:spLocks/>
              </p:cNvSpPr>
              <p:nvPr/>
            </p:nvSpPr>
            <p:spPr bwMode="auto">
              <a:xfrm flipH="1">
                <a:off x="4820" y="1399"/>
                <a:ext cx="344" cy="768"/>
              </a:xfrm>
              <a:custGeom>
                <a:avLst/>
                <a:gdLst>
                  <a:gd name="T0" fmla="*/ 0 w 344"/>
                  <a:gd name="T1" fmla="*/ 0 h 1056"/>
                  <a:gd name="T2" fmla="*/ 288 w 344"/>
                  <a:gd name="T3" fmla="*/ 36 h 1056"/>
                  <a:gd name="T4" fmla="*/ 336 w 344"/>
                  <a:gd name="T5" fmla="*/ 113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28575">
                <a:solidFill>
                  <a:schemeClr val="tx1"/>
                </a:solidFill>
                <a:round/>
                <a:headEnd type="triangle" w="med" len="med"/>
                <a:tailEnd/>
              </a:ln>
            </p:spPr>
            <p:txBody>
              <a:bodyPr/>
              <a:lstStyle/>
              <a:p>
                <a:endParaRPr lang="fr-FR"/>
              </a:p>
            </p:txBody>
          </p:sp>
          <p:sp>
            <p:nvSpPr>
              <p:cNvPr id="11283" name="Text Box 13"/>
              <p:cNvSpPr txBox="1">
                <a:spLocks noChangeArrowheads="1"/>
              </p:cNvSpPr>
              <p:nvPr/>
            </p:nvSpPr>
            <p:spPr bwMode="auto">
              <a:xfrm>
                <a:off x="4060" y="1207"/>
                <a:ext cx="432" cy="347"/>
              </a:xfrm>
              <a:prstGeom prst="rect">
                <a:avLst/>
              </a:prstGeom>
              <a:noFill/>
              <a:ln w="9525">
                <a:noFill/>
                <a:miter lim="800000"/>
                <a:headEnd/>
                <a:tailEnd/>
              </a:ln>
            </p:spPr>
            <p:txBody>
              <a:bodyPr>
                <a:spAutoFit/>
              </a:bodyPr>
              <a:lstStyle/>
              <a:p>
                <a:pPr algn="ctr">
                  <a:spcBef>
                    <a:spcPct val="50000"/>
                  </a:spcBef>
                </a:pPr>
                <a:r>
                  <a:rPr lang="fr-FR" sz="1800" b="1" i="0">
                    <a:solidFill>
                      <a:srgbClr val="0000CC"/>
                    </a:solidFill>
                    <a:latin typeface="Arial" charset="0"/>
                    <a:cs typeface="Arial" charset="0"/>
                  </a:rPr>
                  <a:t>0</a:t>
                </a:r>
                <a:r>
                  <a:rPr lang="fr-FR" sz="1800" b="1" i="0" baseline="-25000">
                    <a:solidFill>
                      <a:srgbClr val="0000CC"/>
                    </a:solidFill>
                    <a:latin typeface="Arial" charset="0"/>
                    <a:cs typeface="Arial" charset="0"/>
                  </a:rPr>
                  <a:t>2</a:t>
                </a:r>
              </a:p>
            </p:txBody>
          </p:sp>
          <p:sp>
            <p:nvSpPr>
              <p:cNvPr id="11284" name="Text Box 14"/>
              <p:cNvSpPr txBox="1">
                <a:spLocks noChangeArrowheads="1"/>
              </p:cNvSpPr>
              <p:nvPr/>
            </p:nvSpPr>
            <p:spPr bwMode="auto">
              <a:xfrm>
                <a:off x="5116" y="1207"/>
                <a:ext cx="432" cy="520"/>
              </a:xfrm>
              <a:prstGeom prst="rect">
                <a:avLst/>
              </a:prstGeom>
              <a:noFill/>
              <a:ln w="9525">
                <a:noFill/>
                <a:miter lim="800000"/>
                <a:headEnd/>
                <a:tailEnd/>
              </a:ln>
            </p:spPr>
            <p:txBody>
              <a:bodyPr>
                <a:spAutoFit/>
              </a:bodyPr>
              <a:lstStyle/>
              <a:p>
                <a:pPr algn="ctr">
                  <a:spcBef>
                    <a:spcPct val="50000"/>
                  </a:spcBef>
                </a:pPr>
                <a:r>
                  <a:rPr lang="fr-FR" sz="1800" b="1" i="0">
                    <a:latin typeface="Arial" charset="0"/>
                    <a:cs typeface="Arial" charset="0"/>
                  </a:rPr>
                  <a:t>C0</a:t>
                </a:r>
                <a:r>
                  <a:rPr lang="fr-FR" sz="1800" b="1" i="0" baseline="-25000">
                    <a:latin typeface="Arial" charset="0"/>
                    <a:cs typeface="Arial" charset="0"/>
                  </a:rPr>
                  <a:t>2</a:t>
                </a:r>
              </a:p>
            </p:txBody>
          </p:sp>
        </p:grpSp>
      </p:grpSp>
      <p:grpSp>
        <p:nvGrpSpPr>
          <p:cNvPr id="11269" name="Group 23"/>
          <p:cNvGrpSpPr>
            <a:grpSpLocks/>
          </p:cNvGrpSpPr>
          <p:nvPr/>
        </p:nvGrpSpPr>
        <p:grpSpPr bwMode="auto">
          <a:xfrm>
            <a:off x="3859213" y="1463675"/>
            <a:ext cx="2362200" cy="3382963"/>
            <a:chOff x="2183" y="922"/>
            <a:chExt cx="1488" cy="2131"/>
          </a:xfrm>
        </p:grpSpPr>
        <p:pic>
          <p:nvPicPr>
            <p:cNvPr id="11274" name="Picture 17" descr="poumon isolé"/>
            <p:cNvPicPr>
              <a:picLocks noChangeAspect="1" noChangeArrowheads="1"/>
            </p:cNvPicPr>
            <p:nvPr/>
          </p:nvPicPr>
          <p:blipFill>
            <a:blip r:embed="rId3">
              <a:lum bright="18000"/>
            </a:blip>
            <a:srcRect/>
            <a:stretch>
              <a:fillRect/>
            </a:stretch>
          </p:blipFill>
          <p:spPr bwMode="auto">
            <a:xfrm>
              <a:off x="2200" y="1813"/>
              <a:ext cx="1380" cy="1240"/>
            </a:xfrm>
            <a:prstGeom prst="rect">
              <a:avLst/>
            </a:prstGeom>
            <a:noFill/>
            <a:ln w="9525">
              <a:noFill/>
              <a:miter lim="800000"/>
              <a:headEnd/>
              <a:tailEnd/>
            </a:ln>
          </p:spPr>
        </p:pic>
        <p:sp>
          <p:nvSpPr>
            <p:cNvPr id="11275" name="Freeform 18"/>
            <p:cNvSpPr>
              <a:spLocks/>
            </p:cNvSpPr>
            <p:nvPr/>
          </p:nvSpPr>
          <p:spPr bwMode="auto">
            <a:xfrm>
              <a:off x="2519" y="1066"/>
              <a:ext cx="344" cy="1056"/>
            </a:xfrm>
            <a:custGeom>
              <a:avLst/>
              <a:gdLst>
                <a:gd name="T0" fmla="*/ 0 w 344"/>
                <a:gd name="T1" fmla="*/ 0 h 1056"/>
                <a:gd name="T2" fmla="*/ 288 w 344"/>
                <a:gd name="T3" fmla="*/ 336 h 1056"/>
                <a:gd name="T4" fmla="*/ 336 w 344"/>
                <a:gd name="T5" fmla="*/ 1056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57150">
              <a:solidFill>
                <a:srgbClr val="0000CC"/>
              </a:solidFill>
              <a:round/>
              <a:headEnd/>
              <a:tailEnd type="triangle" w="med" len="med"/>
            </a:ln>
          </p:spPr>
          <p:txBody>
            <a:bodyPr/>
            <a:lstStyle/>
            <a:p>
              <a:endParaRPr lang="fr-FR"/>
            </a:p>
          </p:txBody>
        </p:sp>
        <p:sp>
          <p:nvSpPr>
            <p:cNvPr id="11276" name="Freeform 19"/>
            <p:cNvSpPr>
              <a:spLocks/>
            </p:cNvSpPr>
            <p:nvPr/>
          </p:nvSpPr>
          <p:spPr bwMode="auto">
            <a:xfrm flipH="1">
              <a:off x="2943" y="1066"/>
              <a:ext cx="344" cy="1056"/>
            </a:xfrm>
            <a:custGeom>
              <a:avLst/>
              <a:gdLst>
                <a:gd name="T0" fmla="*/ 0 w 344"/>
                <a:gd name="T1" fmla="*/ 0 h 1056"/>
                <a:gd name="T2" fmla="*/ 288 w 344"/>
                <a:gd name="T3" fmla="*/ 336 h 1056"/>
                <a:gd name="T4" fmla="*/ 336 w 344"/>
                <a:gd name="T5" fmla="*/ 1056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57150">
              <a:solidFill>
                <a:schemeClr val="tx1"/>
              </a:solidFill>
              <a:round/>
              <a:headEnd type="triangle" w="med" len="med"/>
              <a:tailEnd/>
            </a:ln>
          </p:spPr>
          <p:txBody>
            <a:bodyPr/>
            <a:lstStyle/>
            <a:p>
              <a:endParaRPr lang="fr-FR"/>
            </a:p>
          </p:txBody>
        </p:sp>
        <p:sp>
          <p:nvSpPr>
            <p:cNvPr id="11277" name="Text Box 20"/>
            <p:cNvSpPr txBox="1">
              <a:spLocks noChangeArrowheads="1"/>
            </p:cNvSpPr>
            <p:nvPr/>
          </p:nvSpPr>
          <p:spPr bwMode="auto">
            <a:xfrm>
              <a:off x="2183" y="922"/>
              <a:ext cx="432" cy="288"/>
            </a:xfrm>
            <a:prstGeom prst="rect">
              <a:avLst/>
            </a:prstGeom>
            <a:noFill/>
            <a:ln w="9525">
              <a:noFill/>
              <a:miter lim="800000"/>
              <a:headEnd/>
              <a:tailEnd/>
            </a:ln>
          </p:spPr>
          <p:txBody>
            <a:bodyPr>
              <a:spAutoFit/>
            </a:bodyPr>
            <a:lstStyle/>
            <a:p>
              <a:pPr algn="ctr">
                <a:spcBef>
                  <a:spcPct val="50000"/>
                </a:spcBef>
              </a:pPr>
              <a:r>
                <a:rPr lang="fr-FR" b="1" i="0">
                  <a:solidFill>
                    <a:srgbClr val="0000CC"/>
                  </a:solidFill>
                  <a:latin typeface="Arial" charset="0"/>
                  <a:cs typeface="Arial" charset="0"/>
                </a:rPr>
                <a:t>0</a:t>
              </a:r>
              <a:r>
                <a:rPr lang="fr-FR" b="1" i="0" baseline="-25000">
                  <a:solidFill>
                    <a:srgbClr val="0000CC"/>
                  </a:solidFill>
                  <a:latin typeface="Arial" charset="0"/>
                  <a:cs typeface="Arial" charset="0"/>
                </a:rPr>
                <a:t>2</a:t>
              </a:r>
            </a:p>
          </p:txBody>
        </p:sp>
        <p:sp>
          <p:nvSpPr>
            <p:cNvPr id="11278" name="Text Box 21"/>
            <p:cNvSpPr txBox="1">
              <a:spLocks noChangeArrowheads="1"/>
            </p:cNvSpPr>
            <p:nvPr/>
          </p:nvSpPr>
          <p:spPr bwMode="auto">
            <a:xfrm>
              <a:off x="3239" y="922"/>
              <a:ext cx="432" cy="446"/>
            </a:xfrm>
            <a:prstGeom prst="rect">
              <a:avLst/>
            </a:prstGeom>
            <a:noFill/>
            <a:ln w="9525">
              <a:noFill/>
              <a:miter lim="800000"/>
              <a:headEnd/>
              <a:tailEnd/>
            </a:ln>
          </p:spPr>
          <p:txBody>
            <a:bodyPr>
              <a:spAutoFit/>
            </a:bodyPr>
            <a:lstStyle/>
            <a:p>
              <a:pPr algn="ctr">
                <a:spcBef>
                  <a:spcPct val="50000"/>
                </a:spcBef>
              </a:pPr>
              <a:r>
                <a:rPr lang="fr-FR" b="1" i="0">
                  <a:latin typeface="Arial" charset="0"/>
                  <a:cs typeface="Arial" charset="0"/>
                </a:rPr>
                <a:t>C0</a:t>
              </a:r>
              <a:r>
                <a:rPr lang="fr-FR" b="1" i="0" baseline="-25000">
                  <a:latin typeface="Arial" charset="0"/>
                  <a:cs typeface="Arial" charset="0"/>
                </a:rPr>
                <a:t>2</a:t>
              </a:r>
            </a:p>
          </p:txBody>
        </p:sp>
      </p:grpSp>
      <p:sp>
        <p:nvSpPr>
          <p:cNvPr id="11270" name="Text Box 26"/>
          <p:cNvSpPr txBox="1">
            <a:spLocks noChangeArrowheads="1"/>
          </p:cNvSpPr>
          <p:nvPr/>
        </p:nvSpPr>
        <p:spPr bwMode="auto">
          <a:xfrm>
            <a:off x="4211638" y="5157788"/>
            <a:ext cx="1865312" cy="708025"/>
          </a:xfrm>
          <a:prstGeom prst="rect">
            <a:avLst/>
          </a:prstGeom>
          <a:noFill/>
          <a:ln w="9525">
            <a:noFill/>
            <a:miter lim="800000"/>
            <a:headEnd/>
            <a:tailEnd/>
          </a:ln>
        </p:spPr>
        <p:txBody>
          <a:bodyPr>
            <a:spAutoFit/>
          </a:bodyPr>
          <a:lstStyle/>
          <a:p>
            <a:pPr algn="ctr">
              <a:spcBef>
                <a:spcPct val="50000"/>
              </a:spcBef>
            </a:pPr>
            <a:r>
              <a:rPr lang="fr-FR" sz="2000" b="1" i="0">
                <a:latin typeface="Arial" charset="0"/>
                <a:cs typeface="Arial" charset="0"/>
              </a:rPr>
              <a:t>insuffisance ventilatoire</a:t>
            </a:r>
            <a:endParaRPr lang="en-US" sz="2000" b="1" i="0">
              <a:latin typeface="Arial" charset="0"/>
              <a:cs typeface="Arial" charset="0"/>
            </a:endParaRPr>
          </a:p>
        </p:txBody>
      </p:sp>
      <p:sp>
        <p:nvSpPr>
          <p:cNvPr id="11271" name="Text Box 27"/>
          <p:cNvSpPr txBox="1">
            <a:spLocks noChangeArrowheads="1"/>
          </p:cNvSpPr>
          <p:nvPr/>
        </p:nvSpPr>
        <p:spPr bwMode="auto">
          <a:xfrm>
            <a:off x="684213" y="5157788"/>
            <a:ext cx="1655762" cy="701675"/>
          </a:xfrm>
          <a:prstGeom prst="rect">
            <a:avLst/>
          </a:prstGeom>
          <a:noFill/>
          <a:ln w="9525">
            <a:noFill/>
            <a:miter lim="800000"/>
            <a:headEnd/>
            <a:tailEnd/>
          </a:ln>
        </p:spPr>
        <p:txBody>
          <a:bodyPr>
            <a:spAutoFit/>
          </a:bodyPr>
          <a:lstStyle/>
          <a:p>
            <a:pPr algn="ctr">
              <a:spcBef>
                <a:spcPct val="50000"/>
              </a:spcBef>
            </a:pPr>
            <a:r>
              <a:rPr lang="fr-FR" sz="2000" b="1" i="0">
                <a:latin typeface="Arial" charset="0"/>
                <a:cs typeface="Arial" charset="0"/>
              </a:rPr>
              <a:t>poumon normal</a:t>
            </a:r>
            <a:endParaRPr lang="en-US" sz="2000" b="1" i="0">
              <a:latin typeface="Arial" charset="0"/>
              <a:cs typeface="Arial" charset="0"/>
            </a:endParaRPr>
          </a:p>
        </p:txBody>
      </p:sp>
      <p:sp>
        <p:nvSpPr>
          <p:cNvPr id="11272" name="Text Box 28"/>
          <p:cNvSpPr txBox="1">
            <a:spLocks noChangeArrowheads="1"/>
          </p:cNvSpPr>
          <p:nvPr/>
        </p:nvSpPr>
        <p:spPr bwMode="auto">
          <a:xfrm>
            <a:off x="6877050" y="5157788"/>
            <a:ext cx="1871663" cy="708025"/>
          </a:xfrm>
          <a:prstGeom prst="rect">
            <a:avLst/>
          </a:prstGeom>
          <a:noFill/>
          <a:ln w="9525">
            <a:noFill/>
            <a:miter lim="800000"/>
            <a:headEnd/>
            <a:tailEnd/>
          </a:ln>
        </p:spPr>
        <p:txBody>
          <a:bodyPr>
            <a:spAutoFit/>
          </a:bodyPr>
          <a:lstStyle/>
          <a:p>
            <a:pPr algn="ctr">
              <a:spcBef>
                <a:spcPct val="50000"/>
              </a:spcBef>
            </a:pPr>
            <a:r>
              <a:rPr lang="fr-FR" sz="2000" b="1" i="0">
                <a:latin typeface="Arial" charset="0"/>
                <a:cs typeface="Arial" charset="0"/>
              </a:rPr>
              <a:t>insuffisance respiratoire</a:t>
            </a:r>
            <a:endParaRPr lang="en-US" sz="2000" b="1" i="0">
              <a:latin typeface="Arial" charset="0"/>
              <a:cs typeface="Arial" charset="0"/>
            </a:endParaRPr>
          </a:p>
        </p:txBody>
      </p:sp>
      <p:sp>
        <p:nvSpPr>
          <p:cNvPr id="11273" name="Text Box 29"/>
          <p:cNvSpPr txBox="1">
            <a:spLocks noChangeArrowheads="1"/>
          </p:cNvSpPr>
          <p:nvPr/>
        </p:nvSpPr>
        <p:spPr bwMode="auto">
          <a:xfrm>
            <a:off x="1114425" y="6072188"/>
            <a:ext cx="6913563" cy="677862"/>
          </a:xfrm>
          <a:prstGeom prst="rect">
            <a:avLst/>
          </a:prstGeom>
          <a:solidFill>
            <a:srgbClr val="DDDDDD"/>
          </a:solidFill>
          <a:ln w="9525">
            <a:noFill/>
            <a:miter lim="800000"/>
            <a:headEnd/>
            <a:tailEnd/>
          </a:ln>
        </p:spPr>
        <p:txBody>
          <a:bodyPr>
            <a:spAutoFit/>
          </a:bodyPr>
          <a:lstStyle/>
          <a:p>
            <a:pPr algn="ctr">
              <a:lnSpc>
                <a:spcPct val="70000"/>
              </a:lnSpc>
              <a:spcBef>
                <a:spcPct val="50000"/>
              </a:spcBef>
            </a:pPr>
            <a:r>
              <a:rPr lang="fr-FR" sz="2000" b="1" i="0">
                <a:latin typeface="Arial" charset="0"/>
                <a:cs typeface="Arial" charset="0"/>
              </a:rPr>
              <a:t>L’insuffisance </a:t>
            </a:r>
            <a:r>
              <a:rPr lang="fr-FR" sz="2000" b="1" i="0">
                <a:solidFill>
                  <a:schemeClr val="accent2"/>
                </a:solidFill>
                <a:latin typeface="Arial" charset="0"/>
                <a:cs typeface="Arial" charset="0"/>
              </a:rPr>
              <a:t>respiratoire</a:t>
            </a:r>
            <a:r>
              <a:rPr lang="fr-FR" sz="2000" b="1" i="0">
                <a:latin typeface="Arial" charset="0"/>
                <a:cs typeface="Arial" charset="0"/>
              </a:rPr>
              <a:t> est donc en règle générale</a:t>
            </a:r>
          </a:p>
          <a:p>
            <a:pPr algn="ctr">
              <a:lnSpc>
                <a:spcPct val="70000"/>
              </a:lnSpc>
              <a:spcBef>
                <a:spcPct val="50000"/>
              </a:spcBef>
            </a:pPr>
            <a:r>
              <a:rPr lang="fr-FR" sz="2000" b="1" i="0">
                <a:latin typeface="Arial" charset="0"/>
                <a:cs typeface="Arial" charset="0"/>
              </a:rPr>
              <a:t>l’évolution terminale d’une insuffisance </a:t>
            </a:r>
            <a:r>
              <a:rPr lang="fr-FR" sz="2000" b="1" i="0">
                <a:solidFill>
                  <a:schemeClr val="accent2"/>
                </a:solidFill>
                <a:latin typeface="Arial" charset="0"/>
                <a:cs typeface="Arial" charset="0"/>
              </a:rPr>
              <a:t>ventilatoire</a:t>
            </a:r>
            <a:endParaRPr lang="en-US" sz="2000" b="1" i="0">
              <a:solidFill>
                <a:schemeClr val="accent2"/>
              </a:solidFill>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58750"/>
            <a:ext cx="9144000" cy="533400"/>
          </a:xfrm>
        </p:spPr>
        <p:txBody>
          <a:bodyPr/>
          <a:lstStyle/>
          <a:p>
            <a:pPr algn="l"/>
            <a:r>
              <a:rPr lang="fr-FR" smtClean="0">
                <a:latin typeface="Arial" charset="0"/>
                <a:cs typeface="Arial" charset="0"/>
              </a:rPr>
              <a:t>A. Atteinte de la fonction pompe </a:t>
            </a:r>
            <a:br>
              <a:rPr lang="fr-FR" smtClean="0">
                <a:latin typeface="Arial" charset="0"/>
                <a:cs typeface="Arial" charset="0"/>
              </a:rPr>
            </a:br>
            <a:endParaRPr lang="fr-FR" smtClean="0">
              <a:latin typeface="Arial" charset="0"/>
              <a:cs typeface="Arial" charset="0"/>
            </a:endParaRPr>
          </a:p>
        </p:txBody>
      </p:sp>
      <p:sp>
        <p:nvSpPr>
          <p:cNvPr id="12291" name="Rectangle 3"/>
          <p:cNvSpPr>
            <a:spLocks noGrp="1" noChangeArrowheads="1"/>
          </p:cNvSpPr>
          <p:nvPr>
            <p:ph type="body" idx="1"/>
          </p:nvPr>
        </p:nvSpPr>
        <p:spPr>
          <a:xfrm>
            <a:off x="0" y="981075"/>
            <a:ext cx="9144000" cy="4392613"/>
          </a:xfrm>
        </p:spPr>
        <p:txBody>
          <a:bodyPr/>
          <a:lstStyle/>
          <a:p>
            <a:r>
              <a:rPr lang="fr-FR" sz="2000" b="0" smtClean="0">
                <a:latin typeface="Arial" charset="0"/>
                <a:cs typeface="Arial" charset="0"/>
              </a:rPr>
              <a:t>Soit </a:t>
            </a:r>
            <a:r>
              <a:rPr lang="fr-FR" sz="2000" smtClean="0">
                <a:latin typeface="Arial" charset="0"/>
                <a:cs typeface="Arial" charset="0"/>
              </a:rPr>
              <a:t>PRIMITIVE</a:t>
            </a:r>
            <a:r>
              <a:rPr lang="fr-FR" sz="2000" b="0" smtClean="0">
                <a:latin typeface="Arial" charset="0"/>
                <a:cs typeface="Arial" charset="0"/>
              </a:rPr>
              <a:t> : liée à une maladie neuromusculaire (polyradiculonévrites aiguës, myasthénie grave) et les intoxications aux psychotropes (benzodiazépines, barbituriques, etc.).</a:t>
            </a:r>
          </a:p>
          <a:p>
            <a:r>
              <a:rPr lang="fr-FR" sz="2000" b="0" smtClean="0">
                <a:latin typeface="Arial" charset="0"/>
                <a:cs typeface="Arial" charset="0"/>
              </a:rPr>
              <a:t>Souvent </a:t>
            </a:r>
            <a:r>
              <a:rPr lang="fr-FR" sz="2000" smtClean="0">
                <a:latin typeface="Arial" charset="0"/>
                <a:cs typeface="Arial" charset="0"/>
              </a:rPr>
              <a:t>SECONDAIRE </a:t>
            </a:r>
            <a:r>
              <a:rPr lang="fr-FR" sz="2000" b="0" smtClean="0">
                <a:latin typeface="Arial" charset="0"/>
                <a:cs typeface="Arial" charset="0"/>
              </a:rPr>
              <a:t>et consécutive à la fatigue des muscles respiratoires : </a:t>
            </a:r>
          </a:p>
          <a:p>
            <a:pPr>
              <a:buFont typeface="Wingdings" pitchFamily="2" charset="2"/>
              <a:buChar char="Ø"/>
            </a:pPr>
            <a:r>
              <a:rPr lang="fr-FR" sz="2000" b="0" smtClean="0">
                <a:latin typeface="Arial" charset="0"/>
                <a:cs typeface="Arial" charset="0"/>
              </a:rPr>
              <a:t>quand la demande ventilatoire est importante au cours de l’hyperthermie, de l’effort par exemple </a:t>
            </a:r>
          </a:p>
          <a:p>
            <a:pPr>
              <a:buFont typeface="Wingdings" pitchFamily="2" charset="2"/>
              <a:buChar char="Ø"/>
            </a:pPr>
            <a:r>
              <a:rPr lang="fr-FR" sz="2000" b="0" smtClean="0">
                <a:latin typeface="Arial" charset="0"/>
                <a:cs typeface="Arial" charset="0"/>
              </a:rPr>
              <a:t>lorsque la compliance du système respiratoire (Crs) est diminuée, par exemple au cours des pneumonies, des œdèmes pulmonaires, des épanchements pleuraux, des pneumothorax sous pression ou lorsque l’abdomen est distendu (syndrome du compartiment abdominal);</a:t>
            </a:r>
          </a:p>
          <a:p>
            <a:pPr>
              <a:buFont typeface="Wingdings" pitchFamily="2" charset="2"/>
              <a:buChar char="Ø"/>
            </a:pPr>
            <a:r>
              <a:rPr lang="fr-FR" sz="2000" b="0" smtClean="0">
                <a:latin typeface="Arial" charset="0"/>
                <a:cs typeface="Arial" charset="0"/>
              </a:rPr>
              <a:t>lorsque les résistances des voies aériennes sont augmentées (bronchospasme, encombrement bronchique).</a:t>
            </a:r>
          </a:p>
          <a:p>
            <a:pPr>
              <a:buFont typeface="Wingdings" pitchFamily="2" charset="2"/>
              <a:buChar char="Ø"/>
            </a:pPr>
            <a:r>
              <a:rPr lang="fr-FR" sz="2000" b="0" smtClean="0">
                <a:latin typeface="Arial" charset="0"/>
                <a:cs typeface="Arial" charset="0"/>
              </a:rPr>
              <a:t>lorsqu’il existe une hyperinflation dynamique, ou phénomène de « trapping», l’augmentation du volume de fin d’expiration génère une pression intrathoracique positive résiduelle.. Le phénomène de trapping aplatit le diaphragme et diminue sa force de contractile.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0" y="87313"/>
            <a:ext cx="9144000" cy="533400"/>
          </a:xfrm>
        </p:spPr>
        <p:txBody>
          <a:bodyPr/>
          <a:lstStyle/>
          <a:p>
            <a:pPr eaLnBrk="1" hangingPunct="1"/>
            <a:r>
              <a:rPr lang="fr-FR" smtClean="0">
                <a:latin typeface="Arial" charset="0"/>
                <a:cs typeface="Arial" charset="0"/>
              </a:rPr>
              <a:t>B. Atteinte de la surface d’échange alvéole-capillaire</a:t>
            </a:r>
          </a:p>
        </p:txBody>
      </p:sp>
      <p:sp>
        <p:nvSpPr>
          <p:cNvPr id="26627" name="Espace réservé du contenu 2"/>
          <p:cNvSpPr>
            <a:spLocks noGrp="1"/>
          </p:cNvSpPr>
          <p:nvPr>
            <p:ph idx="1"/>
          </p:nvPr>
        </p:nvSpPr>
        <p:spPr>
          <a:xfrm>
            <a:off x="0" y="692150"/>
            <a:ext cx="9144000" cy="5832475"/>
          </a:xfrm>
        </p:spPr>
        <p:txBody>
          <a:bodyPr/>
          <a:lstStyle/>
          <a:p>
            <a:pPr>
              <a:defRPr/>
            </a:pPr>
            <a:r>
              <a:rPr lang="fr-FR" dirty="0" smtClean="0"/>
              <a:t>L’atteinte de la fonction d’échange pulmonaire est la conséquence :</a:t>
            </a:r>
          </a:p>
          <a:p>
            <a:pPr>
              <a:buFont typeface="Wingdings" pitchFamily="2" charset="2"/>
              <a:buChar char="Ø"/>
              <a:defRPr/>
            </a:pPr>
            <a:r>
              <a:rPr lang="fr-FR" dirty="0" smtClean="0"/>
              <a:t>Soit principalement d’une altération des rapports entre la ventilation alvéolaire et la perfusion pulmonaire (VA/Q),</a:t>
            </a:r>
          </a:p>
          <a:p>
            <a:pPr marL="457200" indent="-457200" eaLnBrk="1" hangingPunct="1">
              <a:defRPr/>
            </a:pPr>
            <a:r>
              <a:rPr lang="fr-FR" b="0" dirty="0" smtClean="0">
                <a:latin typeface="Arial" charset="0"/>
                <a:cs typeface="Arial" charset="0"/>
              </a:rPr>
              <a:t>une réduction du lit vasculaire (HTAP, emphysème)</a:t>
            </a:r>
          </a:p>
          <a:p>
            <a:pPr marL="457200" indent="-457200" eaLnBrk="1" hangingPunct="1">
              <a:defRPr/>
            </a:pPr>
            <a:r>
              <a:rPr lang="fr-FR" b="0" dirty="0" smtClean="0">
                <a:latin typeface="Arial" charset="0"/>
                <a:cs typeface="Arial" charset="0"/>
              </a:rPr>
              <a:t>une destruction alvéolaire (emphysème)</a:t>
            </a:r>
          </a:p>
          <a:p>
            <a:pPr>
              <a:buFont typeface="Wingdings" pitchFamily="2" charset="2"/>
              <a:buChar char="Ø"/>
              <a:defRPr/>
            </a:pPr>
            <a:endParaRPr lang="fr-FR" dirty="0" smtClean="0"/>
          </a:p>
          <a:p>
            <a:pPr>
              <a:buFont typeface="Wingdings" pitchFamily="2" charset="2"/>
              <a:buChar char="Ø"/>
              <a:defRPr/>
            </a:pPr>
            <a:r>
              <a:rPr lang="fr-FR" dirty="0" smtClean="0"/>
              <a:t>plus rarement d’un trouble de la diffusion. </a:t>
            </a:r>
          </a:p>
          <a:p>
            <a:pPr>
              <a:defRPr/>
            </a:pPr>
            <a:r>
              <a:rPr lang="fr-FR" b="0" dirty="0" smtClean="0">
                <a:latin typeface="Arial" charset="0"/>
                <a:cs typeface="Arial" charset="0"/>
              </a:rPr>
              <a:t>augmentation de l’épaisseur de la membrane (pneumopathies interstitielles diffuses)</a:t>
            </a:r>
          </a:p>
          <a:p>
            <a:pPr>
              <a:defRPr/>
            </a:pPr>
            <a:endParaRPr lang="fr-FR" dirty="0" smtClean="0"/>
          </a:p>
          <a:p>
            <a:pPr>
              <a:defRPr/>
            </a:pPr>
            <a:r>
              <a:rPr lang="fr-FR" dirty="0" smtClean="0"/>
              <a:t>L’altération des rapports VA/Q réalise :</a:t>
            </a:r>
          </a:p>
          <a:p>
            <a:pPr>
              <a:buFont typeface="Wingdings" pitchFamily="2" charset="2"/>
              <a:buChar char="Ø"/>
              <a:defRPr/>
            </a:pPr>
            <a:r>
              <a:rPr lang="fr-FR" dirty="0" smtClean="0"/>
              <a:t>soit un effet shunt </a:t>
            </a:r>
            <a:r>
              <a:rPr lang="fr-FR" dirty="0" err="1" smtClean="0"/>
              <a:t>veinoartériel</a:t>
            </a:r>
            <a:r>
              <a:rPr lang="fr-FR" dirty="0" smtClean="0"/>
              <a:t> intrapulmonaire</a:t>
            </a:r>
          </a:p>
          <a:p>
            <a:pPr>
              <a:buFont typeface="Wingdings" pitchFamily="2" charset="2"/>
              <a:buChar char="Ø"/>
              <a:defRPr/>
            </a:pPr>
            <a:r>
              <a:rPr lang="fr-FR" dirty="0" smtClean="0"/>
              <a:t>soit au contraire un effet espace mort.</a:t>
            </a:r>
          </a:p>
          <a:p>
            <a:pPr marL="457200" indent="-457200" eaLnBrk="1" hangingPunct="1">
              <a:defRPr/>
            </a:pPr>
            <a:endParaRPr lang="fr-FR" b="0" dirty="0" smtClean="0">
              <a:latin typeface="Arial" charset="0"/>
              <a:cs typeface="Arial" charset="0"/>
            </a:endParaRPr>
          </a:p>
          <a:p>
            <a:pPr marL="457200" indent="-457200" eaLnBrk="1" hangingPunct="1">
              <a:buFont typeface="Comic Sans MS" pitchFamily="66" charset="0"/>
              <a:buAutoNum type="arabicPeriod"/>
              <a:defRPr/>
            </a:pPr>
            <a:endParaRPr lang="fr-FR" dirty="0" smtClean="0">
              <a:latin typeface="Arial" charset="0"/>
              <a:cs typeface="Arial" charset="0"/>
            </a:endParaRPr>
          </a:p>
          <a:p>
            <a:pPr marL="457200" indent="-457200" eaLnBrk="1" hangingPunct="1">
              <a:buFont typeface="Comic Sans MS" pitchFamily="66" charset="0"/>
              <a:buAutoNum type="arabicPeriod"/>
              <a:defRPr/>
            </a:pPr>
            <a:endParaRPr lang="fr-FR"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177"/>
          <p:cNvGrpSpPr>
            <a:grpSpLocks/>
          </p:cNvGrpSpPr>
          <p:nvPr/>
        </p:nvGrpSpPr>
        <p:grpSpPr bwMode="auto">
          <a:xfrm>
            <a:off x="2255838" y="188913"/>
            <a:ext cx="4986337" cy="4098925"/>
            <a:chOff x="1421" y="119"/>
            <a:chExt cx="3141" cy="2582"/>
          </a:xfrm>
        </p:grpSpPr>
        <p:sp>
          <p:nvSpPr>
            <p:cNvPr id="115890" name="Freeform 178"/>
            <p:cNvSpPr>
              <a:spLocks/>
            </p:cNvSpPr>
            <p:nvPr/>
          </p:nvSpPr>
          <p:spPr bwMode="auto">
            <a:xfrm>
              <a:off x="1421"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15891" name="Freeform 179"/>
            <p:cNvSpPr>
              <a:spLocks/>
            </p:cNvSpPr>
            <p:nvPr/>
          </p:nvSpPr>
          <p:spPr bwMode="auto">
            <a:xfrm flipH="1">
              <a:off x="1425"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grpSp>
      <p:sp>
        <p:nvSpPr>
          <p:cNvPr id="115724" name="Freeform 12"/>
          <p:cNvSpPr>
            <a:spLocks/>
          </p:cNvSpPr>
          <p:nvPr/>
        </p:nvSpPr>
        <p:spPr bwMode="auto">
          <a:xfrm flipH="1">
            <a:off x="3060700" y="533400"/>
            <a:ext cx="1620838" cy="2895600"/>
          </a:xfrm>
          <a:custGeom>
            <a:avLst/>
            <a:gdLst>
              <a:gd name="T0" fmla="*/ 23 w 1021"/>
              <a:gd name="T1" fmla="*/ 0 h 2041"/>
              <a:gd name="T2" fmla="*/ 23 w 1021"/>
              <a:gd name="T3" fmla="*/ 590 h 2041"/>
              <a:gd name="T4" fmla="*/ 160 w 1021"/>
              <a:gd name="T5" fmla="*/ 998 h 2041"/>
              <a:gd name="T6" fmla="*/ 477 w 1021"/>
              <a:gd name="T7" fmla="*/ 1542 h 2041"/>
              <a:gd name="T8" fmla="*/ 795 w 1021"/>
              <a:gd name="T9" fmla="*/ 1905 h 2041"/>
              <a:gd name="T10" fmla="*/ 1021 w 1021"/>
              <a:gd name="T11" fmla="*/ 2041 h 2041"/>
            </a:gdLst>
            <a:ahLst/>
            <a:cxnLst>
              <a:cxn ang="0">
                <a:pos x="T0" y="T1"/>
              </a:cxn>
              <a:cxn ang="0">
                <a:pos x="T2" y="T3"/>
              </a:cxn>
              <a:cxn ang="0">
                <a:pos x="T4" y="T5"/>
              </a:cxn>
              <a:cxn ang="0">
                <a:pos x="T6" y="T7"/>
              </a:cxn>
              <a:cxn ang="0">
                <a:pos x="T8" y="T9"/>
              </a:cxn>
              <a:cxn ang="0">
                <a:pos x="T10" y="T11"/>
              </a:cxn>
            </a:cxnLst>
            <a:rect l="0" t="0" r="r" b="b"/>
            <a:pathLst>
              <a:path w="1021" h="2041">
                <a:moveTo>
                  <a:pt x="23" y="0"/>
                </a:moveTo>
                <a:cubicBezTo>
                  <a:pt x="11" y="212"/>
                  <a:pt x="0" y="424"/>
                  <a:pt x="23" y="590"/>
                </a:cubicBezTo>
                <a:cubicBezTo>
                  <a:pt x="46" y="756"/>
                  <a:pt x="84" y="839"/>
                  <a:pt x="160" y="998"/>
                </a:cubicBezTo>
                <a:cubicBezTo>
                  <a:pt x="236" y="1157"/>
                  <a:pt x="371" y="1391"/>
                  <a:pt x="477" y="1542"/>
                </a:cubicBezTo>
                <a:cubicBezTo>
                  <a:pt x="583" y="1693"/>
                  <a:pt x="704" y="1822"/>
                  <a:pt x="795" y="1905"/>
                </a:cubicBezTo>
                <a:cubicBezTo>
                  <a:pt x="886" y="1988"/>
                  <a:pt x="953" y="2014"/>
                  <a:pt x="1021" y="2041"/>
                </a:cubicBezTo>
              </a:path>
            </a:pathLst>
          </a:custGeom>
          <a:noFill/>
          <a:ln w="76200" cmpd="sng">
            <a:solidFill>
              <a:schemeClr val="tx1"/>
            </a:solidFill>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725" name="Freeform 13"/>
          <p:cNvSpPr>
            <a:spLocks/>
          </p:cNvSpPr>
          <p:nvPr/>
        </p:nvSpPr>
        <p:spPr bwMode="auto">
          <a:xfrm flipH="1">
            <a:off x="4859338" y="549275"/>
            <a:ext cx="1751012" cy="3024188"/>
          </a:xfrm>
          <a:custGeom>
            <a:avLst/>
            <a:gdLst>
              <a:gd name="T0" fmla="*/ 1088 w 1103"/>
              <a:gd name="T1" fmla="*/ 0 h 2132"/>
              <a:gd name="T2" fmla="*/ 1088 w 1103"/>
              <a:gd name="T3" fmla="*/ 590 h 2132"/>
              <a:gd name="T4" fmla="*/ 998 w 1103"/>
              <a:gd name="T5" fmla="*/ 907 h 2132"/>
              <a:gd name="T6" fmla="*/ 771 w 1103"/>
              <a:gd name="T7" fmla="*/ 1315 h 2132"/>
              <a:gd name="T8" fmla="*/ 453 w 1103"/>
              <a:gd name="T9" fmla="*/ 1678 h 2132"/>
              <a:gd name="T10" fmla="*/ 136 w 1103"/>
              <a:gd name="T11" fmla="*/ 2041 h 2132"/>
              <a:gd name="T12" fmla="*/ 0 w 1103"/>
              <a:gd name="T13" fmla="*/ 2132 h 2132"/>
            </a:gdLst>
            <a:ahLst/>
            <a:cxnLst>
              <a:cxn ang="0">
                <a:pos x="T0" y="T1"/>
              </a:cxn>
              <a:cxn ang="0">
                <a:pos x="T2" y="T3"/>
              </a:cxn>
              <a:cxn ang="0">
                <a:pos x="T4" y="T5"/>
              </a:cxn>
              <a:cxn ang="0">
                <a:pos x="T6" y="T7"/>
              </a:cxn>
              <a:cxn ang="0">
                <a:pos x="T8" y="T9"/>
              </a:cxn>
              <a:cxn ang="0">
                <a:pos x="T10" y="T11"/>
              </a:cxn>
              <a:cxn ang="0">
                <a:pos x="T12" y="T13"/>
              </a:cxn>
            </a:cxnLst>
            <a:rect l="0" t="0" r="r" b="b"/>
            <a:pathLst>
              <a:path w="1103" h="2132">
                <a:moveTo>
                  <a:pt x="1088" y="0"/>
                </a:moveTo>
                <a:cubicBezTo>
                  <a:pt x="1095" y="219"/>
                  <a:pt x="1103" y="439"/>
                  <a:pt x="1088" y="590"/>
                </a:cubicBezTo>
                <a:cubicBezTo>
                  <a:pt x="1073" y="741"/>
                  <a:pt x="1051" y="786"/>
                  <a:pt x="998" y="907"/>
                </a:cubicBezTo>
                <a:cubicBezTo>
                  <a:pt x="945" y="1028"/>
                  <a:pt x="862" y="1187"/>
                  <a:pt x="771" y="1315"/>
                </a:cubicBezTo>
                <a:cubicBezTo>
                  <a:pt x="680" y="1443"/>
                  <a:pt x="559" y="1557"/>
                  <a:pt x="453" y="1678"/>
                </a:cubicBezTo>
                <a:cubicBezTo>
                  <a:pt x="347" y="1799"/>
                  <a:pt x="211" y="1965"/>
                  <a:pt x="136" y="2041"/>
                </a:cubicBezTo>
                <a:cubicBezTo>
                  <a:pt x="61" y="2117"/>
                  <a:pt x="30" y="2124"/>
                  <a:pt x="0" y="2132"/>
                </a:cubicBezTo>
              </a:path>
            </a:pathLst>
          </a:custGeom>
          <a:noFill/>
          <a:ln w="76200" cap="flat" cmpd="sng">
            <a:solidFill>
              <a:schemeClr val="tx1"/>
            </a:solidFill>
            <a:prstDash val="solid"/>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727" name="Oval 15"/>
          <p:cNvSpPr>
            <a:spLocks noChangeArrowheads="1"/>
          </p:cNvSpPr>
          <p:nvPr/>
        </p:nvSpPr>
        <p:spPr bwMode="auto">
          <a:xfrm>
            <a:off x="13319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28" name="Oval 16"/>
          <p:cNvSpPr>
            <a:spLocks noChangeArrowheads="1"/>
          </p:cNvSpPr>
          <p:nvPr/>
        </p:nvSpPr>
        <p:spPr bwMode="auto">
          <a:xfrm>
            <a:off x="1547813"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29" name="Oval 17"/>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0" name="Oval 18"/>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1" name="Oval 19"/>
          <p:cNvSpPr>
            <a:spLocks noChangeArrowheads="1"/>
          </p:cNvSpPr>
          <p:nvPr/>
        </p:nvSpPr>
        <p:spPr bwMode="auto">
          <a:xfrm>
            <a:off x="16922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2" name="Oval 20"/>
          <p:cNvSpPr>
            <a:spLocks noChangeArrowheads="1"/>
          </p:cNvSpPr>
          <p:nvPr/>
        </p:nvSpPr>
        <p:spPr bwMode="auto">
          <a:xfrm>
            <a:off x="1908175" y="49403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3" name="Oval 21"/>
          <p:cNvSpPr>
            <a:spLocks noChangeArrowheads="1"/>
          </p:cNvSpPr>
          <p:nvPr/>
        </p:nvSpPr>
        <p:spPr bwMode="auto">
          <a:xfrm>
            <a:off x="2124075"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4" name="Oval 22"/>
          <p:cNvSpPr>
            <a:spLocks noChangeArrowheads="1"/>
          </p:cNvSpPr>
          <p:nvPr/>
        </p:nvSpPr>
        <p:spPr bwMode="auto">
          <a:xfrm>
            <a:off x="23399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5" name="Oval 23"/>
          <p:cNvSpPr>
            <a:spLocks noChangeArrowheads="1"/>
          </p:cNvSpPr>
          <p:nvPr/>
        </p:nvSpPr>
        <p:spPr bwMode="auto">
          <a:xfrm>
            <a:off x="2581275" y="47974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6" name="Oval 24"/>
          <p:cNvSpPr>
            <a:spLocks noChangeArrowheads="1"/>
          </p:cNvSpPr>
          <p:nvPr/>
        </p:nvSpPr>
        <p:spPr bwMode="auto">
          <a:xfrm>
            <a:off x="2627313"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7" name="Oval 25"/>
          <p:cNvSpPr>
            <a:spLocks noChangeArrowheads="1"/>
          </p:cNvSpPr>
          <p:nvPr/>
        </p:nvSpPr>
        <p:spPr bwMode="auto">
          <a:xfrm>
            <a:off x="3059113"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8" name="Oval 26"/>
          <p:cNvSpPr>
            <a:spLocks noChangeArrowheads="1"/>
          </p:cNvSpPr>
          <p:nvPr/>
        </p:nvSpPr>
        <p:spPr bwMode="auto">
          <a:xfrm>
            <a:off x="3419475"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9" name="Oval 27"/>
          <p:cNvSpPr>
            <a:spLocks noChangeArrowheads="1"/>
          </p:cNvSpPr>
          <p:nvPr/>
        </p:nvSpPr>
        <p:spPr bwMode="auto">
          <a:xfrm>
            <a:off x="35639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0" name="Oval 28"/>
          <p:cNvSpPr>
            <a:spLocks noChangeArrowheads="1"/>
          </p:cNvSpPr>
          <p:nvPr/>
        </p:nvSpPr>
        <p:spPr bwMode="auto">
          <a:xfrm>
            <a:off x="3851275"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1" name="Oval 29"/>
          <p:cNvSpPr>
            <a:spLocks noChangeArrowheads="1"/>
          </p:cNvSpPr>
          <p:nvPr/>
        </p:nvSpPr>
        <p:spPr bwMode="auto">
          <a:xfrm>
            <a:off x="3132138"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2" name="Oval 30"/>
          <p:cNvSpPr>
            <a:spLocks noChangeArrowheads="1"/>
          </p:cNvSpPr>
          <p:nvPr/>
        </p:nvSpPr>
        <p:spPr bwMode="auto">
          <a:xfrm>
            <a:off x="4716463"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3" name="Oval 31"/>
          <p:cNvSpPr>
            <a:spLocks noChangeArrowheads="1"/>
          </p:cNvSpPr>
          <p:nvPr/>
        </p:nvSpPr>
        <p:spPr bwMode="auto">
          <a:xfrm>
            <a:off x="3708400" y="47244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4" name="Oval 32"/>
          <p:cNvSpPr>
            <a:spLocks noChangeArrowheads="1"/>
          </p:cNvSpPr>
          <p:nvPr/>
        </p:nvSpPr>
        <p:spPr bwMode="auto">
          <a:xfrm>
            <a:off x="3995738"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5" name="Oval 33"/>
          <p:cNvSpPr>
            <a:spLocks noChangeArrowheads="1"/>
          </p:cNvSpPr>
          <p:nvPr/>
        </p:nvSpPr>
        <p:spPr bwMode="auto">
          <a:xfrm>
            <a:off x="1619250"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6" name="Oval 34"/>
          <p:cNvSpPr>
            <a:spLocks noChangeArrowheads="1"/>
          </p:cNvSpPr>
          <p:nvPr/>
        </p:nvSpPr>
        <p:spPr bwMode="auto">
          <a:xfrm>
            <a:off x="1835150"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7" name="Oval 35"/>
          <p:cNvSpPr>
            <a:spLocks noChangeArrowheads="1"/>
          </p:cNvSpPr>
          <p:nvPr/>
        </p:nvSpPr>
        <p:spPr bwMode="auto">
          <a:xfrm>
            <a:off x="1908175"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8" name="Oval 36"/>
          <p:cNvSpPr>
            <a:spLocks noChangeArrowheads="1"/>
          </p:cNvSpPr>
          <p:nvPr/>
        </p:nvSpPr>
        <p:spPr bwMode="auto">
          <a:xfrm>
            <a:off x="2195513"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9" name="Oval 37"/>
          <p:cNvSpPr>
            <a:spLocks noChangeArrowheads="1"/>
          </p:cNvSpPr>
          <p:nvPr/>
        </p:nvSpPr>
        <p:spPr bwMode="auto">
          <a:xfrm>
            <a:off x="4429125"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0" name="Oval 38"/>
          <p:cNvSpPr>
            <a:spLocks noChangeArrowheads="1"/>
          </p:cNvSpPr>
          <p:nvPr/>
        </p:nvSpPr>
        <p:spPr bwMode="auto">
          <a:xfrm>
            <a:off x="42846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1" name="Oval 39"/>
          <p:cNvSpPr>
            <a:spLocks noChangeArrowheads="1"/>
          </p:cNvSpPr>
          <p:nvPr/>
        </p:nvSpPr>
        <p:spPr bwMode="auto">
          <a:xfrm>
            <a:off x="4500563"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2" name="Oval 40"/>
          <p:cNvSpPr>
            <a:spLocks noChangeArrowheads="1"/>
          </p:cNvSpPr>
          <p:nvPr/>
        </p:nvSpPr>
        <p:spPr bwMode="auto">
          <a:xfrm>
            <a:off x="4573588"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3" name="Oval 41"/>
          <p:cNvSpPr>
            <a:spLocks noChangeArrowheads="1"/>
          </p:cNvSpPr>
          <p:nvPr/>
        </p:nvSpPr>
        <p:spPr bwMode="auto">
          <a:xfrm>
            <a:off x="486092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4" name="Oval 42"/>
          <p:cNvSpPr>
            <a:spLocks noChangeArrowheads="1"/>
          </p:cNvSpPr>
          <p:nvPr/>
        </p:nvSpPr>
        <p:spPr bwMode="auto">
          <a:xfrm>
            <a:off x="4932363"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5" name="Oval 43"/>
          <p:cNvSpPr>
            <a:spLocks noChangeArrowheads="1"/>
          </p:cNvSpPr>
          <p:nvPr/>
        </p:nvSpPr>
        <p:spPr bwMode="auto">
          <a:xfrm>
            <a:off x="4787900" y="4941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6" name="Oval 44"/>
          <p:cNvSpPr>
            <a:spLocks noChangeArrowheads="1"/>
          </p:cNvSpPr>
          <p:nvPr/>
        </p:nvSpPr>
        <p:spPr bwMode="auto">
          <a:xfrm>
            <a:off x="5003800"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7" name="Oval 45"/>
          <p:cNvSpPr>
            <a:spLocks noChangeArrowheads="1"/>
          </p:cNvSpPr>
          <p:nvPr/>
        </p:nvSpPr>
        <p:spPr bwMode="auto">
          <a:xfrm>
            <a:off x="5105400"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8" name="Oval 46"/>
          <p:cNvSpPr>
            <a:spLocks noChangeArrowheads="1"/>
          </p:cNvSpPr>
          <p:nvPr/>
        </p:nvSpPr>
        <p:spPr bwMode="auto">
          <a:xfrm>
            <a:off x="5364163"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9" name="Oval 47"/>
          <p:cNvSpPr>
            <a:spLocks noChangeArrowheads="1"/>
          </p:cNvSpPr>
          <p:nvPr/>
        </p:nvSpPr>
        <p:spPr bwMode="auto">
          <a:xfrm>
            <a:off x="4859338"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0" name="Oval 48"/>
          <p:cNvSpPr>
            <a:spLocks noChangeArrowheads="1"/>
          </p:cNvSpPr>
          <p:nvPr/>
        </p:nvSpPr>
        <p:spPr bwMode="auto">
          <a:xfrm>
            <a:off x="50038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1" name="Oval 49"/>
          <p:cNvSpPr>
            <a:spLocks noChangeArrowheads="1"/>
          </p:cNvSpPr>
          <p:nvPr/>
        </p:nvSpPr>
        <p:spPr bwMode="auto">
          <a:xfrm>
            <a:off x="529113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2" name="Oval 50"/>
          <p:cNvSpPr>
            <a:spLocks noChangeArrowheads="1"/>
          </p:cNvSpPr>
          <p:nvPr/>
        </p:nvSpPr>
        <p:spPr bwMode="auto">
          <a:xfrm>
            <a:off x="5148263" y="60213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3" name="Oval 51"/>
          <p:cNvSpPr>
            <a:spLocks noChangeArrowheads="1"/>
          </p:cNvSpPr>
          <p:nvPr/>
        </p:nvSpPr>
        <p:spPr bwMode="auto">
          <a:xfrm>
            <a:off x="5435600" y="609441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4" name="Oval 52"/>
          <p:cNvSpPr>
            <a:spLocks noChangeArrowheads="1"/>
          </p:cNvSpPr>
          <p:nvPr/>
        </p:nvSpPr>
        <p:spPr bwMode="auto">
          <a:xfrm>
            <a:off x="57959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5" name="Oval 53"/>
          <p:cNvSpPr>
            <a:spLocks noChangeArrowheads="1"/>
          </p:cNvSpPr>
          <p:nvPr/>
        </p:nvSpPr>
        <p:spPr bwMode="auto">
          <a:xfrm>
            <a:off x="56515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6" name="Oval 54"/>
          <p:cNvSpPr>
            <a:spLocks noChangeArrowheads="1"/>
          </p:cNvSpPr>
          <p:nvPr/>
        </p:nvSpPr>
        <p:spPr bwMode="auto">
          <a:xfrm>
            <a:off x="5867400" y="65976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7" name="Oval 55"/>
          <p:cNvSpPr>
            <a:spLocks noChangeArrowheads="1"/>
          </p:cNvSpPr>
          <p:nvPr/>
        </p:nvSpPr>
        <p:spPr bwMode="auto">
          <a:xfrm>
            <a:off x="5969000" y="63373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8" name="Oval 56"/>
          <p:cNvSpPr>
            <a:spLocks noChangeArrowheads="1"/>
          </p:cNvSpPr>
          <p:nvPr/>
        </p:nvSpPr>
        <p:spPr bwMode="auto">
          <a:xfrm>
            <a:off x="6227763" y="6308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9" name="Oval 57"/>
          <p:cNvSpPr>
            <a:spLocks noChangeArrowheads="1"/>
          </p:cNvSpPr>
          <p:nvPr/>
        </p:nvSpPr>
        <p:spPr bwMode="auto">
          <a:xfrm>
            <a:off x="44275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0" name="Oval 58"/>
          <p:cNvSpPr>
            <a:spLocks noChangeArrowheads="1"/>
          </p:cNvSpPr>
          <p:nvPr/>
        </p:nvSpPr>
        <p:spPr bwMode="auto">
          <a:xfrm>
            <a:off x="4140200" y="53006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1" name="Oval 59"/>
          <p:cNvSpPr>
            <a:spLocks noChangeArrowheads="1"/>
          </p:cNvSpPr>
          <p:nvPr/>
        </p:nvSpPr>
        <p:spPr bwMode="auto">
          <a:xfrm>
            <a:off x="4067175" y="55181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2" name="Oval 60"/>
          <p:cNvSpPr>
            <a:spLocks noChangeArrowheads="1"/>
          </p:cNvSpPr>
          <p:nvPr/>
        </p:nvSpPr>
        <p:spPr bwMode="auto">
          <a:xfrm>
            <a:off x="4140200" y="5013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3" name="Oval 61"/>
          <p:cNvSpPr>
            <a:spLocks noChangeArrowheads="1"/>
          </p:cNvSpPr>
          <p:nvPr/>
        </p:nvSpPr>
        <p:spPr bwMode="auto">
          <a:xfrm>
            <a:off x="21955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4" name="Oval 62"/>
          <p:cNvSpPr>
            <a:spLocks noChangeArrowheads="1"/>
          </p:cNvSpPr>
          <p:nvPr/>
        </p:nvSpPr>
        <p:spPr bwMode="auto">
          <a:xfrm>
            <a:off x="323850" y="53022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5" name="Oval 63"/>
          <p:cNvSpPr>
            <a:spLocks noChangeArrowheads="1"/>
          </p:cNvSpPr>
          <p:nvPr/>
        </p:nvSpPr>
        <p:spPr bwMode="auto">
          <a:xfrm>
            <a:off x="10429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6" name="Oval 64"/>
          <p:cNvSpPr>
            <a:spLocks noChangeArrowheads="1"/>
          </p:cNvSpPr>
          <p:nvPr/>
        </p:nvSpPr>
        <p:spPr bwMode="auto">
          <a:xfrm>
            <a:off x="1187450"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7" name="Oval 65"/>
          <p:cNvSpPr>
            <a:spLocks noChangeArrowheads="1"/>
          </p:cNvSpPr>
          <p:nvPr/>
        </p:nvSpPr>
        <p:spPr bwMode="auto">
          <a:xfrm>
            <a:off x="1474788"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8" name="Oval 66"/>
          <p:cNvSpPr>
            <a:spLocks noChangeArrowheads="1"/>
          </p:cNvSpPr>
          <p:nvPr/>
        </p:nvSpPr>
        <p:spPr bwMode="auto">
          <a:xfrm>
            <a:off x="755650" y="53736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9" name="Oval 67"/>
          <p:cNvSpPr>
            <a:spLocks noChangeArrowheads="1"/>
          </p:cNvSpPr>
          <p:nvPr/>
        </p:nvSpPr>
        <p:spPr bwMode="auto">
          <a:xfrm>
            <a:off x="2484438"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0" name="Oval 68"/>
          <p:cNvSpPr>
            <a:spLocks noChangeArrowheads="1"/>
          </p:cNvSpPr>
          <p:nvPr/>
        </p:nvSpPr>
        <p:spPr bwMode="auto">
          <a:xfrm>
            <a:off x="2339975" y="63103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1" name="Oval 69"/>
          <p:cNvSpPr>
            <a:spLocks noChangeArrowheads="1"/>
          </p:cNvSpPr>
          <p:nvPr/>
        </p:nvSpPr>
        <p:spPr bwMode="auto">
          <a:xfrm>
            <a:off x="2555875" y="65262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2" name="Oval 70"/>
          <p:cNvSpPr>
            <a:spLocks noChangeArrowheads="1"/>
          </p:cNvSpPr>
          <p:nvPr/>
        </p:nvSpPr>
        <p:spPr bwMode="auto">
          <a:xfrm>
            <a:off x="2657475" y="6265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3" name="Oval 71"/>
          <p:cNvSpPr>
            <a:spLocks noChangeArrowheads="1"/>
          </p:cNvSpPr>
          <p:nvPr/>
        </p:nvSpPr>
        <p:spPr bwMode="auto">
          <a:xfrm>
            <a:off x="291623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4" name="Oval 72"/>
          <p:cNvSpPr>
            <a:spLocks noChangeArrowheads="1"/>
          </p:cNvSpPr>
          <p:nvPr/>
        </p:nvSpPr>
        <p:spPr bwMode="auto">
          <a:xfrm>
            <a:off x="13319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5" name="Oval 73"/>
          <p:cNvSpPr>
            <a:spLocks noChangeArrowheads="1"/>
          </p:cNvSpPr>
          <p:nvPr/>
        </p:nvSpPr>
        <p:spPr bwMode="auto">
          <a:xfrm>
            <a:off x="1547813"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6" name="Oval 74"/>
          <p:cNvSpPr>
            <a:spLocks noChangeArrowheads="1"/>
          </p:cNvSpPr>
          <p:nvPr/>
        </p:nvSpPr>
        <p:spPr bwMode="auto">
          <a:xfrm>
            <a:off x="82708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7" name="Oval 75"/>
          <p:cNvSpPr>
            <a:spLocks noChangeArrowheads="1"/>
          </p:cNvSpPr>
          <p:nvPr/>
        </p:nvSpPr>
        <p:spPr bwMode="auto">
          <a:xfrm>
            <a:off x="104298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8" name="Oval 76"/>
          <p:cNvSpPr>
            <a:spLocks noChangeArrowheads="1"/>
          </p:cNvSpPr>
          <p:nvPr/>
        </p:nvSpPr>
        <p:spPr bwMode="auto">
          <a:xfrm>
            <a:off x="107950"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9" name="Oval 77"/>
          <p:cNvSpPr>
            <a:spLocks noChangeArrowheads="1"/>
          </p:cNvSpPr>
          <p:nvPr/>
        </p:nvSpPr>
        <p:spPr bwMode="auto">
          <a:xfrm>
            <a:off x="323850" y="57324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0" name="Oval 78"/>
          <p:cNvSpPr>
            <a:spLocks noChangeArrowheads="1"/>
          </p:cNvSpPr>
          <p:nvPr/>
        </p:nvSpPr>
        <p:spPr bwMode="auto">
          <a:xfrm>
            <a:off x="2051050"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1" name="Oval 79"/>
          <p:cNvSpPr>
            <a:spLocks noChangeArrowheads="1"/>
          </p:cNvSpPr>
          <p:nvPr/>
        </p:nvSpPr>
        <p:spPr bwMode="auto">
          <a:xfrm>
            <a:off x="28432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2" name="Oval 80"/>
          <p:cNvSpPr>
            <a:spLocks noChangeArrowheads="1"/>
          </p:cNvSpPr>
          <p:nvPr/>
        </p:nvSpPr>
        <p:spPr bwMode="auto">
          <a:xfrm>
            <a:off x="313055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3" name="Oval 81"/>
          <p:cNvSpPr>
            <a:spLocks noChangeArrowheads="1"/>
          </p:cNvSpPr>
          <p:nvPr/>
        </p:nvSpPr>
        <p:spPr bwMode="auto">
          <a:xfrm>
            <a:off x="3128963" y="6381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4" name="Oval 82"/>
          <p:cNvSpPr>
            <a:spLocks noChangeArrowheads="1"/>
          </p:cNvSpPr>
          <p:nvPr/>
        </p:nvSpPr>
        <p:spPr bwMode="auto">
          <a:xfrm>
            <a:off x="334803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5" name="Oval 83"/>
          <p:cNvSpPr>
            <a:spLocks noChangeArrowheads="1"/>
          </p:cNvSpPr>
          <p:nvPr/>
        </p:nvSpPr>
        <p:spPr bwMode="auto">
          <a:xfrm>
            <a:off x="3635375"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6" name="Oval 84"/>
          <p:cNvSpPr>
            <a:spLocks noChangeArrowheads="1"/>
          </p:cNvSpPr>
          <p:nvPr/>
        </p:nvSpPr>
        <p:spPr bwMode="auto">
          <a:xfrm>
            <a:off x="363378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7" name="Oval 85"/>
          <p:cNvSpPr>
            <a:spLocks noChangeArrowheads="1"/>
          </p:cNvSpPr>
          <p:nvPr/>
        </p:nvSpPr>
        <p:spPr bwMode="auto">
          <a:xfrm>
            <a:off x="3390900" y="61642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8" name="Oval 86"/>
          <p:cNvSpPr>
            <a:spLocks noChangeArrowheads="1"/>
          </p:cNvSpPr>
          <p:nvPr/>
        </p:nvSpPr>
        <p:spPr bwMode="auto">
          <a:xfrm>
            <a:off x="64436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9" name="Oval 87"/>
          <p:cNvSpPr>
            <a:spLocks noChangeArrowheads="1"/>
          </p:cNvSpPr>
          <p:nvPr/>
        </p:nvSpPr>
        <p:spPr bwMode="auto">
          <a:xfrm>
            <a:off x="6731000" y="616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0" name="Oval 88"/>
          <p:cNvSpPr>
            <a:spLocks noChangeArrowheads="1"/>
          </p:cNvSpPr>
          <p:nvPr/>
        </p:nvSpPr>
        <p:spPr bwMode="auto">
          <a:xfrm>
            <a:off x="6486525" y="63801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1" name="Oval 89"/>
          <p:cNvSpPr>
            <a:spLocks noChangeArrowheads="1"/>
          </p:cNvSpPr>
          <p:nvPr/>
        </p:nvSpPr>
        <p:spPr bwMode="auto">
          <a:xfrm>
            <a:off x="3419475"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2" name="Oval 90"/>
          <p:cNvSpPr>
            <a:spLocks noChangeArrowheads="1"/>
          </p:cNvSpPr>
          <p:nvPr/>
        </p:nvSpPr>
        <p:spPr bwMode="auto">
          <a:xfrm>
            <a:off x="2916238" y="6524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3" name="Oval 91"/>
          <p:cNvSpPr>
            <a:spLocks noChangeArrowheads="1"/>
          </p:cNvSpPr>
          <p:nvPr/>
        </p:nvSpPr>
        <p:spPr bwMode="auto">
          <a:xfrm>
            <a:off x="3924300" y="63087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4" name="Oval 92"/>
          <p:cNvSpPr>
            <a:spLocks noChangeArrowheads="1"/>
          </p:cNvSpPr>
          <p:nvPr/>
        </p:nvSpPr>
        <p:spPr bwMode="auto">
          <a:xfrm>
            <a:off x="414020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5" name="Oval 93"/>
          <p:cNvSpPr>
            <a:spLocks noChangeArrowheads="1"/>
          </p:cNvSpPr>
          <p:nvPr/>
        </p:nvSpPr>
        <p:spPr bwMode="auto">
          <a:xfrm>
            <a:off x="3924300"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6" name="Oval 94"/>
          <p:cNvSpPr>
            <a:spLocks noChangeArrowheads="1"/>
          </p:cNvSpPr>
          <p:nvPr/>
        </p:nvSpPr>
        <p:spPr bwMode="auto">
          <a:xfrm>
            <a:off x="377983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7" name="Oval 95"/>
          <p:cNvSpPr>
            <a:spLocks noChangeArrowheads="1"/>
          </p:cNvSpPr>
          <p:nvPr/>
        </p:nvSpPr>
        <p:spPr bwMode="auto">
          <a:xfrm>
            <a:off x="468313"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8" name="Oval 96"/>
          <p:cNvSpPr>
            <a:spLocks noChangeArrowheads="1"/>
          </p:cNvSpPr>
          <p:nvPr/>
        </p:nvSpPr>
        <p:spPr bwMode="auto">
          <a:xfrm>
            <a:off x="6111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9" name="Oval 97"/>
          <p:cNvSpPr>
            <a:spLocks noChangeArrowheads="1"/>
          </p:cNvSpPr>
          <p:nvPr/>
        </p:nvSpPr>
        <p:spPr bwMode="auto">
          <a:xfrm>
            <a:off x="2843213"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0" name="Oval 98"/>
          <p:cNvSpPr>
            <a:spLocks noChangeArrowheads="1"/>
          </p:cNvSpPr>
          <p:nvPr/>
        </p:nvSpPr>
        <p:spPr bwMode="auto">
          <a:xfrm>
            <a:off x="2843213"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1" name="Oval 99"/>
          <p:cNvSpPr>
            <a:spLocks noChangeArrowheads="1"/>
          </p:cNvSpPr>
          <p:nvPr/>
        </p:nvSpPr>
        <p:spPr bwMode="auto">
          <a:xfrm>
            <a:off x="3373438" y="489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2" name="Oval 100"/>
          <p:cNvSpPr>
            <a:spLocks noChangeArrowheads="1"/>
          </p:cNvSpPr>
          <p:nvPr/>
        </p:nvSpPr>
        <p:spPr bwMode="auto">
          <a:xfrm>
            <a:off x="4716463" y="61785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3" name="Oval 101"/>
          <p:cNvSpPr>
            <a:spLocks noChangeArrowheads="1"/>
          </p:cNvSpPr>
          <p:nvPr/>
        </p:nvSpPr>
        <p:spPr bwMode="auto">
          <a:xfrm>
            <a:off x="5507038"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4" name="Oval 102"/>
          <p:cNvSpPr>
            <a:spLocks noChangeArrowheads="1"/>
          </p:cNvSpPr>
          <p:nvPr/>
        </p:nvSpPr>
        <p:spPr bwMode="auto">
          <a:xfrm>
            <a:off x="5619750" y="48879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5" name="Oval 103"/>
          <p:cNvSpPr>
            <a:spLocks noChangeArrowheads="1"/>
          </p:cNvSpPr>
          <p:nvPr/>
        </p:nvSpPr>
        <p:spPr bwMode="auto">
          <a:xfrm>
            <a:off x="5292725" y="50847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6" name="Oval 104"/>
          <p:cNvSpPr>
            <a:spLocks noChangeArrowheads="1"/>
          </p:cNvSpPr>
          <p:nvPr/>
        </p:nvSpPr>
        <p:spPr bwMode="auto">
          <a:xfrm>
            <a:off x="5651500"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7" name="Oval 105"/>
          <p:cNvSpPr>
            <a:spLocks noChangeArrowheads="1"/>
          </p:cNvSpPr>
          <p:nvPr/>
        </p:nvSpPr>
        <p:spPr bwMode="auto">
          <a:xfrm>
            <a:off x="5219700"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8" name="Oval 106"/>
          <p:cNvSpPr>
            <a:spLocks noChangeArrowheads="1"/>
          </p:cNvSpPr>
          <p:nvPr/>
        </p:nvSpPr>
        <p:spPr bwMode="auto">
          <a:xfrm>
            <a:off x="5940425"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9" name="Oval 107"/>
          <p:cNvSpPr>
            <a:spLocks noChangeArrowheads="1"/>
          </p:cNvSpPr>
          <p:nvPr/>
        </p:nvSpPr>
        <p:spPr bwMode="auto">
          <a:xfrm>
            <a:off x="5867400"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0" name="Oval 108"/>
          <p:cNvSpPr>
            <a:spLocks noChangeArrowheads="1"/>
          </p:cNvSpPr>
          <p:nvPr/>
        </p:nvSpPr>
        <p:spPr bwMode="auto">
          <a:xfrm>
            <a:off x="5867400" y="4365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1" name="Oval 109"/>
          <p:cNvSpPr>
            <a:spLocks noChangeArrowheads="1"/>
          </p:cNvSpPr>
          <p:nvPr/>
        </p:nvSpPr>
        <p:spPr bwMode="auto">
          <a:xfrm>
            <a:off x="51482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2" name="Oval 110"/>
          <p:cNvSpPr>
            <a:spLocks noChangeArrowheads="1"/>
          </p:cNvSpPr>
          <p:nvPr/>
        </p:nvSpPr>
        <p:spPr bwMode="auto">
          <a:xfrm>
            <a:off x="6156325" y="6524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3" name="Oval 111"/>
          <p:cNvSpPr>
            <a:spLocks noChangeArrowheads="1"/>
          </p:cNvSpPr>
          <p:nvPr/>
        </p:nvSpPr>
        <p:spPr bwMode="auto">
          <a:xfrm>
            <a:off x="5508625" y="6562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4" name="Oval 112"/>
          <p:cNvSpPr>
            <a:spLocks noChangeArrowheads="1"/>
          </p:cNvSpPr>
          <p:nvPr/>
        </p:nvSpPr>
        <p:spPr bwMode="auto">
          <a:xfrm>
            <a:off x="6156325"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5" name="Oval 113"/>
          <p:cNvSpPr>
            <a:spLocks noChangeArrowheads="1"/>
          </p:cNvSpPr>
          <p:nvPr/>
        </p:nvSpPr>
        <p:spPr bwMode="auto">
          <a:xfrm>
            <a:off x="6229350" y="43640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6" name="Oval 114"/>
          <p:cNvSpPr>
            <a:spLocks noChangeArrowheads="1"/>
          </p:cNvSpPr>
          <p:nvPr/>
        </p:nvSpPr>
        <p:spPr bwMode="auto">
          <a:xfrm>
            <a:off x="6227763" y="4627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7" name="Oval 115"/>
          <p:cNvSpPr>
            <a:spLocks noChangeArrowheads="1"/>
          </p:cNvSpPr>
          <p:nvPr/>
        </p:nvSpPr>
        <p:spPr bwMode="auto">
          <a:xfrm>
            <a:off x="6462713"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8" name="Oval 116"/>
          <p:cNvSpPr>
            <a:spLocks noChangeArrowheads="1"/>
          </p:cNvSpPr>
          <p:nvPr/>
        </p:nvSpPr>
        <p:spPr bwMode="auto">
          <a:xfrm>
            <a:off x="6732588" y="45815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9" name="Oval 117"/>
          <p:cNvSpPr>
            <a:spLocks noChangeArrowheads="1"/>
          </p:cNvSpPr>
          <p:nvPr/>
        </p:nvSpPr>
        <p:spPr bwMode="auto">
          <a:xfrm>
            <a:off x="6516688" y="4365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0" name="Oval 118"/>
          <p:cNvSpPr>
            <a:spLocks noChangeArrowheads="1"/>
          </p:cNvSpPr>
          <p:nvPr/>
        </p:nvSpPr>
        <p:spPr bwMode="auto">
          <a:xfrm>
            <a:off x="673258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1" name="Oval 119"/>
          <p:cNvSpPr>
            <a:spLocks noChangeArrowheads="1"/>
          </p:cNvSpPr>
          <p:nvPr/>
        </p:nvSpPr>
        <p:spPr bwMode="auto">
          <a:xfrm>
            <a:off x="6948488"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2" name="Oval 120"/>
          <p:cNvSpPr>
            <a:spLocks noChangeArrowheads="1"/>
          </p:cNvSpPr>
          <p:nvPr/>
        </p:nvSpPr>
        <p:spPr bwMode="auto">
          <a:xfrm>
            <a:off x="7235825" y="62372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3" name="Oval 121"/>
          <p:cNvSpPr>
            <a:spLocks noChangeArrowheads="1"/>
          </p:cNvSpPr>
          <p:nvPr/>
        </p:nvSpPr>
        <p:spPr bwMode="auto">
          <a:xfrm>
            <a:off x="6991350" y="640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4" name="Oval 122"/>
          <p:cNvSpPr>
            <a:spLocks noChangeArrowheads="1"/>
          </p:cNvSpPr>
          <p:nvPr/>
        </p:nvSpPr>
        <p:spPr bwMode="auto">
          <a:xfrm>
            <a:off x="6604000" y="6584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5" name="Oval 123"/>
          <p:cNvSpPr>
            <a:spLocks noChangeArrowheads="1"/>
          </p:cNvSpPr>
          <p:nvPr/>
        </p:nvSpPr>
        <p:spPr bwMode="auto">
          <a:xfrm>
            <a:off x="7019925"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6" name="Oval 124"/>
          <p:cNvSpPr>
            <a:spLocks noChangeArrowheads="1"/>
          </p:cNvSpPr>
          <p:nvPr/>
        </p:nvSpPr>
        <p:spPr bwMode="auto">
          <a:xfrm>
            <a:off x="6084888" y="61118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7" name="Oval 125"/>
          <p:cNvSpPr>
            <a:spLocks noChangeArrowheads="1"/>
          </p:cNvSpPr>
          <p:nvPr/>
        </p:nvSpPr>
        <p:spPr bwMode="auto">
          <a:xfrm>
            <a:off x="6659563"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8" name="Oval 126"/>
          <p:cNvSpPr>
            <a:spLocks noChangeArrowheads="1"/>
          </p:cNvSpPr>
          <p:nvPr/>
        </p:nvSpPr>
        <p:spPr bwMode="auto">
          <a:xfrm>
            <a:off x="6946900"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9" name="Oval 127"/>
          <p:cNvSpPr>
            <a:spLocks noChangeArrowheads="1"/>
          </p:cNvSpPr>
          <p:nvPr/>
        </p:nvSpPr>
        <p:spPr bwMode="auto">
          <a:xfrm>
            <a:off x="6443663" y="489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0" name="Oval 128"/>
          <p:cNvSpPr>
            <a:spLocks noChangeArrowheads="1"/>
          </p:cNvSpPr>
          <p:nvPr/>
        </p:nvSpPr>
        <p:spPr bwMode="auto">
          <a:xfrm>
            <a:off x="6778625" y="50228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1" name="Oval 129"/>
          <p:cNvSpPr>
            <a:spLocks noChangeArrowheads="1"/>
          </p:cNvSpPr>
          <p:nvPr/>
        </p:nvSpPr>
        <p:spPr bwMode="auto">
          <a:xfrm>
            <a:off x="7019925" y="51577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2" name="Oval 130"/>
          <p:cNvSpPr>
            <a:spLocks noChangeArrowheads="1"/>
          </p:cNvSpPr>
          <p:nvPr/>
        </p:nvSpPr>
        <p:spPr bwMode="auto">
          <a:xfrm>
            <a:off x="6948488" y="45085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3" name="Oval 131"/>
          <p:cNvSpPr>
            <a:spLocks noChangeArrowheads="1"/>
          </p:cNvSpPr>
          <p:nvPr/>
        </p:nvSpPr>
        <p:spPr bwMode="auto">
          <a:xfrm>
            <a:off x="7380288"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4" name="Oval 132"/>
          <p:cNvSpPr>
            <a:spLocks noChangeArrowheads="1"/>
          </p:cNvSpPr>
          <p:nvPr/>
        </p:nvSpPr>
        <p:spPr bwMode="auto">
          <a:xfrm>
            <a:off x="7523163" y="52101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5" name="Oval 133"/>
          <p:cNvSpPr>
            <a:spLocks noChangeArrowheads="1"/>
          </p:cNvSpPr>
          <p:nvPr/>
        </p:nvSpPr>
        <p:spPr bwMode="auto">
          <a:xfrm>
            <a:off x="763587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6" name="Oval 134"/>
          <p:cNvSpPr>
            <a:spLocks noChangeArrowheads="1"/>
          </p:cNvSpPr>
          <p:nvPr/>
        </p:nvSpPr>
        <p:spPr bwMode="auto">
          <a:xfrm>
            <a:off x="7667625" y="5426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7" name="Oval 135"/>
          <p:cNvSpPr>
            <a:spLocks noChangeArrowheads="1"/>
          </p:cNvSpPr>
          <p:nvPr/>
        </p:nvSpPr>
        <p:spPr bwMode="auto">
          <a:xfrm>
            <a:off x="7235825" y="5354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8" name="Oval 136"/>
          <p:cNvSpPr>
            <a:spLocks noChangeArrowheads="1"/>
          </p:cNvSpPr>
          <p:nvPr/>
        </p:nvSpPr>
        <p:spPr bwMode="auto">
          <a:xfrm>
            <a:off x="7956550" y="5426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9" name="Oval 137"/>
          <p:cNvSpPr>
            <a:spLocks noChangeArrowheads="1"/>
          </p:cNvSpPr>
          <p:nvPr/>
        </p:nvSpPr>
        <p:spPr bwMode="auto">
          <a:xfrm>
            <a:off x="7883525"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0" name="Oval 138"/>
          <p:cNvSpPr>
            <a:spLocks noChangeArrowheads="1"/>
          </p:cNvSpPr>
          <p:nvPr/>
        </p:nvSpPr>
        <p:spPr bwMode="auto">
          <a:xfrm>
            <a:off x="7883525" y="513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1" name="Oval 139"/>
          <p:cNvSpPr>
            <a:spLocks noChangeArrowheads="1"/>
          </p:cNvSpPr>
          <p:nvPr/>
        </p:nvSpPr>
        <p:spPr bwMode="auto">
          <a:xfrm>
            <a:off x="7451725"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2" name="Oval 140"/>
          <p:cNvSpPr>
            <a:spLocks noChangeArrowheads="1"/>
          </p:cNvSpPr>
          <p:nvPr/>
        </p:nvSpPr>
        <p:spPr bwMode="auto">
          <a:xfrm>
            <a:off x="7235825" y="58054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3" name="Oval 141"/>
          <p:cNvSpPr>
            <a:spLocks noChangeArrowheads="1"/>
          </p:cNvSpPr>
          <p:nvPr/>
        </p:nvSpPr>
        <p:spPr bwMode="auto">
          <a:xfrm>
            <a:off x="7524750"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4" name="Oval 142"/>
          <p:cNvSpPr>
            <a:spLocks noChangeArrowheads="1"/>
          </p:cNvSpPr>
          <p:nvPr/>
        </p:nvSpPr>
        <p:spPr bwMode="auto">
          <a:xfrm>
            <a:off x="7667625" y="49418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5" name="Oval 143"/>
          <p:cNvSpPr>
            <a:spLocks noChangeArrowheads="1"/>
          </p:cNvSpPr>
          <p:nvPr/>
        </p:nvSpPr>
        <p:spPr bwMode="auto">
          <a:xfrm>
            <a:off x="7181850" y="49196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6" name="Oval 144"/>
          <p:cNvSpPr>
            <a:spLocks noChangeArrowheads="1"/>
          </p:cNvSpPr>
          <p:nvPr/>
        </p:nvSpPr>
        <p:spPr bwMode="auto">
          <a:xfrm>
            <a:off x="7451725" y="48482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7" name="Oval 145"/>
          <p:cNvSpPr>
            <a:spLocks noChangeArrowheads="1"/>
          </p:cNvSpPr>
          <p:nvPr/>
        </p:nvSpPr>
        <p:spPr bwMode="auto">
          <a:xfrm>
            <a:off x="7235825" y="4632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8" name="Oval 146"/>
          <p:cNvSpPr>
            <a:spLocks noChangeArrowheads="1"/>
          </p:cNvSpPr>
          <p:nvPr/>
        </p:nvSpPr>
        <p:spPr bwMode="auto">
          <a:xfrm>
            <a:off x="7378700" y="50641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9" name="Oval 147"/>
          <p:cNvSpPr>
            <a:spLocks noChangeArrowheads="1"/>
          </p:cNvSpPr>
          <p:nvPr/>
        </p:nvSpPr>
        <p:spPr bwMode="auto">
          <a:xfrm>
            <a:off x="8893175"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0" name="Oval 148"/>
          <p:cNvSpPr>
            <a:spLocks noChangeArrowheads="1"/>
          </p:cNvSpPr>
          <p:nvPr/>
        </p:nvSpPr>
        <p:spPr bwMode="auto">
          <a:xfrm>
            <a:off x="8532813" y="55165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1" name="Oval 149"/>
          <p:cNvSpPr>
            <a:spLocks noChangeArrowheads="1"/>
          </p:cNvSpPr>
          <p:nvPr/>
        </p:nvSpPr>
        <p:spPr bwMode="auto">
          <a:xfrm>
            <a:off x="8388350" y="57213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2" name="Oval 150"/>
          <p:cNvSpPr>
            <a:spLocks noChangeArrowheads="1"/>
          </p:cNvSpPr>
          <p:nvPr/>
        </p:nvSpPr>
        <p:spPr bwMode="auto">
          <a:xfrm>
            <a:off x="8677275" y="57324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3" name="Oval 151"/>
          <p:cNvSpPr>
            <a:spLocks noChangeArrowheads="1"/>
          </p:cNvSpPr>
          <p:nvPr/>
        </p:nvSpPr>
        <p:spPr bwMode="auto">
          <a:xfrm>
            <a:off x="8531225" y="5227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4" name="Oval 152"/>
          <p:cNvSpPr>
            <a:spLocks noChangeArrowheads="1"/>
          </p:cNvSpPr>
          <p:nvPr/>
        </p:nvSpPr>
        <p:spPr bwMode="auto">
          <a:xfrm>
            <a:off x="8243888" y="54435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5" name="Oval 153"/>
          <p:cNvSpPr>
            <a:spLocks noChangeArrowheads="1"/>
          </p:cNvSpPr>
          <p:nvPr/>
        </p:nvSpPr>
        <p:spPr bwMode="auto">
          <a:xfrm>
            <a:off x="8170863"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6" name="Oval 154"/>
          <p:cNvSpPr>
            <a:spLocks noChangeArrowheads="1"/>
          </p:cNvSpPr>
          <p:nvPr/>
        </p:nvSpPr>
        <p:spPr bwMode="auto">
          <a:xfrm>
            <a:off x="8243888" y="51562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7" name="Oval 155"/>
          <p:cNvSpPr>
            <a:spLocks noChangeArrowheads="1"/>
          </p:cNvSpPr>
          <p:nvPr/>
        </p:nvSpPr>
        <p:spPr bwMode="auto">
          <a:xfrm>
            <a:off x="8893175" y="51577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8" name="Oval 156"/>
          <p:cNvSpPr>
            <a:spLocks noChangeArrowheads="1"/>
          </p:cNvSpPr>
          <p:nvPr/>
        </p:nvSpPr>
        <p:spPr bwMode="auto">
          <a:xfrm>
            <a:off x="8748713"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9" name="Oval 157"/>
          <p:cNvSpPr>
            <a:spLocks noChangeArrowheads="1"/>
          </p:cNvSpPr>
          <p:nvPr/>
        </p:nvSpPr>
        <p:spPr bwMode="auto">
          <a:xfrm>
            <a:off x="1417638"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0" name="Oval 158"/>
          <p:cNvSpPr>
            <a:spLocks noChangeArrowheads="1"/>
          </p:cNvSpPr>
          <p:nvPr/>
        </p:nvSpPr>
        <p:spPr bwMode="auto">
          <a:xfrm>
            <a:off x="1258888" y="53006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1" name="Oval 159"/>
          <p:cNvSpPr>
            <a:spLocks noChangeArrowheads="1"/>
          </p:cNvSpPr>
          <p:nvPr/>
        </p:nvSpPr>
        <p:spPr bwMode="auto">
          <a:xfrm>
            <a:off x="1619250" y="4984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2" name="Oval 160"/>
          <p:cNvSpPr>
            <a:spLocks noChangeArrowheads="1"/>
          </p:cNvSpPr>
          <p:nvPr/>
        </p:nvSpPr>
        <p:spPr bwMode="auto">
          <a:xfrm>
            <a:off x="1835150" y="52006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3" name="Oval 161"/>
          <p:cNvSpPr>
            <a:spLocks noChangeArrowheads="1"/>
          </p:cNvSpPr>
          <p:nvPr/>
        </p:nvSpPr>
        <p:spPr bwMode="auto">
          <a:xfrm>
            <a:off x="1476375" y="581977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4" name="Oval 162"/>
          <p:cNvSpPr>
            <a:spLocks noChangeArrowheads="1"/>
          </p:cNvSpPr>
          <p:nvPr/>
        </p:nvSpPr>
        <p:spPr bwMode="auto">
          <a:xfrm>
            <a:off x="2095500"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5" name="Oval 163"/>
          <p:cNvSpPr>
            <a:spLocks noChangeArrowheads="1"/>
          </p:cNvSpPr>
          <p:nvPr/>
        </p:nvSpPr>
        <p:spPr bwMode="auto">
          <a:xfrm>
            <a:off x="2354263" y="44084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6" name="Oval 164"/>
          <p:cNvSpPr>
            <a:spLocks noChangeArrowheads="1"/>
          </p:cNvSpPr>
          <p:nvPr/>
        </p:nvSpPr>
        <p:spPr bwMode="auto">
          <a:xfrm>
            <a:off x="1863725" y="45672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7" name="Oval 165"/>
          <p:cNvSpPr>
            <a:spLocks noChangeArrowheads="1"/>
          </p:cNvSpPr>
          <p:nvPr/>
        </p:nvSpPr>
        <p:spPr bwMode="auto">
          <a:xfrm>
            <a:off x="3290888" y="44227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8" name="Oval 166"/>
          <p:cNvSpPr>
            <a:spLocks noChangeArrowheads="1"/>
          </p:cNvSpPr>
          <p:nvPr/>
        </p:nvSpPr>
        <p:spPr bwMode="auto">
          <a:xfrm>
            <a:off x="2887663" y="4349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9" name="Oval 167"/>
          <p:cNvSpPr>
            <a:spLocks noChangeArrowheads="1"/>
          </p:cNvSpPr>
          <p:nvPr/>
        </p:nvSpPr>
        <p:spPr bwMode="auto">
          <a:xfrm>
            <a:off x="107950"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4494" name="Text Box 168"/>
          <p:cNvSpPr txBox="1">
            <a:spLocks noChangeArrowheads="1"/>
          </p:cNvSpPr>
          <p:nvPr/>
        </p:nvSpPr>
        <p:spPr bwMode="auto">
          <a:xfrm>
            <a:off x="0" y="6276975"/>
            <a:ext cx="1295400" cy="581025"/>
          </a:xfrm>
          <a:prstGeom prst="rect">
            <a:avLst/>
          </a:prstGeom>
          <a:noFill/>
          <a:ln w="9525">
            <a:noFill/>
            <a:miter lim="800000"/>
            <a:headEnd/>
            <a:tailEnd/>
          </a:ln>
        </p:spPr>
        <p:txBody>
          <a:bodyPr>
            <a:spAutoFit/>
          </a:bodyPr>
          <a:lstStyle/>
          <a:p>
            <a:pPr algn="ctr"/>
            <a:r>
              <a:rPr lang="fr-FR" sz="1600" b="1" i="0">
                <a:latin typeface="Arial" charset="0"/>
                <a:sym typeface="Wingdings" pitchFamily="2" charset="2"/>
              </a:rPr>
              <a:t>artère</a:t>
            </a:r>
          </a:p>
          <a:p>
            <a:pPr algn="ctr"/>
            <a:r>
              <a:rPr lang="fr-FR" sz="1600" b="1" i="0">
                <a:latin typeface="Arial" charset="0"/>
                <a:sym typeface="Wingdings" pitchFamily="2" charset="2"/>
              </a:rPr>
              <a:t>pulmonaire</a:t>
            </a:r>
          </a:p>
        </p:txBody>
      </p:sp>
      <p:sp>
        <p:nvSpPr>
          <p:cNvPr id="14495" name="Text Box 169"/>
          <p:cNvSpPr txBox="1">
            <a:spLocks noChangeArrowheads="1"/>
          </p:cNvSpPr>
          <p:nvPr/>
        </p:nvSpPr>
        <p:spPr bwMode="auto">
          <a:xfrm>
            <a:off x="7885113" y="6303963"/>
            <a:ext cx="1295400" cy="581025"/>
          </a:xfrm>
          <a:prstGeom prst="rect">
            <a:avLst/>
          </a:prstGeom>
          <a:noFill/>
          <a:ln w="9525">
            <a:noFill/>
            <a:miter lim="800000"/>
            <a:headEnd/>
            <a:tailEnd/>
          </a:ln>
        </p:spPr>
        <p:txBody>
          <a:bodyPr>
            <a:spAutoFit/>
          </a:bodyPr>
          <a:lstStyle/>
          <a:p>
            <a:pPr algn="ctr"/>
            <a:r>
              <a:rPr lang="fr-FR" sz="1600" b="1" i="0">
                <a:latin typeface="Arial" charset="0"/>
                <a:sym typeface="Wingdings" pitchFamily="2" charset="2"/>
              </a:rPr>
              <a:t>veine</a:t>
            </a:r>
          </a:p>
          <a:p>
            <a:pPr algn="ctr"/>
            <a:r>
              <a:rPr lang="fr-FR" sz="1600" b="1" i="0">
                <a:latin typeface="Arial" charset="0"/>
                <a:sym typeface="Wingdings" pitchFamily="2" charset="2"/>
              </a:rPr>
              <a:t>pulmonaire</a:t>
            </a:r>
          </a:p>
        </p:txBody>
      </p:sp>
      <p:sp>
        <p:nvSpPr>
          <p:cNvPr id="115885" name="Freeform 173"/>
          <p:cNvSpPr>
            <a:spLocks/>
          </p:cNvSpPr>
          <p:nvPr/>
        </p:nvSpPr>
        <p:spPr bwMode="auto">
          <a:xfrm>
            <a:off x="-36513" y="4281488"/>
            <a:ext cx="7392988" cy="1811337"/>
          </a:xfrm>
          <a:custGeom>
            <a:avLst/>
            <a:gdLst>
              <a:gd name="T0" fmla="*/ 0 w 4657"/>
              <a:gd name="T1" fmla="*/ 506 h 1141"/>
              <a:gd name="T2" fmla="*/ 363 w 4657"/>
              <a:gd name="T3" fmla="*/ 552 h 1141"/>
              <a:gd name="T4" fmla="*/ 635 w 4657"/>
              <a:gd name="T5" fmla="*/ 506 h 1141"/>
              <a:gd name="T6" fmla="*/ 998 w 4657"/>
              <a:gd name="T7" fmla="*/ 234 h 1141"/>
              <a:gd name="T8" fmla="*/ 1315 w 4657"/>
              <a:gd name="T9" fmla="*/ 98 h 1141"/>
              <a:gd name="T10" fmla="*/ 1633 w 4657"/>
              <a:gd name="T11" fmla="*/ 7 h 1141"/>
              <a:gd name="T12" fmla="*/ 2177 w 4657"/>
              <a:gd name="T13" fmla="*/ 53 h 1141"/>
              <a:gd name="T14" fmla="*/ 2585 w 4657"/>
              <a:gd name="T15" fmla="*/ 234 h 1141"/>
              <a:gd name="T16" fmla="*/ 2948 w 4657"/>
              <a:gd name="T17" fmla="*/ 506 h 1141"/>
              <a:gd name="T18" fmla="*/ 3357 w 4657"/>
              <a:gd name="T19" fmla="*/ 915 h 1141"/>
              <a:gd name="T20" fmla="*/ 3629 w 4657"/>
              <a:gd name="T21" fmla="*/ 1051 h 1141"/>
              <a:gd name="T22" fmla="*/ 3946 w 4657"/>
              <a:gd name="T23" fmla="*/ 1141 h 1141"/>
              <a:gd name="T24" fmla="*/ 4309 w 4657"/>
              <a:gd name="T25" fmla="*/ 1051 h 1141"/>
              <a:gd name="T26" fmla="*/ 4536 w 4657"/>
              <a:gd name="T27" fmla="*/ 915 h 1141"/>
              <a:gd name="T28" fmla="*/ 4627 w 4657"/>
              <a:gd name="T29" fmla="*/ 824 h 1141"/>
              <a:gd name="T30" fmla="*/ 4355 w 4657"/>
              <a:gd name="T31" fmla="*/ 597 h 1141"/>
              <a:gd name="T32" fmla="*/ 4082 w 4657"/>
              <a:gd name="T33" fmla="*/ 506 h 1141"/>
              <a:gd name="T34" fmla="*/ 3765 w 4657"/>
              <a:gd name="T35" fmla="*/ 506 h 1141"/>
              <a:gd name="T36" fmla="*/ 3402 w 4657"/>
              <a:gd name="T37" fmla="*/ 688 h 1141"/>
              <a:gd name="T38" fmla="*/ 3266 w 4657"/>
              <a:gd name="T39" fmla="*/ 778 h 1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57" h="1141">
                <a:moveTo>
                  <a:pt x="0" y="506"/>
                </a:moveTo>
                <a:cubicBezTo>
                  <a:pt x="128" y="529"/>
                  <a:pt x="257" y="552"/>
                  <a:pt x="363" y="552"/>
                </a:cubicBezTo>
                <a:cubicBezTo>
                  <a:pt x="469" y="552"/>
                  <a:pt x="529" y="559"/>
                  <a:pt x="635" y="506"/>
                </a:cubicBezTo>
                <a:cubicBezTo>
                  <a:pt x="741" y="453"/>
                  <a:pt x="885" y="302"/>
                  <a:pt x="998" y="234"/>
                </a:cubicBezTo>
                <a:cubicBezTo>
                  <a:pt x="1111" y="166"/>
                  <a:pt x="1209" y="136"/>
                  <a:pt x="1315" y="98"/>
                </a:cubicBezTo>
                <a:cubicBezTo>
                  <a:pt x="1421" y="60"/>
                  <a:pt x="1489" y="14"/>
                  <a:pt x="1633" y="7"/>
                </a:cubicBezTo>
                <a:cubicBezTo>
                  <a:pt x="1777" y="0"/>
                  <a:pt x="2018" y="15"/>
                  <a:pt x="2177" y="53"/>
                </a:cubicBezTo>
                <a:cubicBezTo>
                  <a:pt x="2336" y="91"/>
                  <a:pt x="2457" y="159"/>
                  <a:pt x="2585" y="234"/>
                </a:cubicBezTo>
                <a:cubicBezTo>
                  <a:pt x="2713" y="309"/>
                  <a:pt x="2819" y="393"/>
                  <a:pt x="2948" y="506"/>
                </a:cubicBezTo>
                <a:cubicBezTo>
                  <a:pt x="3077" y="619"/>
                  <a:pt x="3244" y="824"/>
                  <a:pt x="3357" y="915"/>
                </a:cubicBezTo>
                <a:cubicBezTo>
                  <a:pt x="3470" y="1006"/>
                  <a:pt x="3531" y="1013"/>
                  <a:pt x="3629" y="1051"/>
                </a:cubicBezTo>
                <a:cubicBezTo>
                  <a:pt x="3727" y="1089"/>
                  <a:pt x="3833" y="1141"/>
                  <a:pt x="3946" y="1141"/>
                </a:cubicBezTo>
                <a:cubicBezTo>
                  <a:pt x="4059" y="1141"/>
                  <a:pt x="4211" y="1089"/>
                  <a:pt x="4309" y="1051"/>
                </a:cubicBezTo>
                <a:cubicBezTo>
                  <a:pt x="4407" y="1013"/>
                  <a:pt x="4483" y="953"/>
                  <a:pt x="4536" y="915"/>
                </a:cubicBezTo>
                <a:cubicBezTo>
                  <a:pt x="4589" y="877"/>
                  <a:pt x="4657" y="877"/>
                  <a:pt x="4627" y="824"/>
                </a:cubicBezTo>
                <a:cubicBezTo>
                  <a:pt x="4597" y="771"/>
                  <a:pt x="4446" y="650"/>
                  <a:pt x="4355" y="597"/>
                </a:cubicBezTo>
                <a:cubicBezTo>
                  <a:pt x="4264" y="544"/>
                  <a:pt x="4180" y="521"/>
                  <a:pt x="4082" y="506"/>
                </a:cubicBezTo>
                <a:cubicBezTo>
                  <a:pt x="3984" y="491"/>
                  <a:pt x="3878" y="476"/>
                  <a:pt x="3765" y="506"/>
                </a:cubicBezTo>
                <a:cubicBezTo>
                  <a:pt x="3652" y="536"/>
                  <a:pt x="3485" y="643"/>
                  <a:pt x="3402" y="688"/>
                </a:cubicBezTo>
                <a:cubicBezTo>
                  <a:pt x="3319" y="733"/>
                  <a:pt x="3292" y="755"/>
                  <a:pt x="3266" y="778"/>
                </a:cubicBezTo>
              </a:path>
            </a:pathLst>
          </a:custGeom>
          <a:noFill/>
          <a:ln w="38100"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6" name="Freeform 174"/>
          <p:cNvSpPr>
            <a:spLocks/>
          </p:cNvSpPr>
          <p:nvPr/>
        </p:nvSpPr>
        <p:spPr bwMode="auto">
          <a:xfrm>
            <a:off x="34925" y="5121275"/>
            <a:ext cx="4632325" cy="1716088"/>
          </a:xfrm>
          <a:custGeom>
            <a:avLst/>
            <a:gdLst>
              <a:gd name="T0" fmla="*/ 0 w 2918"/>
              <a:gd name="T1" fmla="*/ 567 h 1081"/>
              <a:gd name="T2" fmla="*/ 318 w 2918"/>
              <a:gd name="T3" fmla="*/ 567 h 1081"/>
              <a:gd name="T4" fmla="*/ 590 w 2918"/>
              <a:gd name="T5" fmla="*/ 567 h 1081"/>
              <a:gd name="T6" fmla="*/ 953 w 2918"/>
              <a:gd name="T7" fmla="*/ 839 h 1081"/>
              <a:gd name="T8" fmla="*/ 1134 w 2918"/>
              <a:gd name="T9" fmla="*/ 975 h 1081"/>
              <a:gd name="T10" fmla="*/ 1452 w 2918"/>
              <a:gd name="T11" fmla="*/ 1066 h 1081"/>
              <a:gd name="T12" fmla="*/ 1724 w 2918"/>
              <a:gd name="T13" fmla="*/ 1066 h 1081"/>
              <a:gd name="T14" fmla="*/ 2042 w 2918"/>
              <a:gd name="T15" fmla="*/ 1066 h 1081"/>
              <a:gd name="T16" fmla="*/ 2314 w 2918"/>
              <a:gd name="T17" fmla="*/ 975 h 1081"/>
              <a:gd name="T18" fmla="*/ 2540 w 2918"/>
              <a:gd name="T19" fmla="*/ 884 h 1081"/>
              <a:gd name="T20" fmla="*/ 2722 w 2918"/>
              <a:gd name="T21" fmla="*/ 794 h 1081"/>
              <a:gd name="T22" fmla="*/ 2813 w 2918"/>
              <a:gd name="T23" fmla="*/ 703 h 1081"/>
              <a:gd name="T24" fmla="*/ 2858 w 2918"/>
              <a:gd name="T25" fmla="*/ 703 h 1081"/>
              <a:gd name="T26" fmla="*/ 2450 w 2918"/>
              <a:gd name="T27" fmla="*/ 295 h 1081"/>
              <a:gd name="T28" fmla="*/ 2268 w 2918"/>
              <a:gd name="T29" fmla="*/ 159 h 1081"/>
              <a:gd name="T30" fmla="*/ 1996 w 2918"/>
              <a:gd name="T31" fmla="*/ 23 h 1081"/>
              <a:gd name="T32" fmla="*/ 1724 w 2918"/>
              <a:gd name="T33" fmla="*/ 23 h 1081"/>
              <a:gd name="T34" fmla="*/ 1452 w 2918"/>
              <a:gd name="T35" fmla="*/ 113 h 1081"/>
              <a:gd name="T36" fmla="*/ 1225 w 2918"/>
              <a:gd name="T37" fmla="*/ 204 h 1081"/>
              <a:gd name="T38" fmla="*/ 1180 w 2918"/>
              <a:gd name="T39" fmla="*/ 249 h 1081"/>
              <a:gd name="T40" fmla="*/ 1497 w 2918"/>
              <a:gd name="T41" fmla="*/ 476 h 1081"/>
              <a:gd name="T42" fmla="*/ 1815 w 2918"/>
              <a:gd name="T43" fmla="*/ 522 h 1081"/>
              <a:gd name="T44" fmla="*/ 2087 w 2918"/>
              <a:gd name="T45" fmla="*/ 476 h 1081"/>
              <a:gd name="T46" fmla="*/ 2314 w 2918"/>
              <a:gd name="T47" fmla="*/ 340 h 1081"/>
              <a:gd name="T48" fmla="*/ 2404 w 2918"/>
              <a:gd name="T49" fmla="*/ 249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18" h="1081">
                <a:moveTo>
                  <a:pt x="0" y="567"/>
                </a:moveTo>
                <a:cubicBezTo>
                  <a:pt x="110" y="567"/>
                  <a:pt x="220" y="567"/>
                  <a:pt x="318" y="567"/>
                </a:cubicBezTo>
                <a:cubicBezTo>
                  <a:pt x="416" y="567"/>
                  <a:pt x="484" y="522"/>
                  <a:pt x="590" y="567"/>
                </a:cubicBezTo>
                <a:cubicBezTo>
                  <a:pt x="696" y="612"/>
                  <a:pt x="862" y="771"/>
                  <a:pt x="953" y="839"/>
                </a:cubicBezTo>
                <a:cubicBezTo>
                  <a:pt x="1044" y="907"/>
                  <a:pt x="1051" y="937"/>
                  <a:pt x="1134" y="975"/>
                </a:cubicBezTo>
                <a:cubicBezTo>
                  <a:pt x="1217" y="1013"/>
                  <a:pt x="1354" y="1051"/>
                  <a:pt x="1452" y="1066"/>
                </a:cubicBezTo>
                <a:cubicBezTo>
                  <a:pt x="1550" y="1081"/>
                  <a:pt x="1626" y="1066"/>
                  <a:pt x="1724" y="1066"/>
                </a:cubicBezTo>
                <a:cubicBezTo>
                  <a:pt x="1822" y="1066"/>
                  <a:pt x="1944" y="1081"/>
                  <a:pt x="2042" y="1066"/>
                </a:cubicBezTo>
                <a:cubicBezTo>
                  <a:pt x="2140" y="1051"/>
                  <a:pt x="2231" y="1005"/>
                  <a:pt x="2314" y="975"/>
                </a:cubicBezTo>
                <a:cubicBezTo>
                  <a:pt x="2397" y="945"/>
                  <a:pt x="2472" y="914"/>
                  <a:pt x="2540" y="884"/>
                </a:cubicBezTo>
                <a:cubicBezTo>
                  <a:pt x="2608" y="854"/>
                  <a:pt x="2677" y="824"/>
                  <a:pt x="2722" y="794"/>
                </a:cubicBezTo>
                <a:cubicBezTo>
                  <a:pt x="2767" y="764"/>
                  <a:pt x="2790" y="718"/>
                  <a:pt x="2813" y="703"/>
                </a:cubicBezTo>
                <a:cubicBezTo>
                  <a:pt x="2836" y="688"/>
                  <a:pt x="2918" y="771"/>
                  <a:pt x="2858" y="703"/>
                </a:cubicBezTo>
                <a:cubicBezTo>
                  <a:pt x="2798" y="635"/>
                  <a:pt x="2548" y="386"/>
                  <a:pt x="2450" y="295"/>
                </a:cubicBezTo>
                <a:cubicBezTo>
                  <a:pt x="2352" y="204"/>
                  <a:pt x="2344" y="204"/>
                  <a:pt x="2268" y="159"/>
                </a:cubicBezTo>
                <a:cubicBezTo>
                  <a:pt x="2192" y="114"/>
                  <a:pt x="2087" y="46"/>
                  <a:pt x="1996" y="23"/>
                </a:cubicBezTo>
                <a:cubicBezTo>
                  <a:pt x="1905" y="0"/>
                  <a:pt x="1815" y="8"/>
                  <a:pt x="1724" y="23"/>
                </a:cubicBezTo>
                <a:cubicBezTo>
                  <a:pt x="1633" y="38"/>
                  <a:pt x="1535" y="83"/>
                  <a:pt x="1452" y="113"/>
                </a:cubicBezTo>
                <a:cubicBezTo>
                  <a:pt x="1369" y="143"/>
                  <a:pt x="1270" y="181"/>
                  <a:pt x="1225" y="204"/>
                </a:cubicBezTo>
                <a:cubicBezTo>
                  <a:pt x="1180" y="227"/>
                  <a:pt x="1135" y="204"/>
                  <a:pt x="1180" y="249"/>
                </a:cubicBezTo>
                <a:cubicBezTo>
                  <a:pt x="1225" y="294"/>
                  <a:pt x="1391" y="430"/>
                  <a:pt x="1497" y="476"/>
                </a:cubicBezTo>
                <a:cubicBezTo>
                  <a:pt x="1603" y="522"/>
                  <a:pt x="1717" y="522"/>
                  <a:pt x="1815" y="522"/>
                </a:cubicBezTo>
                <a:cubicBezTo>
                  <a:pt x="1913" y="522"/>
                  <a:pt x="2004" y="506"/>
                  <a:pt x="2087" y="476"/>
                </a:cubicBezTo>
                <a:cubicBezTo>
                  <a:pt x="2170" y="446"/>
                  <a:pt x="2261" y="378"/>
                  <a:pt x="2314" y="340"/>
                </a:cubicBezTo>
                <a:cubicBezTo>
                  <a:pt x="2367" y="302"/>
                  <a:pt x="2385" y="275"/>
                  <a:pt x="2404" y="249"/>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7" name="Freeform 175"/>
          <p:cNvSpPr>
            <a:spLocks/>
          </p:cNvSpPr>
          <p:nvPr/>
        </p:nvSpPr>
        <p:spPr bwMode="auto">
          <a:xfrm>
            <a:off x="4500563" y="4256088"/>
            <a:ext cx="4679950" cy="865187"/>
          </a:xfrm>
          <a:custGeom>
            <a:avLst/>
            <a:gdLst>
              <a:gd name="T0" fmla="*/ 0 w 2903"/>
              <a:gd name="T1" fmla="*/ 432 h 545"/>
              <a:gd name="T2" fmla="*/ 91 w 2903"/>
              <a:gd name="T3" fmla="*/ 295 h 545"/>
              <a:gd name="T4" fmla="*/ 408 w 2903"/>
              <a:gd name="T5" fmla="*/ 159 h 545"/>
              <a:gd name="T6" fmla="*/ 771 w 2903"/>
              <a:gd name="T7" fmla="*/ 23 h 545"/>
              <a:gd name="T8" fmla="*/ 1225 w 2903"/>
              <a:gd name="T9" fmla="*/ 23 h 545"/>
              <a:gd name="T10" fmla="*/ 1542 w 2903"/>
              <a:gd name="T11" fmla="*/ 114 h 545"/>
              <a:gd name="T12" fmla="*/ 1814 w 2903"/>
              <a:gd name="T13" fmla="*/ 250 h 545"/>
              <a:gd name="T14" fmla="*/ 1996 w 2903"/>
              <a:gd name="T15" fmla="*/ 386 h 545"/>
              <a:gd name="T16" fmla="*/ 2177 w 2903"/>
              <a:gd name="T17" fmla="*/ 522 h 545"/>
              <a:gd name="T18" fmla="*/ 2313 w 2903"/>
              <a:gd name="T19" fmla="*/ 522 h 545"/>
              <a:gd name="T20" fmla="*/ 2631 w 2903"/>
              <a:gd name="T21" fmla="*/ 522 h 545"/>
              <a:gd name="T22" fmla="*/ 2903 w 2903"/>
              <a:gd name="T23" fmla="*/ 522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03" h="545">
                <a:moveTo>
                  <a:pt x="0" y="432"/>
                </a:moveTo>
                <a:cubicBezTo>
                  <a:pt x="11" y="386"/>
                  <a:pt x="23" y="340"/>
                  <a:pt x="91" y="295"/>
                </a:cubicBezTo>
                <a:cubicBezTo>
                  <a:pt x="159" y="250"/>
                  <a:pt x="295" y="204"/>
                  <a:pt x="408" y="159"/>
                </a:cubicBezTo>
                <a:cubicBezTo>
                  <a:pt x="521" y="114"/>
                  <a:pt x="635" y="46"/>
                  <a:pt x="771" y="23"/>
                </a:cubicBezTo>
                <a:cubicBezTo>
                  <a:pt x="907" y="0"/>
                  <a:pt x="1097" y="8"/>
                  <a:pt x="1225" y="23"/>
                </a:cubicBezTo>
                <a:cubicBezTo>
                  <a:pt x="1353" y="38"/>
                  <a:pt x="1444" y="76"/>
                  <a:pt x="1542" y="114"/>
                </a:cubicBezTo>
                <a:cubicBezTo>
                  <a:pt x="1640" y="152"/>
                  <a:pt x="1738" y="205"/>
                  <a:pt x="1814" y="250"/>
                </a:cubicBezTo>
                <a:cubicBezTo>
                  <a:pt x="1890" y="295"/>
                  <a:pt x="1936" y="341"/>
                  <a:pt x="1996" y="386"/>
                </a:cubicBezTo>
                <a:cubicBezTo>
                  <a:pt x="2056" y="431"/>
                  <a:pt x="2124" y="499"/>
                  <a:pt x="2177" y="522"/>
                </a:cubicBezTo>
                <a:cubicBezTo>
                  <a:pt x="2230" y="545"/>
                  <a:pt x="2237" y="522"/>
                  <a:pt x="2313" y="522"/>
                </a:cubicBezTo>
                <a:cubicBezTo>
                  <a:pt x="2389" y="522"/>
                  <a:pt x="2533" y="522"/>
                  <a:pt x="2631" y="522"/>
                </a:cubicBezTo>
                <a:cubicBezTo>
                  <a:pt x="2729" y="522"/>
                  <a:pt x="2816" y="522"/>
                  <a:pt x="2903" y="522"/>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8" name="Freeform 176"/>
          <p:cNvSpPr>
            <a:spLocks/>
          </p:cNvSpPr>
          <p:nvPr/>
        </p:nvSpPr>
        <p:spPr bwMode="auto">
          <a:xfrm>
            <a:off x="4572000" y="5938838"/>
            <a:ext cx="4679950" cy="911225"/>
          </a:xfrm>
          <a:custGeom>
            <a:avLst/>
            <a:gdLst>
              <a:gd name="T0" fmla="*/ 0 w 2948"/>
              <a:gd name="T1" fmla="*/ 188 h 574"/>
              <a:gd name="T2" fmla="*/ 181 w 2948"/>
              <a:gd name="T3" fmla="*/ 369 h 574"/>
              <a:gd name="T4" fmla="*/ 408 w 2948"/>
              <a:gd name="T5" fmla="*/ 460 h 574"/>
              <a:gd name="T6" fmla="*/ 680 w 2948"/>
              <a:gd name="T7" fmla="*/ 551 h 574"/>
              <a:gd name="T8" fmla="*/ 1179 w 2948"/>
              <a:gd name="T9" fmla="*/ 551 h 574"/>
              <a:gd name="T10" fmla="*/ 1452 w 2948"/>
              <a:gd name="T11" fmla="*/ 551 h 574"/>
              <a:gd name="T12" fmla="*/ 1678 w 2948"/>
              <a:gd name="T13" fmla="*/ 415 h 574"/>
              <a:gd name="T14" fmla="*/ 1905 w 2948"/>
              <a:gd name="T15" fmla="*/ 279 h 574"/>
              <a:gd name="T16" fmla="*/ 2087 w 2948"/>
              <a:gd name="T17" fmla="*/ 52 h 574"/>
              <a:gd name="T18" fmla="*/ 2223 w 2948"/>
              <a:gd name="T19" fmla="*/ 7 h 574"/>
              <a:gd name="T20" fmla="*/ 2948 w 2948"/>
              <a:gd name="T21" fmla="*/ 7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48" h="574">
                <a:moveTo>
                  <a:pt x="0" y="188"/>
                </a:moveTo>
                <a:cubicBezTo>
                  <a:pt x="56" y="256"/>
                  <a:pt x="113" y="324"/>
                  <a:pt x="181" y="369"/>
                </a:cubicBezTo>
                <a:cubicBezTo>
                  <a:pt x="249" y="414"/>
                  <a:pt x="325" y="430"/>
                  <a:pt x="408" y="460"/>
                </a:cubicBezTo>
                <a:cubicBezTo>
                  <a:pt x="491" y="490"/>
                  <a:pt x="552" y="536"/>
                  <a:pt x="680" y="551"/>
                </a:cubicBezTo>
                <a:cubicBezTo>
                  <a:pt x="808" y="566"/>
                  <a:pt x="1050" y="551"/>
                  <a:pt x="1179" y="551"/>
                </a:cubicBezTo>
                <a:cubicBezTo>
                  <a:pt x="1308" y="551"/>
                  <a:pt x="1369" y="574"/>
                  <a:pt x="1452" y="551"/>
                </a:cubicBezTo>
                <a:cubicBezTo>
                  <a:pt x="1535" y="528"/>
                  <a:pt x="1603" y="460"/>
                  <a:pt x="1678" y="415"/>
                </a:cubicBezTo>
                <a:cubicBezTo>
                  <a:pt x="1753" y="370"/>
                  <a:pt x="1837" y="339"/>
                  <a:pt x="1905" y="279"/>
                </a:cubicBezTo>
                <a:cubicBezTo>
                  <a:pt x="1973" y="219"/>
                  <a:pt x="2034" y="97"/>
                  <a:pt x="2087" y="52"/>
                </a:cubicBezTo>
                <a:cubicBezTo>
                  <a:pt x="2140" y="7"/>
                  <a:pt x="2080" y="14"/>
                  <a:pt x="2223" y="7"/>
                </a:cubicBezTo>
                <a:cubicBezTo>
                  <a:pt x="2366" y="0"/>
                  <a:pt x="2657" y="3"/>
                  <a:pt x="2948" y="7"/>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79" name="ZoneTexte 178"/>
          <p:cNvSpPr txBox="1"/>
          <p:nvPr/>
        </p:nvSpPr>
        <p:spPr>
          <a:xfrm>
            <a:off x="34925" y="3319463"/>
            <a:ext cx="2592388" cy="1200150"/>
          </a:xfrm>
          <a:prstGeom prst="rect">
            <a:avLst/>
          </a:prstGeom>
          <a:noFill/>
        </p:spPr>
        <p:txBody>
          <a:bodyPr>
            <a:spAutoFit/>
          </a:bodyPr>
          <a:lstStyle/>
          <a:p>
            <a:pPr marL="457200" indent="-457200">
              <a:buFont typeface="+mj-lt"/>
              <a:buAutoNum type="arabicPeriod" startAt="2"/>
              <a:defRPr/>
            </a:pPr>
            <a:r>
              <a:rPr lang="fr-FR" b="1" i="0" dirty="0">
                <a:solidFill>
                  <a:srgbClr val="CC6600"/>
                </a:solidFill>
                <a:effectLst>
                  <a:outerShdw blurRad="38100" dist="38100" dir="2700000" algn="tl">
                    <a:srgbClr val="000000">
                      <a:alpha val="43137"/>
                    </a:srgbClr>
                  </a:outerShdw>
                </a:effectLst>
                <a:latin typeface="Arial" pitchFamily="34" charset="0"/>
                <a:cs typeface="Arial" pitchFamily="34" charset="0"/>
              </a:rPr>
              <a:t>Anomalie de la membrane AC</a:t>
            </a:r>
          </a:p>
        </p:txBody>
      </p:sp>
      <p:sp>
        <p:nvSpPr>
          <p:cNvPr id="4" name="Ellipse 3"/>
          <p:cNvSpPr/>
          <p:nvPr/>
        </p:nvSpPr>
        <p:spPr bwMode="auto">
          <a:xfrm>
            <a:off x="1476375" y="4076700"/>
            <a:ext cx="6910388" cy="720725"/>
          </a:xfrm>
          <a:prstGeom prst="ellipse">
            <a:avLst/>
          </a:prstGeom>
          <a:noFill/>
          <a:ln w="76200" cap="flat" cmpd="sng" algn="ctr">
            <a:solidFill>
              <a:srgbClr val="CC6600"/>
            </a:solidFill>
            <a:prstDash val="sysDash"/>
            <a:round/>
            <a:headEnd type="none" w="med" len="med"/>
            <a:tailEnd type="none" w="med" len="med"/>
          </a:ln>
          <a:effectLst/>
        </p:spPr>
        <p:txBody>
          <a:bodyPr/>
          <a:lstStyle/>
          <a:p>
            <a:pPr>
              <a:defRPr/>
            </a:pPr>
            <a:endParaRPr lang="fr-FR">
              <a:effectLst>
                <a:outerShdw blurRad="38100" dist="38100" dir="2700000" algn="tl">
                  <a:srgbClr val="000000">
                    <a:alpha val="43137"/>
                  </a:srgbClr>
                </a:outerShdw>
              </a:effectLst>
            </a:endParaRPr>
          </a:p>
        </p:txBody>
      </p:sp>
      <p:sp>
        <p:nvSpPr>
          <p:cNvPr id="14502" name="Titre 1"/>
          <p:cNvSpPr>
            <a:spLocks noGrp="1"/>
          </p:cNvSpPr>
          <p:nvPr>
            <p:ph type="title"/>
          </p:nvPr>
        </p:nvSpPr>
        <p:spPr>
          <a:xfrm>
            <a:off x="0" y="19050"/>
            <a:ext cx="9144000" cy="533400"/>
          </a:xfrm>
          <a:solidFill>
            <a:schemeClr val="bg1"/>
          </a:solidFill>
        </p:spPr>
        <p:txBody>
          <a:bodyPr/>
          <a:lstStyle/>
          <a:p>
            <a:pPr eaLnBrk="1" hangingPunct="1"/>
            <a:r>
              <a:rPr lang="fr-FR" smtClean="0">
                <a:latin typeface="Arial" charset="0"/>
                <a:cs typeface="Arial" charset="0"/>
              </a:rPr>
              <a:t>B. Atteinte de la surface d’échange alvéole-capillaire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77"/>
          <p:cNvGrpSpPr>
            <a:grpSpLocks/>
          </p:cNvGrpSpPr>
          <p:nvPr/>
        </p:nvGrpSpPr>
        <p:grpSpPr bwMode="auto">
          <a:xfrm>
            <a:off x="2255838" y="188913"/>
            <a:ext cx="4986337" cy="4098925"/>
            <a:chOff x="1421" y="119"/>
            <a:chExt cx="3141" cy="2582"/>
          </a:xfrm>
        </p:grpSpPr>
        <p:sp>
          <p:nvSpPr>
            <p:cNvPr id="115890" name="Freeform 178"/>
            <p:cNvSpPr>
              <a:spLocks/>
            </p:cNvSpPr>
            <p:nvPr/>
          </p:nvSpPr>
          <p:spPr bwMode="auto">
            <a:xfrm>
              <a:off x="1421"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15891" name="Freeform 179"/>
            <p:cNvSpPr>
              <a:spLocks/>
            </p:cNvSpPr>
            <p:nvPr/>
          </p:nvSpPr>
          <p:spPr bwMode="auto">
            <a:xfrm flipH="1">
              <a:off x="1425"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grpSp>
      <p:sp>
        <p:nvSpPr>
          <p:cNvPr id="115724" name="Freeform 12"/>
          <p:cNvSpPr>
            <a:spLocks/>
          </p:cNvSpPr>
          <p:nvPr/>
        </p:nvSpPr>
        <p:spPr bwMode="auto">
          <a:xfrm flipH="1">
            <a:off x="3060700" y="434975"/>
            <a:ext cx="1620838" cy="3240088"/>
          </a:xfrm>
          <a:custGeom>
            <a:avLst/>
            <a:gdLst>
              <a:gd name="T0" fmla="*/ 23 w 1021"/>
              <a:gd name="T1" fmla="*/ 0 h 2041"/>
              <a:gd name="T2" fmla="*/ 23 w 1021"/>
              <a:gd name="T3" fmla="*/ 590 h 2041"/>
              <a:gd name="T4" fmla="*/ 160 w 1021"/>
              <a:gd name="T5" fmla="*/ 998 h 2041"/>
              <a:gd name="T6" fmla="*/ 477 w 1021"/>
              <a:gd name="T7" fmla="*/ 1542 h 2041"/>
              <a:gd name="T8" fmla="*/ 795 w 1021"/>
              <a:gd name="T9" fmla="*/ 1905 h 2041"/>
              <a:gd name="T10" fmla="*/ 1021 w 1021"/>
              <a:gd name="T11" fmla="*/ 2041 h 2041"/>
            </a:gdLst>
            <a:ahLst/>
            <a:cxnLst>
              <a:cxn ang="0">
                <a:pos x="T0" y="T1"/>
              </a:cxn>
              <a:cxn ang="0">
                <a:pos x="T2" y="T3"/>
              </a:cxn>
              <a:cxn ang="0">
                <a:pos x="T4" y="T5"/>
              </a:cxn>
              <a:cxn ang="0">
                <a:pos x="T6" y="T7"/>
              </a:cxn>
              <a:cxn ang="0">
                <a:pos x="T8" y="T9"/>
              </a:cxn>
              <a:cxn ang="0">
                <a:pos x="T10" y="T11"/>
              </a:cxn>
            </a:cxnLst>
            <a:rect l="0" t="0" r="r" b="b"/>
            <a:pathLst>
              <a:path w="1021" h="2041">
                <a:moveTo>
                  <a:pt x="23" y="0"/>
                </a:moveTo>
                <a:cubicBezTo>
                  <a:pt x="11" y="212"/>
                  <a:pt x="0" y="424"/>
                  <a:pt x="23" y="590"/>
                </a:cubicBezTo>
                <a:cubicBezTo>
                  <a:pt x="46" y="756"/>
                  <a:pt x="84" y="839"/>
                  <a:pt x="160" y="998"/>
                </a:cubicBezTo>
                <a:cubicBezTo>
                  <a:pt x="236" y="1157"/>
                  <a:pt x="371" y="1391"/>
                  <a:pt x="477" y="1542"/>
                </a:cubicBezTo>
                <a:cubicBezTo>
                  <a:pt x="583" y="1693"/>
                  <a:pt x="704" y="1822"/>
                  <a:pt x="795" y="1905"/>
                </a:cubicBezTo>
                <a:cubicBezTo>
                  <a:pt x="886" y="1988"/>
                  <a:pt x="953" y="2014"/>
                  <a:pt x="1021" y="2041"/>
                </a:cubicBezTo>
              </a:path>
            </a:pathLst>
          </a:custGeom>
          <a:noFill/>
          <a:ln w="76200" cmpd="sng">
            <a:solidFill>
              <a:schemeClr val="tx1"/>
            </a:solidFill>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725" name="Freeform 13"/>
          <p:cNvSpPr>
            <a:spLocks/>
          </p:cNvSpPr>
          <p:nvPr/>
        </p:nvSpPr>
        <p:spPr bwMode="auto">
          <a:xfrm flipH="1">
            <a:off x="4859338" y="434975"/>
            <a:ext cx="1751012" cy="3138488"/>
          </a:xfrm>
          <a:custGeom>
            <a:avLst/>
            <a:gdLst>
              <a:gd name="T0" fmla="*/ 1088 w 1103"/>
              <a:gd name="T1" fmla="*/ 0 h 2132"/>
              <a:gd name="T2" fmla="*/ 1088 w 1103"/>
              <a:gd name="T3" fmla="*/ 590 h 2132"/>
              <a:gd name="T4" fmla="*/ 998 w 1103"/>
              <a:gd name="T5" fmla="*/ 907 h 2132"/>
              <a:gd name="T6" fmla="*/ 771 w 1103"/>
              <a:gd name="T7" fmla="*/ 1315 h 2132"/>
              <a:gd name="T8" fmla="*/ 453 w 1103"/>
              <a:gd name="T9" fmla="*/ 1678 h 2132"/>
              <a:gd name="T10" fmla="*/ 136 w 1103"/>
              <a:gd name="T11" fmla="*/ 2041 h 2132"/>
              <a:gd name="T12" fmla="*/ 0 w 1103"/>
              <a:gd name="T13" fmla="*/ 2132 h 2132"/>
            </a:gdLst>
            <a:ahLst/>
            <a:cxnLst>
              <a:cxn ang="0">
                <a:pos x="T0" y="T1"/>
              </a:cxn>
              <a:cxn ang="0">
                <a:pos x="T2" y="T3"/>
              </a:cxn>
              <a:cxn ang="0">
                <a:pos x="T4" y="T5"/>
              </a:cxn>
              <a:cxn ang="0">
                <a:pos x="T6" y="T7"/>
              </a:cxn>
              <a:cxn ang="0">
                <a:pos x="T8" y="T9"/>
              </a:cxn>
              <a:cxn ang="0">
                <a:pos x="T10" y="T11"/>
              </a:cxn>
              <a:cxn ang="0">
                <a:pos x="T12" y="T13"/>
              </a:cxn>
            </a:cxnLst>
            <a:rect l="0" t="0" r="r" b="b"/>
            <a:pathLst>
              <a:path w="1103" h="2132">
                <a:moveTo>
                  <a:pt x="1088" y="0"/>
                </a:moveTo>
                <a:cubicBezTo>
                  <a:pt x="1095" y="219"/>
                  <a:pt x="1103" y="439"/>
                  <a:pt x="1088" y="590"/>
                </a:cubicBezTo>
                <a:cubicBezTo>
                  <a:pt x="1073" y="741"/>
                  <a:pt x="1051" y="786"/>
                  <a:pt x="998" y="907"/>
                </a:cubicBezTo>
                <a:cubicBezTo>
                  <a:pt x="945" y="1028"/>
                  <a:pt x="862" y="1187"/>
                  <a:pt x="771" y="1315"/>
                </a:cubicBezTo>
                <a:cubicBezTo>
                  <a:pt x="680" y="1443"/>
                  <a:pt x="559" y="1557"/>
                  <a:pt x="453" y="1678"/>
                </a:cubicBezTo>
                <a:cubicBezTo>
                  <a:pt x="347" y="1799"/>
                  <a:pt x="211" y="1965"/>
                  <a:pt x="136" y="2041"/>
                </a:cubicBezTo>
                <a:cubicBezTo>
                  <a:pt x="61" y="2117"/>
                  <a:pt x="30" y="2124"/>
                  <a:pt x="0" y="2132"/>
                </a:cubicBezTo>
              </a:path>
            </a:pathLst>
          </a:custGeom>
          <a:noFill/>
          <a:ln w="76200" cap="flat" cmpd="sng">
            <a:solidFill>
              <a:schemeClr val="tx1"/>
            </a:solidFill>
            <a:prstDash val="solid"/>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727" name="Oval 15"/>
          <p:cNvSpPr>
            <a:spLocks noChangeArrowheads="1"/>
          </p:cNvSpPr>
          <p:nvPr/>
        </p:nvSpPr>
        <p:spPr bwMode="auto">
          <a:xfrm>
            <a:off x="13319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28" name="Oval 16"/>
          <p:cNvSpPr>
            <a:spLocks noChangeArrowheads="1"/>
          </p:cNvSpPr>
          <p:nvPr/>
        </p:nvSpPr>
        <p:spPr bwMode="auto">
          <a:xfrm>
            <a:off x="1547813"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29" name="Oval 17"/>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0" name="Oval 18"/>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1" name="Oval 19"/>
          <p:cNvSpPr>
            <a:spLocks noChangeArrowheads="1"/>
          </p:cNvSpPr>
          <p:nvPr/>
        </p:nvSpPr>
        <p:spPr bwMode="auto">
          <a:xfrm>
            <a:off x="16922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2" name="Oval 20"/>
          <p:cNvSpPr>
            <a:spLocks noChangeArrowheads="1"/>
          </p:cNvSpPr>
          <p:nvPr/>
        </p:nvSpPr>
        <p:spPr bwMode="auto">
          <a:xfrm>
            <a:off x="1908175" y="49403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3" name="Oval 21"/>
          <p:cNvSpPr>
            <a:spLocks noChangeArrowheads="1"/>
          </p:cNvSpPr>
          <p:nvPr/>
        </p:nvSpPr>
        <p:spPr bwMode="auto">
          <a:xfrm>
            <a:off x="2124075"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4" name="Oval 22"/>
          <p:cNvSpPr>
            <a:spLocks noChangeArrowheads="1"/>
          </p:cNvSpPr>
          <p:nvPr/>
        </p:nvSpPr>
        <p:spPr bwMode="auto">
          <a:xfrm>
            <a:off x="23399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5" name="Oval 23"/>
          <p:cNvSpPr>
            <a:spLocks noChangeArrowheads="1"/>
          </p:cNvSpPr>
          <p:nvPr/>
        </p:nvSpPr>
        <p:spPr bwMode="auto">
          <a:xfrm>
            <a:off x="2581275" y="47974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6" name="Oval 24"/>
          <p:cNvSpPr>
            <a:spLocks noChangeArrowheads="1"/>
          </p:cNvSpPr>
          <p:nvPr/>
        </p:nvSpPr>
        <p:spPr bwMode="auto">
          <a:xfrm>
            <a:off x="2627313"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7" name="Oval 25"/>
          <p:cNvSpPr>
            <a:spLocks noChangeArrowheads="1"/>
          </p:cNvSpPr>
          <p:nvPr/>
        </p:nvSpPr>
        <p:spPr bwMode="auto">
          <a:xfrm>
            <a:off x="3059113"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8" name="Oval 26"/>
          <p:cNvSpPr>
            <a:spLocks noChangeArrowheads="1"/>
          </p:cNvSpPr>
          <p:nvPr/>
        </p:nvSpPr>
        <p:spPr bwMode="auto">
          <a:xfrm>
            <a:off x="3419475"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9" name="Oval 27"/>
          <p:cNvSpPr>
            <a:spLocks noChangeArrowheads="1"/>
          </p:cNvSpPr>
          <p:nvPr/>
        </p:nvSpPr>
        <p:spPr bwMode="auto">
          <a:xfrm>
            <a:off x="35639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0" name="Oval 28"/>
          <p:cNvSpPr>
            <a:spLocks noChangeArrowheads="1"/>
          </p:cNvSpPr>
          <p:nvPr/>
        </p:nvSpPr>
        <p:spPr bwMode="auto">
          <a:xfrm>
            <a:off x="3851275"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1" name="Oval 29"/>
          <p:cNvSpPr>
            <a:spLocks noChangeArrowheads="1"/>
          </p:cNvSpPr>
          <p:nvPr/>
        </p:nvSpPr>
        <p:spPr bwMode="auto">
          <a:xfrm>
            <a:off x="3132138"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2" name="Oval 30"/>
          <p:cNvSpPr>
            <a:spLocks noChangeArrowheads="1"/>
          </p:cNvSpPr>
          <p:nvPr/>
        </p:nvSpPr>
        <p:spPr bwMode="auto">
          <a:xfrm>
            <a:off x="4716463"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3" name="Oval 31"/>
          <p:cNvSpPr>
            <a:spLocks noChangeArrowheads="1"/>
          </p:cNvSpPr>
          <p:nvPr/>
        </p:nvSpPr>
        <p:spPr bwMode="auto">
          <a:xfrm>
            <a:off x="3708400" y="47244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4" name="Oval 32"/>
          <p:cNvSpPr>
            <a:spLocks noChangeArrowheads="1"/>
          </p:cNvSpPr>
          <p:nvPr/>
        </p:nvSpPr>
        <p:spPr bwMode="auto">
          <a:xfrm>
            <a:off x="3995738"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5" name="Oval 33"/>
          <p:cNvSpPr>
            <a:spLocks noChangeArrowheads="1"/>
          </p:cNvSpPr>
          <p:nvPr/>
        </p:nvSpPr>
        <p:spPr bwMode="auto">
          <a:xfrm>
            <a:off x="1619250"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6" name="Oval 34"/>
          <p:cNvSpPr>
            <a:spLocks noChangeArrowheads="1"/>
          </p:cNvSpPr>
          <p:nvPr/>
        </p:nvSpPr>
        <p:spPr bwMode="auto">
          <a:xfrm>
            <a:off x="1835150"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7" name="Oval 35"/>
          <p:cNvSpPr>
            <a:spLocks noChangeArrowheads="1"/>
          </p:cNvSpPr>
          <p:nvPr/>
        </p:nvSpPr>
        <p:spPr bwMode="auto">
          <a:xfrm>
            <a:off x="1908175"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8" name="Oval 36"/>
          <p:cNvSpPr>
            <a:spLocks noChangeArrowheads="1"/>
          </p:cNvSpPr>
          <p:nvPr/>
        </p:nvSpPr>
        <p:spPr bwMode="auto">
          <a:xfrm>
            <a:off x="2195513"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9" name="Oval 37"/>
          <p:cNvSpPr>
            <a:spLocks noChangeArrowheads="1"/>
          </p:cNvSpPr>
          <p:nvPr/>
        </p:nvSpPr>
        <p:spPr bwMode="auto">
          <a:xfrm>
            <a:off x="4429125"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0" name="Oval 38"/>
          <p:cNvSpPr>
            <a:spLocks noChangeArrowheads="1"/>
          </p:cNvSpPr>
          <p:nvPr/>
        </p:nvSpPr>
        <p:spPr bwMode="auto">
          <a:xfrm>
            <a:off x="42846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1" name="Oval 39"/>
          <p:cNvSpPr>
            <a:spLocks noChangeArrowheads="1"/>
          </p:cNvSpPr>
          <p:nvPr/>
        </p:nvSpPr>
        <p:spPr bwMode="auto">
          <a:xfrm>
            <a:off x="4500563"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2" name="Oval 40"/>
          <p:cNvSpPr>
            <a:spLocks noChangeArrowheads="1"/>
          </p:cNvSpPr>
          <p:nvPr/>
        </p:nvSpPr>
        <p:spPr bwMode="auto">
          <a:xfrm>
            <a:off x="4573588"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3" name="Oval 41"/>
          <p:cNvSpPr>
            <a:spLocks noChangeArrowheads="1"/>
          </p:cNvSpPr>
          <p:nvPr/>
        </p:nvSpPr>
        <p:spPr bwMode="auto">
          <a:xfrm>
            <a:off x="486092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4" name="Oval 42"/>
          <p:cNvSpPr>
            <a:spLocks noChangeArrowheads="1"/>
          </p:cNvSpPr>
          <p:nvPr/>
        </p:nvSpPr>
        <p:spPr bwMode="auto">
          <a:xfrm>
            <a:off x="4932363"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5" name="Oval 43"/>
          <p:cNvSpPr>
            <a:spLocks noChangeArrowheads="1"/>
          </p:cNvSpPr>
          <p:nvPr/>
        </p:nvSpPr>
        <p:spPr bwMode="auto">
          <a:xfrm>
            <a:off x="4787900" y="4941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6" name="Oval 44"/>
          <p:cNvSpPr>
            <a:spLocks noChangeArrowheads="1"/>
          </p:cNvSpPr>
          <p:nvPr/>
        </p:nvSpPr>
        <p:spPr bwMode="auto">
          <a:xfrm>
            <a:off x="5003800"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7" name="Oval 45"/>
          <p:cNvSpPr>
            <a:spLocks noChangeArrowheads="1"/>
          </p:cNvSpPr>
          <p:nvPr/>
        </p:nvSpPr>
        <p:spPr bwMode="auto">
          <a:xfrm>
            <a:off x="5105400"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8" name="Oval 46"/>
          <p:cNvSpPr>
            <a:spLocks noChangeArrowheads="1"/>
          </p:cNvSpPr>
          <p:nvPr/>
        </p:nvSpPr>
        <p:spPr bwMode="auto">
          <a:xfrm>
            <a:off x="5364163"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9" name="Oval 47"/>
          <p:cNvSpPr>
            <a:spLocks noChangeArrowheads="1"/>
          </p:cNvSpPr>
          <p:nvPr/>
        </p:nvSpPr>
        <p:spPr bwMode="auto">
          <a:xfrm>
            <a:off x="4859338"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0" name="Oval 48"/>
          <p:cNvSpPr>
            <a:spLocks noChangeArrowheads="1"/>
          </p:cNvSpPr>
          <p:nvPr/>
        </p:nvSpPr>
        <p:spPr bwMode="auto">
          <a:xfrm>
            <a:off x="50038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1" name="Oval 49"/>
          <p:cNvSpPr>
            <a:spLocks noChangeArrowheads="1"/>
          </p:cNvSpPr>
          <p:nvPr/>
        </p:nvSpPr>
        <p:spPr bwMode="auto">
          <a:xfrm>
            <a:off x="529113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2" name="Oval 50"/>
          <p:cNvSpPr>
            <a:spLocks noChangeArrowheads="1"/>
          </p:cNvSpPr>
          <p:nvPr/>
        </p:nvSpPr>
        <p:spPr bwMode="auto">
          <a:xfrm>
            <a:off x="5148263" y="60213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3" name="Oval 51"/>
          <p:cNvSpPr>
            <a:spLocks noChangeArrowheads="1"/>
          </p:cNvSpPr>
          <p:nvPr/>
        </p:nvSpPr>
        <p:spPr bwMode="auto">
          <a:xfrm>
            <a:off x="5435600" y="609441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4" name="Oval 52"/>
          <p:cNvSpPr>
            <a:spLocks noChangeArrowheads="1"/>
          </p:cNvSpPr>
          <p:nvPr/>
        </p:nvSpPr>
        <p:spPr bwMode="auto">
          <a:xfrm>
            <a:off x="57959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5" name="Oval 53"/>
          <p:cNvSpPr>
            <a:spLocks noChangeArrowheads="1"/>
          </p:cNvSpPr>
          <p:nvPr/>
        </p:nvSpPr>
        <p:spPr bwMode="auto">
          <a:xfrm>
            <a:off x="56515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6" name="Oval 54"/>
          <p:cNvSpPr>
            <a:spLocks noChangeArrowheads="1"/>
          </p:cNvSpPr>
          <p:nvPr/>
        </p:nvSpPr>
        <p:spPr bwMode="auto">
          <a:xfrm>
            <a:off x="5867400" y="65976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7" name="Oval 55"/>
          <p:cNvSpPr>
            <a:spLocks noChangeArrowheads="1"/>
          </p:cNvSpPr>
          <p:nvPr/>
        </p:nvSpPr>
        <p:spPr bwMode="auto">
          <a:xfrm>
            <a:off x="5969000" y="63373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8" name="Oval 56"/>
          <p:cNvSpPr>
            <a:spLocks noChangeArrowheads="1"/>
          </p:cNvSpPr>
          <p:nvPr/>
        </p:nvSpPr>
        <p:spPr bwMode="auto">
          <a:xfrm>
            <a:off x="6227763" y="6308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9" name="Oval 57"/>
          <p:cNvSpPr>
            <a:spLocks noChangeArrowheads="1"/>
          </p:cNvSpPr>
          <p:nvPr/>
        </p:nvSpPr>
        <p:spPr bwMode="auto">
          <a:xfrm>
            <a:off x="44275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0" name="Oval 58"/>
          <p:cNvSpPr>
            <a:spLocks noChangeArrowheads="1"/>
          </p:cNvSpPr>
          <p:nvPr/>
        </p:nvSpPr>
        <p:spPr bwMode="auto">
          <a:xfrm>
            <a:off x="4140200" y="53006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1" name="Oval 59"/>
          <p:cNvSpPr>
            <a:spLocks noChangeArrowheads="1"/>
          </p:cNvSpPr>
          <p:nvPr/>
        </p:nvSpPr>
        <p:spPr bwMode="auto">
          <a:xfrm>
            <a:off x="4067175" y="55181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2" name="Oval 60"/>
          <p:cNvSpPr>
            <a:spLocks noChangeArrowheads="1"/>
          </p:cNvSpPr>
          <p:nvPr/>
        </p:nvSpPr>
        <p:spPr bwMode="auto">
          <a:xfrm>
            <a:off x="4140200" y="5013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3" name="Oval 61"/>
          <p:cNvSpPr>
            <a:spLocks noChangeArrowheads="1"/>
          </p:cNvSpPr>
          <p:nvPr/>
        </p:nvSpPr>
        <p:spPr bwMode="auto">
          <a:xfrm>
            <a:off x="21955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4" name="Oval 62"/>
          <p:cNvSpPr>
            <a:spLocks noChangeArrowheads="1"/>
          </p:cNvSpPr>
          <p:nvPr/>
        </p:nvSpPr>
        <p:spPr bwMode="auto">
          <a:xfrm>
            <a:off x="323850" y="53022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5" name="Oval 63"/>
          <p:cNvSpPr>
            <a:spLocks noChangeArrowheads="1"/>
          </p:cNvSpPr>
          <p:nvPr/>
        </p:nvSpPr>
        <p:spPr bwMode="auto">
          <a:xfrm>
            <a:off x="10429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6" name="Oval 64"/>
          <p:cNvSpPr>
            <a:spLocks noChangeArrowheads="1"/>
          </p:cNvSpPr>
          <p:nvPr/>
        </p:nvSpPr>
        <p:spPr bwMode="auto">
          <a:xfrm>
            <a:off x="1187450"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7" name="Oval 65"/>
          <p:cNvSpPr>
            <a:spLocks noChangeArrowheads="1"/>
          </p:cNvSpPr>
          <p:nvPr/>
        </p:nvSpPr>
        <p:spPr bwMode="auto">
          <a:xfrm>
            <a:off x="1474788"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8" name="Oval 66"/>
          <p:cNvSpPr>
            <a:spLocks noChangeArrowheads="1"/>
          </p:cNvSpPr>
          <p:nvPr/>
        </p:nvSpPr>
        <p:spPr bwMode="auto">
          <a:xfrm>
            <a:off x="755650" y="53736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9" name="Oval 67"/>
          <p:cNvSpPr>
            <a:spLocks noChangeArrowheads="1"/>
          </p:cNvSpPr>
          <p:nvPr/>
        </p:nvSpPr>
        <p:spPr bwMode="auto">
          <a:xfrm>
            <a:off x="2484438"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0" name="Oval 68"/>
          <p:cNvSpPr>
            <a:spLocks noChangeArrowheads="1"/>
          </p:cNvSpPr>
          <p:nvPr/>
        </p:nvSpPr>
        <p:spPr bwMode="auto">
          <a:xfrm>
            <a:off x="2339975" y="63103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1" name="Oval 69"/>
          <p:cNvSpPr>
            <a:spLocks noChangeArrowheads="1"/>
          </p:cNvSpPr>
          <p:nvPr/>
        </p:nvSpPr>
        <p:spPr bwMode="auto">
          <a:xfrm>
            <a:off x="2555875" y="65262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2" name="Oval 70"/>
          <p:cNvSpPr>
            <a:spLocks noChangeArrowheads="1"/>
          </p:cNvSpPr>
          <p:nvPr/>
        </p:nvSpPr>
        <p:spPr bwMode="auto">
          <a:xfrm>
            <a:off x="2657475" y="6265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3" name="Oval 71"/>
          <p:cNvSpPr>
            <a:spLocks noChangeArrowheads="1"/>
          </p:cNvSpPr>
          <p:nvPr/>
        </p:nvSpPr>
        <p:spPr bwMode="auto">
          <a:xfrm>
            <a:off x="291623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4" name="Oval 72"/>
          <p:cNvSpPr>
            <a:spLocks noChangeArrowheads="1"/>
          </p:cNvSpPr>
          <p:nvPr/>
        </p:nvSpPr>
        <p:spPr bwMode="auto">
          <a:xfrm>
            <a:off x="13319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5" name="Oval 73"/>
          <p:cNvSpPr>
            <a:spLocks noChangeArrowheads="1"/>
          </p:cNvSpPr>
          <p:nvPr/>
        </p:nvSpPr>
        <p:spPr bwMode="auto">
          <a:xfrm>
            <a:off x="1547813"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6" name="Oval 74"/>
          <p:cNvSpPr>
            <a:spLocks noChangeArrowheads="1"/>
          </p:cNvSpPr>
          <p:nvPr/>
        </p:nvSpPr>
        <p:spPr bwMode="auto">
          <a:xfrm>
            <a:off x="82708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7" name="Oval 75"/>
          <p:cNvSpPr>
            <a:spLocks noChangeArrowheads="1"/>
          </p:cNvSpPr>
          <p:nvPr/>
        </p:nvSpPr>
        <p:spPr bwMode="auto">
          <a:xfrm>
            <a:off x="104298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8" name="Oval 76"/>
          <p:cNvSpPr>
            <a:spLocks noChangeArrowheads="1"/>
          </p:cNvSpPr>
          <p:nvPr/>
        </p:nvSpPr>
        <p:spPr bwMode="auto">
          <a:xfrm>
            <a:off x="107950"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9" name="Oval 77"/>
          <p:cNvSpPr>
            <a:spLocks noChangeArrowheads="1"/>
          </p:cNvSpPr>
          <p:nvPr/>
        </p:nvSpPr>
        <p:spPr bwMode="auto">
          <a:xfrm>
            <a:off x="323850" y="57324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0" name="Oval 78"/>
          <p:cNvSpPr>
            <a:spLocks noChangeArrowheads="1"/>
          </p:cNvSpPr>
          <p:nvPr/>
        </p:nvSpPr>
        <p:spPr bwMode="auto">
          <a:xfrm>
            <a:off x="2051050"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1" name="Oval 79"/>
          <p:cNvSpPr>
            <a:spLocks noChangeArrowheads="1"/>
          </p:cNvSpPr>
          <p:nvPr/>
        </p:nvSpPr>
        <p:spPr bwMode="auto">
          <a:xfrm>
            <a:off x="28432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2" name="Oval 80"/>
          <p:cNvSpPr>
            <a:spLocks noChangeArrowheads="1"/>
          </p:cNvSpPr>
          <p:nvPr/>
        </p:nvSpPr>
        <p:spPr bwMode="auto">
          <a:xfrm>
            <a:off x="313055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3" name="Oval 81"/>
          <p:cNvSpPr>
            <a:spLocks noChangeArrowheads="1"/>
          </p:cNvSpPr>
          <p:nvPr/>
        </p:nvSpPr>
        <p:spPr bwMode="auto">
          <a:xfrm>
            <a:off x="3128963" y="6381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4" name="Oval 82"/>
          <p:cNvSpPr>
            <a:spLocks noChangeArrowheads="1"/>
          </p:cNvSpPr>
          <p:nvPr/>
        </p:nvSpPr>
        <p:spPr bwMode="auto">
          <a:xfrm>
            <a:off x="334803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5" name="Oval 83"/>
          <p:cNvSpPr>
            <a:spLocks noChangeArrowheads="1"/>
          </p:cNvSpPr>
          <p:nvPr/>
        </p:nvSpPr>
        <p:spPr bwMode="auto">
          <a:xfrm>
            <a:off x="3635375"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6" name="Oval 84"/>
          <p:cNvSpPr>
            <a:spLocks noChangeArrowheads="1"/>
          </p:cNvSpPr>
          <p:nvPr/>
        </p:nvSpPr>
        <p:spPr bwMode="auto">
          <a:xfrm>
            <a:off x="363378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7" name="Oval 85"/>
          <p:cNvSpPr>
            <a:spLocks noChangeArrowheads="1"/>
          </p:cNvSpPr>
          <p:nvPr/>
        </p:nvSpPr>
        <p:spPr bwMode="auto">
          <a:xfrm>
            <a:off x="3390900" y="61642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8" name="Oval 86"/>
          <p:cNvSpPr>
            <a:spLocks noChangeArrowheads="1"/>
          </p:cNvSpPr>
          <p:nvPr/>
        </p:nvSpPr>
        <p:spPr bwMode="auto">
          <a:xfrm>
            <a:off x="64436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9" name="Oval 87"/>
          <p:cNvSpPr>
            <a:spLocks noChangeArrowheads="1"/>
          </p:cNvSpPr>
          <p:nvPr/>
        </p:nvSpPr>
        <p:spPr bwMode="auto">
          <a:xfrm>
            <a:off x="6731000" y="616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0" name="Oval 88"/>
          <p:cNvSpPr>
            <a:spLocks noChangeArrowheads="1"/>
          </p:cNvSpPr>
          <p:nvPr/>
        </p:nvSpPr>
        <p:spPr bwMode="auto">
          <a:xfrm>
            <a:off x="6486525" y="63801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1" name="Oval 89"/>
          <p:cNvSpPr>
            <a:spLocks noChangeArrowheads="1"/>
          </p:cNvSpPr>
          <p:nvPr/>
        </p:nvSpPr>
        <p:spPr bwMode="auto">
          <a:xfrm>
            <a:off x="3419475"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2" name="Oval 90"/>
          <p:cNvSpPr>
            <a:spLocks noChangeArrowheads="1"/>
          </p:cNvSpPr>
          <p:nvPr/>
        </p:nvSpPr>
        <p:spPr bwMode="auto">
          <a:xfrm>
            <a:off x="2916238" y="6524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3" name="Oval 91"/>
          <p:cNvSpPr>
            <a:spLocks noChangeArrowheads="1"/>
          </p:cNvSpPr>
          <p:nvPr/>
        </p:nvSpPr>
        <p:spPr bwMode="auto">
          <a:xfrm>
            <a:off x="3924300" y="63087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4" name="Oval 92"/>
          <p:cNvSpPr>
            <a:spLocks noChangeArrowheads="1"/>
          </p:cNvSpPr>
          <p:nvPr/>
        </p:nvSpPr>
        <p:spPr bwMode="auto">
          <a:xfrm>
            <a:off x="414020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5" name="Oval 93"/>
          <p:cNvSpPr>
            <a:spLocks noChangeArrowheads="1"/>
          </p:cNvSpPr>
          <p:nvPr/>
        </p:nvSpPr>
        <p:spPr bwMode="auto">
          <a:xfrm>
            <a:off x="3924300"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6" name="Oval 94"/>
          <p:cNvSpPr>
            <a:spLocks noChangeArrowheads="1"/>
          </p:cNvSpPr>
          <p:nvPr/>
        </p:nvSpPr>
        <p:spPr bwMode="auto">
          <a:xfrm>
            <a:off x="377983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7" name="Oval 95"/>
          <p:cNvSpPr>
            <a:spLocks noChangeArrowheads="1"/>
          </p:cNvSpPr>
          <p:nvPr/>
        </p:nvSpPr>
        <p:spPr bwMode="auto">
          <a:xfrm>
            <a:off x="468313"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8" name="Oval 96"/>
          <p:cNvSpPr>
            <a:spLocks noChangeArrowheads="1"/>
          </p:cNvSpPr>
          <p:nvPr/>
        </p:nvSpPr>
        <p:spPr bwMode="auto">
          <a:xfrm>
            <a:off x="6111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9" name="Oval 97"/>
          <p:cNvSpPr>
            <a:spLocks noChangeArrowheads="1"/>
          </p:cNvSpPr>
          <p:nvPr/>
        </p:nvSpPr>
        <p:spPr bwMode="auto">
          <a:xfrm>
            <a:off x="2843213"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0" name="Oval 98"/>
          <p:cNvSpPr>
            <a:spLocks noChangeArrowheads="1"/>
          </p:cNvSpPr>
          <p:nvPr/>
        </p:nvSpPr>
        <p:spPr bwMode="auto">
          <a:xfrm>
            <a:off x="2843213"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1" name="Oval 99"/>
          <p:cNvSpPr>
            <a:spLocks noChangeArrowheads="1"/>
          </p:cNvSpPr>
          <p:nvPr/>
        </p:nvSpPr>
        <p:spPr bwMode="auto">
          <a:xfrm>
            <a:off x="3373438" y="489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2" name="Oval 100"/>
          <p:cNvSpPr>
            <a:spLocks noChangeArrowheads="1"/>
          </p:cNvSpPr>
          <p:nvPr/>
        </p:nvSpPr>
        <p:spPr bwMode="auto">
          <a:xfrm>
            <a:off x="4716463" y="61785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3" name="Oval 101"/>
          <p:cNvSpPr>
            <a:spLocks noChangeArrowheads="1"/>
          </p:cNvSpPr>
          <p:nvPr/>
        </p:nvSpPr>
        <p:spPr bwMode="auto">
          <a:xfrm>
            <a:off x="5507038"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4" name="Oval 102"/>
          <p:cNvSpPr>
            <a:spLocks noChangeArrowheads="1"/>
          </p:cNvSpPr>
          <p:nvPr/>
        </p:nvSpPr>
        <p:spPr bwMode="auto">
          <a:xfrm>
            <a:off x="5619750" y="48879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5" name="Oval 103"/>
          <p:cNvSpPr>
            <a:spLocks noChangeArrowheads="1"/>
          </p:cNvSpPr>
          <p:nvPr/>
        </p:nvSpPr>
        <p:spPr bwMode="auto">
          <a:xfrm>
            <a:off x="5292725" y="50847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6" name="Oval 104"/>
          <p:cNvSpPr>
            <a:spLocks noChangeArrowheads="1"/>
          </p:cNvSpPr>
          <p:nvPr/>
        </p:nvSpPr>
        <p:spPr bwMode="auto">
          <a:xfrm>
            <a:off x="5651500"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7" name="Oval 105"/>
          <p:cNvSpPr>
            <a:spLocks noChangeArrowheads="1"/>
          </p:cNvSpPr>
          <p:nvPr/>
        </p:nvSpPr>
        <p:spPr bwMode="auto">
          <a:xfrm>
            <a:off x="5219700"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8" name="Oval 106"/>
          <p:cNvSpPr>
            <a:spLocks noChangeArrowheads="1"/>
          </p:cNvSpPr>
          <p:nvPr/>
        </p:nvSpPr>
        <p:spPr bwMode="auto">
          <a:xfrm>
            <a:off x="5940425"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9" name="Oval 107"/>
          <p:cNvSpPr>
            <a:spLocks noChangeArrowheads="1"/>
          </p:cNvSpPr>
          <p:nvPr/>
        </p:nvSpPr>
        <p:spPr bwMode="auto">
          <a:xfrm>
            <a:off x="5867400"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0" name="Oval 108"/>
          <p:cNvSpPr>
            <a:spLocks noChangeArrowheads="1"/>
          </p:cNvSpPr>
          <p:nvPr/>
        </p:nvSpPr>
        <p:spPr bwMode="auto">
          <a:xfrm>
            <a:off x="5867400" y="4365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1" name="Oval 109"/>
          <p:cNvSpPr>
            <a:spLocks noChangeArrowheads="1"/>
          </p:cNvSpPr>
          <p:nvPr/>
        </p:nvSpPr>
        <p:spPr bwMode="auto">
          <a:xfrm>
            <a:off x="51482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2" name="Oval 110"/>
          <p:cNvSpPr>
            <a:spLocks noChangeArrowheads="1"/>
          </p:cNvSpPr>
          <p:nvPr/>
        </p:nvSpPr>
        <p:spPr bwMode="auto">
          <a:xfrm>
            <a:off x="6156325" y="6524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3" name="Oval 111"/>
          <p:cNvSpPr>
            <a:spLocks noChangeArrowheads="1"/>
          </p:cNvSpPr>
          <p:nvPr/>
        </p:nvSpPr>
        <p:spPr bwMode="auto">
          <a:xfrm>
            <a:off x="5508625" y="6562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4" name="Oval 112"/>
          <p:cNvSpPr>
            <a:spLocks noChangeArrowheads="1"/>
          </p:cNvSpPr>
          <p:nvPr/>
        </p:nvSpPr>
        <p:spPr bwMode="auto">
          <a:xfrm>
            <a:off x="6156325"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5" name="Oval 113"/>
          <p:cNvSpPr>
            <a:spLocks noChangeArrowheads="1"/>
          </p:cNvSpPr>
          <p:nvPr/>
        </p:nvSpPr>
        <p:spPr bwMode="auto">
          <a:xfrm>
            <a:off x="6229350" y="43640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6" name="Oval 114"/>
          <p:cNvSpPr>
            <a:spLocks noChangeArrowheads="1"/>
          </p:cNvSpPr>
          <p:nvPr/>
        </p:nvSpPr>
        <p:spPr bwMode="auto">
          <a:xfrm>
            <a:off x="6227763" y="4627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7" name="Oval 115"/>
          <p:cNvSpPr>
            <a:spLocks noChangeArrowheads="1"/>
          </p:cNvSpPr>
          <p:nvPr/>
        </p:nvSpPr>
        <p:spPr bwMode="auto">
          <a:xfrm>
            <a:off x="6462713"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8" name="Oval 116"/>
          <p:cNvSpPr>
            <a:spLocks noChangeArrowheads="1"/>
          </p:cNvSpPr>
          <p:nvPr/>
        </p:nvSpPr>
        <p:spPr bwMode="auto">
          <a:xfrm>
            <a:off x="6732588" y="45815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9" name="Oval 117"/>
          <p:cNvSpPr>
            <a:spLocks noChangeArrowheads="1"/>
          </p:cNvSpPr>
          <p:nvPr/>
        </p:nvSpPr>
        <p:spPr bwMode="auto">
          <a:xfrm>
            <a:off x="6516688" y="4365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0" name="Oval 118"/>
          <p:cNvSpPr>
            <a:spLocks noChangeArrowheads="1"/>
          </p:cNvSpPr>
          <p:nvPr/>
        </p:nvSpPr>
        <p:spPr bwMode="auto">
          <a:xfrm>
            <a:off x="673258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1" name="Oval 119"/>
          <p:cNvSpPr>
            <a:spLocks noChangeArrowheads="1"/>
          </p:cNvSpPr>
          <p:nvPr/>
        </p:nvSpPr>
        <p:spPr bwMode="auto">
          <a:xfrm>
            <a:off x="6948488"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2" name="Oval 120"/>
          <p:cNvSpPr>
            <a:spLocks noChangeArrowheads="1"/>
          </p:cNvSpPr>
          <p:nvPr/>
        </p:nvSpPr>
        <p:spPr bwMode="auto">
          <a:xfrm>
            <a:off x="7235825" y="62372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3" name="Oval 121"/>
          <p:cNvSpPr>
            <a:spLocks noChangeArrowheads="1"/>
          </p:cNvSpPr>
          <p:nvPr/>
        </p:nvSpPr>
        <p:spPr bwMode="auto">
          <a:xfrm>
            <a:off x="6991350" y="640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4" name="Oval 122"/>
          <p:cNvSpPr>
            <a:spLocks noChangeArrowheads="1"/>
          </p:cNvSpPr>
          <p:nvPr/>
        </p:nvSpPr>
        <p:spPr bwMode="auto">
          <a:xfrm>
            <a:off x="6604000" y="6584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5" name="Oval 123"/>
          <p:cNvSpPr>
            <a:spLocks noChangeArrowheads="1"/>
          </p:cNvSpPr>
          <p:nvPr/>
        </p:nvSpPr>
        <p:spPr bwMode="auto">
          <a:xfrm>
            <a:off x="7019925"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6" name="Oval 124"/>
          <p:cNvSpPr>
            <a:spLocks noChangeArrowheads="1"/>
          </p:cNvSpPr>
          <p:nvPr/>
        </p:nvSpPr>
        <p:spPr bwMode="auto">
          <a:xfrm>
            <a:off x="6084888" y="61118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7" name="Oval 125"/>
          <p:cNvSpPr>
            <a:spLocks noChangeArrowheads="1"/>
          </p:cNvSpPr>
          <p:nvPr/>
        </p:nvSpPr>
        <p:spPr bwMode="auto">
          <a:xfrm>
            <a:off x="6659563"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8" name="Oval 126"/>
          <p:cNvSpPr>
            <a:spLocks noChangeArrowheads="1"/>
          </p:cNvSpPr>
          <p:nvPr/>
        </p:nvSpPr>
        <p:spPr bwMode="auto">
          <a:xfrm>
            <a:off x="6946900"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9" name="Oval 127"/>
          <p:cNvSpPr>
            <a:spLocks noChangeArrowheads="1"/>
          </p:cNvSpPr>
          <p:nvPr/>
        </p:nvSpPr>
        <p:spPr bwMode="auto">
          <a:xfrm>
            <a:off x="6443663" y="489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0" name="Oval 128"/>
          <p:cNvSpPr>
            <a:spLocks noChangeArrowheads="1"/>
          </p:cNvSpPr>
          <p:nvPr/>
        </p:nvSpPr>
        <p:spPr bwMode="auto">
          <a:xfrm>
            <a:off x="6778625" y="50228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1" name="Oval 129"/>
          <p:cNvSpPr>
            <a:spLocks noChangeArrowheads="1"/>
          </p:cNvSpPr>
          <p:nvPr/>
        </p:nvSpPr>
        <p:spPr bwMode="auto">
          <a:xfrm>
            <a:off x="7019925" y="51577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2" name="Oval 130"/>
          <p:cNvSpPr>
            <a:spLocks noChangeArrowheads="1"/>
          </p:cNvSpPr>
          <p:nvPr/>
        </p:nvSpPr>
        <p:spPr bwMode="auto">
          <a:xfrm>
            <a:off x="6948488" y="45085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3" name="Oval 131"/>
          <p:cNvSpPr>
            <a:spLocks noChangeArrowheads="1"/>
          </p:cNvSpPr>
          <p:nvPr/>
        </p:nvSpPr>
        <p:spPr bwMode="auto">
          <a:xfrm>
            <a:off x="7380288"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4" name="Oval 132"/>
          <p:cNvSpPr>
            <a:spLocks noChangeArrowheads="1"/>
          </p:cNvSpPr>
          <p:nvPr/>
        </p:nvSpPr>
        <p:spPr bwMode="auto">
          <a:xfrm>
            <a:off x="7523163" y="52101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5" name="Oval 133"/>
          <p:cNvSpPr>
            <a:spLocks noChangeArrowheads="1"/>
          </p:cNvSpPr>
          <p:nvPr/>
        </p:nvSpPr>
        <p:spPr bwMode="auto">
          <a:xfrm>
            <a:off x="763587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6" name="Oval 134"/>
          <p:cNvSpPr>
            <a:spLocks noChangeArrowheads="1"/>
          </p:cNvSpPr>
          <p:nvPr/>
        </p:nvSpPr>
        <p:spPr bwMode="auto">
          <a:xfrm>
            <a:off x="7667625" y="5426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7" name="Oval 135"/>
          <p:cNvSpPr>
            <a:spLocks noChangeArrowheads="1"/>
          </p:cNvSpPr>
          <p:nvPr/>
        </p:nvSpPr>
        <p:spPr bwMode="auto">
          <a:xfrm>
            <a:off x="7235825" y="5354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8" name="Oval 136"/>
          <p:cNvSpPr>
            <a:spLocks noChangeArrowheads="1"/>
          </p:cNvSpPr>
          <p:nvPr/>
        </p:nvSpPr>
        <p:spPr bwMode="auto">
          <a:xfrm>
            <a:off x="7956550" y="5426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9" name="Oval 137"/>
          <p:cNvSpPr>
            <a:spLocks noChangeArrowheads="1"/>
          </p:cNvSpPr>
          <p:nvPr/>
        </p:nvSpPr>
        <p:spPr bwMode="auto">
          <a:xfrm>
            <a:off x="7883525"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0" name="Oval 138"/>
          <p:cNvSpPr>
            <a:spLocks noChangeArrowheads="1"/>
          </p:cNvSpPr>
          <p:nvPr/>
        </p:nvSpPr>
        <p:spPr bwMode="auto">
          <a:xfrm>
            <a:off x="7883525" y="513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1" name="Oval 139"/>
          <p:cNvSpPr>
            <a:spLocks noChangeArrowheads="1"/>
          </p:cNvSpPr>
          <p:nvPr/>
        </p:nvSpPr>
        <p:spPr bwMode="auto">
          <a:xfrm>
            <a:off x="7451725"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2" name="Oval 140"/>
          <p:cNvSpPr>
            <a:spLocks noChangeArrowheads="1"/>
          </p:cNvSpPr>
          <p:nvPr/>
        </p:nvSpPr>
        <p:spPr bwMode="auto">
          <a:xfrm>
            <a:off x="7235825" y="58054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3" name="Oval 141"/>
          <p:cNvSpPr>
            <a:spLocks noChangeArrowheads="1"/>
          </p:cNvSpPr>
          <p:nvPr/>
        </p:nvSpPr>
        <p:spPr bwMode="auto">
          <a:xfrm>
            <a:off x="7524750"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4" name="Oval 142"/>
          <p:cNvSpPr>
            <a:spLocks noChangeArrowheads="1"/>
          </p:cNvSpPr>
          <p:nvPr/>
        </p:nvSpPr>
        <p:spPr bwMode="auto">
          <a:xfrm>
            <a:off x="7667625" y="49418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5" name="Oval 143"/>
          <p:cNvSpPr>
            <a:spLocks noChangeArrowheads="1"/>
          </p:cNvSpPr>
          <p:nvPr/>
        </p:nvSpPr>
        <p:spPr bwMode="auto">
          <a:xfrm>
            <a:off x="7181850" y="49196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6" name="Oval 144"/>
          <p:cNvSpPr>
            <a:spLocks noChangeArrowheads="1"/>
          </p:cNvSpPr>
          <p:nvPr/>
        </p:nvSpPr>
        <p:spPr bwMode="auto">
          <a:xfrm>
            <a:off x="7451725" y="48482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7" name="Oval 145"/>
          <p:cNvSpPr>
            <a:spLocks noChangeArrowheads="1"/>
          </p:cNvSpPr>
          <p:nvPr/>
        </p:nvSpPr>
        <p:spPr bwMode="auto">
          <a:xfrm>
            <a:off x="7235825" y="4632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8" name="Oval 146"/>
          <p:cNvSpPr>
            <a:spLocks noChangeArrowheads="1"/>
          </p:cNvSpPr>
          <p:nvPr/>
        </p:nvSpPr>
        <p:spPr bwMode="auto">
          <a:xfrm>
            <a:off x="7378700" y="50641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9" name="Oval 147"/>
          <p:cNvSpPr>
            <a:spLocks noChangeArrowheads="1"/>
          </p:cNvSpPr>
          <p:nvPr/>
        </p:nvSpPr>
        <p:spPr bwMode="auto">
          <a:xfrm>
            <a:off x="8893175"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0" name="Oval 148"/>
          <p:cNvSpPr>
            <a:spLocks noChangeArrowheads="1"/>
          </p:cNvSpPr>
          <p:nvPr/>
        </p:nvSpPr>
        <p:spPr bwMode="auto">
          <a:xfrm>
            <a:off x="8532813" y="55165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1" name="Oval 149"/>
          <p:cNvSpPr>
            <a:spLocks noChangeArrowheads="1"/>
          </p:cNvSpPr>
          <p:nvPr/>
        </p:nvSpPr>
        <p:spPr bwMode="auto">
          <a:xfrm>
            <a:off x="8388350" y="57213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2" name="Oval 150"/>
          <p:cNvSpPr>
            <a:spLocks noChangeArrowheads="1"/>
          </p:cNvSpPr>
          <p:nvPr/>
        </p:nvSpPr>
        <p:spPr bwMode="auto">
          <a:xfrm>
            <a:off x="8677275" y="57324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3" name="Oval 151"/>
          <p:cNvSpPr>
            <a:spLocks noChangeArrowheads="1"/>
          </p:cNvSpPr>
          <p:nvPr/>
        </p:nvSpPr>
        <p:spPr bwMode="auto">
          <a:xfrm>
            <a:off x="8531225" y="5227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4" name="Oval 152"/>
          <p:cNvSpPr>
            <a:spLocks noChangeArrowheads="1"/>
          </p:cNvSpPr>
          <p:nvPr/>
        </p:nvSpPr>
        <p:spPr bwMode="auto">
          <a:xfrm>
            <a:off x="8243888" y="54435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5" name="Oval 153"/>
          <p:cNvSpPr>
            <a:spLocks noChangeArrowheads="1"/>
          </p:cNvSpPr>
          <p:nvPr/>
        </p:nvSpPr>
        <p:spPr bwMode="auto">
          <a:xfrm>
            <a:off x="8170863"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6" name="Oval 154"/>
          <p:cNvSpPr>
            <a:spLocks noChangeArrowheads="1"/>
          </p:cNvSpPr>
          <p:nvPr/>
        </p:nvSpPr>
        <p:spPr bwMode="auto">
          <a:xfrm>
            <a:off x="8243888" y="51562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7" name="Oval 155"/>
          <p:cNvSpPr>
            <a:spLocks noChangeArrowheads="1"/>
          </p:cNvSpPr>
          <p:nvPr/>
        </p:nvSpPr>
        <p:spPr bwMode="auto">
          <a:xfrm>
            <a:off x="8893175" y="51577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8" name="Oval 156"/>
          <p:cNvSpPr>
            <a:spLocks noChangeArrowheads="1"/>
          </p:cNvSpPr>
          <p:nvPr/>
        </p:nvSpPr>
        <p:spPr bwMode="auto">
          <a:xfrm>
            <a:off x="8748713"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9" name="Oval 157"/>
          <p:cNvSpPr>
            <a:spLocks noChangeArrowheads="1"/>
          </p:cNvSpPr>
          <p:nvPr/>
        </p:nvSpPr>
        <p:spPr bwMode="auto">
          <a:xfrm>
            <a:off x="1417638"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0" name="Oval 158"/>
          <p:cNvSpPr>
            <a:spLocks noChangeArrowheads="1"/>
          </p:cNvSpPr>
          <p:nvPr/>
        </p:nvSpPr>
        <p:spPr bwMode="auto">
          <a:xfrm>
            <a:off x="1258888" y="53006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1" name="Oval 159"/>
          <p:cNvSpPr>
            <a:spLocks noChangeArrowheads="1"/>
          </p:cNvSpPr>
          <p:nvPr/>
        </p:nvSpPr>
        <p:spPr bwMode="auto">
          <a:xfrm>
            <a:off x="1619250" y="4984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2" name="Oval 160"/>
          <p:cNvSpPr>
            <a:spLocks noChangeArrowheads="1"/>
          </p:cNvSpPr>
          <p:nvPr/>
        </p:nvSpPr>
        <p:spPr bwMode="auto">
          <a:xfrm>
            <a:off x="1835150" y="52006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3" name="Oval 161"/>
          <p:cNvSpPr>
            <a:spLocks noChangeArrowheads="1"/>
          </p:cNvSpPr>
          <p:nvPr/>
        </p:nvSpPr>
        <p:spPr bwMode="auto">
          <a:xfrm>
            <a:off x="1476375" y="581977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4" name="Oval 162"/>
          <p:cNvSpPr>
            <a:spLocks noChangeArrowheads="1"/>
          </p:cNvSpPr>
          <p:nvPr/>
        </p:nvSpPr>
        <p:spPr bwMode="auto">
          <a:xfrm>
            <a:off x="2095500"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5" name="Oval 163"/>
          <p:cNvSpPr>
            <a:spLocks noChangeArrowheads="1"/>
          </p:cNvSpPr>
          <p:nvPr/>
        </p:nvSpPr>
        <p:spPr bwMode="auto">
          <a:xfrm>
            <a:off x="2354263" y="44084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6" name="Oval 164"/>
          <p:cNvSpPr>
            <a:spLocks noChangeArrowheads="1"/>
          </p:cNvSpPr>
          <p:nvPr/>
        </p:nvSpPr>
        <p:spPr bwMode="auto">
          <a:xfrm>
            <a:off x="1863725" y="45672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7" name="Oval 165"/>
          <p:cNvSpPr>
            <a:spLocks noChangeArrowheads="1"/>
          </p:cNvSpPr>
          <p:nvPr/>
        </p:nvSpPr>
        <p:spPr bwMode="auto">
          <a:xfrm>
            <a:off x="3290888" y="44227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8" name="Oval 166"/>
          <p:cNvSpPr>
            <a:spLocks noChangeArrowheads="1"/>
          </p:cNvSpPr>
          <p:nvPr/>
        </p:nvSpPr>
        <p:spPr bwMode="auto">
          <a:xfrm>
            <a:off x="2887663" y="4349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9" name="Oval 167"/>
          <p:cNvSpPr>
            <a:spLocks noChangeArrowheads="1"/>
          </p:cNvSpPr>
          <p:nvPr/>
        </p:nvSpPr>
        <p:spPr bwMode="auto">
          <a:xfrm>
            <a:off x="107950"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5518" name="Text Box 168"/>
          <p:cNvSpPr txBox="1">
            <a:spLocks noChangeArrowheads="1"/>
          </p:cNvSpPr>
          <p:nvPr/>
        </p:nvSpPr>
        <p:spPr bwMode="auto">
          <a:xfrm>
            <a:off x="0" y="6276975"/>
            <a:ext cx="1295400" cy="581025"/>
          </a:xfrm>
          <a:prstGeom prst="rect">
            <a:avLst/>
          </a:prstGeom>
          <a:noFill/>
          <a:ln w="9525">
            <a:noFill/>
            <a:miter lim="800000"/>
            <a:headEnd/>
            <a:tailEnd/>
          </a:ln>
        </p:spPr>
        <p:txBody>
          <a:bodyPr>
            <a:spAutoFit/>
          </a:bodyPr>
          <a:lstStyle/>
          <a:p>
            <a:pPr algn="ctr"/>
            <a:r>
              <a:rPr lang="fr-FR" sz="1600" b="1" i="0">
                <a:latin typeface="Arial" charset="0"/>
                <a:sym typeface="Wingdings" pitchFamily="2" charset="2"/>
              </a:rPr>
              <a:t>artère</a:t>
            </a:r>
          </a:p>
          <a:p>
            <a:pPr algn="ctr"/>
            <a:r>
              <a:rPr lang="fr-FR" sz="1600" b="1" i="0">
                <a:latin typeface="Arial" charset="0"/>
                <a:sym typeface="Wingdings" pitchFamily="2" charset="2"/>
              </a:rPr>
              <a:t>pulmonaire</a:t>
            </a:r>
          </a:p>
        </p:txBody>
      </p:sp>
      <p:sp>
        <p:nvSpPr>
          <p:cNvPr id="15519" name="Text Box 169"/>
          <p:cNvSpPr txBox="1">
            <a:spLocks noChangeArrowheads="1"/>
          </p:cNvSpPr>
          <p:nvPr/>
        </p:nvSpPr>
        <p:spPr bwMode="auto">
          <a:xfrm>
            <a:off x="7885113" y="6303963"/>
            <a:ext cx="1295400" cy="581025"/>
          </a:xfrm>
          <a:prstGeom prst="rect">
            <a:avLst/>
          </a:prstGeom>
          <a:noFill/>
          <a:ln w="9525">
            <a:noFill/>
            <a:miter lim="800000"/>
            <a:headEnd/>
            <a:tailEnd/>
          </a:ln>
        </p:spPr>
        <p:txBody>
          <a:bodyPr>
            <a:spAutoFit/>
          </a:bodyPr>
          <a:lstStyle/>
          <a:p>
            <a:pPr algn="ctr"/>
            <a:r>
              <a:rPr lang="fr-FR" sz="1600" b="1" i="0">
                <a:latin typeface="Arial" charset="0"/>
                <a:sym typeface="Wingdings" pitchFamily="2" charset="2"/>
              </a:rPr>
              <a:t>veine</a:t>
            </a:r>
          </a:p>
          <a:p>
            <a:pPr algn="ctr"/>
            <a:r>
              <a:rPr lang="fr-FR" sz="1600" b="1" i="0">
                <a:latin typeface="Arial" charset="0"/>
                <a:sym typeface="Wingdings" pitchFamily="2" charset="2"/>
              </a:rPr>
              <a:t>pulmonaire</a:t>
            </a:r>
          </a:p>
        </p:txBody>
      </p:sp>
      <p:sp>
        <p:nvSpPr>
          <p:cNvPr id="115885" name="Freeform 173"/>
          <p:cNvSpPr>
            <a:spLocks/>
          </p:cNvSpPr>
          <p:nvPr/>
        </p:nvSpPr>
        <p:spPr bwMode="auto">
          <a:xfrm>
            <a:off x="-36513" y="4281488"/>
            <a:ext cx="7392988" cy="1811337"/>
          </a:xfrm>
          <a:custGeom>
            <a:avLst/>
            <a:gdLst>
              <a:gd name="T0" fmla="*/ 0 w 4657"/>
              <a:gd name="T1" fmla="*/ 506 h 1141"/>
              <a:gd name="T2" fmla="*/ 363 w 4657"/>
              <a:gd name="T3" fmla="*/ 552 h 1141"/>
              <a:gd name="T4" fmla="*/ 635 w 4657"/>
              <a:gd name="T5" fmla="*/ 506 h 1141"/>
              <a:gd name="T6" fmla="*/ 998 w 4657"/>
              <a:gd name="T7" fmla="*/ 234 h 1141"/>
              <a:gd name="T8" fmla="*/ 1315 w 4657"/>
              <a:gd name="T9" fmla="*/ 98 h 1141"/>
              <a:gd name="T10" fmla="*/ 1633 w 4657"/>
              <a:gd name="T11" fmla="*/ 7 h 1141"/>
              <a:gd name="T12" fmla="*/ 2177 w 4657"/>
              <a:gd name="T13" fmla="*/ 53 h 1141"/>
              <a:gd name="T14" fmla="*/ 2585 w 4657"/>
              <a:gd name="T15" fmla="*/ 234 h 1141"/>
              <a:gd name="T16" fmla="*/ 2948 w 4657"/>
              <a:gd name="T17" fmla="*/ 506 h 1141"/>
              <a:gd name="T18" fmla="*/ 3357 w 4657"/>
              <a:gd name="T19" fmla="*/ 915 h 1141"/>
              <a:gd name="T20" fmla="*/ 3629 w 4657"/>
              <a:gd name="T21" fmla="*/ 1051 h 1141"/>
              <a:gd name="T22" fmla="*/ 3946 w 4657"/>
              <a:gd name="T23" fmla="*/ 1141 h 1141"/>
              <a:gd name="T24" fmla="*/ 4309 w 4657"/>
              <a:gd name="T25" fmla="*/ 1051 h 1141"/>
              <a:gd name="T26" fmla="*/ 4536 w 4657"/>
              <a:gd name="T27" fmla="*/ 915 h 1141"/>
              <a:gd name="T28" fmla="*/ 4627 w 4657"/>
              <a:gd name="T29" fmla="*/ 824 h 1141"/>
              <a:gd name="T30" fmla="*/ 4355 w 4657"/>
              <a:gd name="T31" fmla="*/ 597 h 1141"/>
              <a:gd name="T32" fmla="*/ 4082 w 4657"/>
              <a:gd name="T33" fmla="*/ 506 h 1141"/>
              <a:gd name="T34" fmla="*/ 3765 w 4657"/>
              <a:gd name="T35" fmla="*/ 506 h 1141"/>
              <a:gd name="T36" fmla="*/ 3402 w 4657"/>
              <a:gd name="T37" fmla="*/ 688 h 1141"/>
              <a:gd name="T38" fmla="*/ 3266 w 4657"/>
              <a:gd name="T39" fmla="*/ 778 h 1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57" h="1141">
                <a:moveTo>
                  <a:pt x="0" y="506"/>
                </a:moveTo>
                <a:cubicBezTo>
                  <a:pt x="128" y="529"/>
                  <a:pt x="257" y="552"/>
                  <a:pt x="363" y="552"/>
                </a:cubicBezTo>
                <a:cubicBezTo>
                  <a:pt x="469" y="552"/>
                  <a:pt x="529" y="559"/>
                  <a:pt x="635" y="506"/>
                </a:cubicBezTo>
                <a:cubicBezTo>
                  <a:pt x="741" y="453"/>
                  <a:pt x="885" y="302"/>
                  <a:pt x="998" y="234"/>
                </a:cubicBezTo>
                <a:cubicBezTo>
                  <a:pt x="1111" y="166"/>
                  <a:pt x="1209" y="136"/>
                  <a:pt x="1315" y="98"/>
                </a:cubicBezTo>
                <a:cubicBezTo>
                  <a:pt x="1421" y="60"/>
                  <a:pt x="1489" y="14"/>
                  <a:pt x="1633" y="7"/>
                </a:cubicBezTo>
                <a:cubicBezTo>
                  <a:pt x="1777" y="0"/>
                  <a:pt x="2018" y="15"/>
                  <a:pt x="2177" y="53"/>
                </a:cubicBezTo>
                <a:cubicBezTo>
                  <a:pt x="2336" y="91"/>
                  <a:pt x="2457" y="159"/>
                  <a:pt x="2585" y="234"/>
                </a:cubicBezTo>
                <a:cubicBezTo>
                  <a:pt x="2713" y="309"/>
                  <a:pt x="2819" y="393"/>
                  <a:pt x="2948" y="506"/>
                </a:cubicBezTo>
                <a:cubicBezTo>
                  <a:pt x="3077" y="619"/>
                  <a:pt x="3244" y="824"/>
                  <a:pt x="3357" y="915"/>
                </a:cubicBezTo>
                <a:cubicBezTo>
                  <a:pt x="3470" y="1006"/>
                  <a:pt x="3531" y="1013"/>
                  <a:pt x="3629" y="1051"/>
                </a:cubicBezTo>
                <a:cubicBezTo>
                  <a:pt x="3727" y="1089"/>
                  <a:pt x="3833" y="1141"/>
                  <a:pt x="3946" y="1141"/>
                </a:cubicBezTo>
                <a:cubicBezTo>
                  <a:pt x="4059" y="1141"/>
                  <a:pt x="4211" y="1089"/>
                  <a:pt x="4309" y="1051"/>
                </a:cubicBezTo>
                <a:cubicBezTo>
                  <a:pt x="4407" y="1013"/>
                  <a:pt x="4483" y="953"/>
                  <a:pt x="4536" y="915"/>
                </a:cubicBezTo>
                <a:cubicBezTo>
                  <a:pt x="4589" y="877"/>
                  <a:pt x="4657" y="877"/>
                  <a:pt x="4627" y="824"/>
                </a:cubicBezTo>
                <a:cubicBezTo>
                  <a:pt x="4597" y="771"/>
                  <a:pt x="4446" y="650"/>
                  <a:pt x="4355" y="597"/>
                </a:cubicBezTo>
                <a:cubicBezTo>
                  <a:pt x="4264" y="544"/>
                  <a:pt x="4180" y="521"/>
                  <a:pt x="4082" y="506"/>
                </a:cubicBezTo>
                <a:cubicBezTo>
                  <a:pt x="3984" y="491"/>
                  <a:pt x="3878" y="476"/>
                  <a:pt x="3765" y="506"/>
                </a:cubicBezTo>
                <a:cubicBezTo>
                  <a:pt x="3652" y="536"/>
                  <a:pt x="3485" y="643"/>
                  <a:pt x="3402" y="688"/>
                </a:cubicBezTo>
                <a:cubicBezTo>
                  <a:pt x="3319" y="733"/>
                  <a:pt x="3292" y="755"/>
                  <a:pt x="3266" y="778"/>
                </a:cubicBezTo>
              </a:path>
            </a:pathLst>
          </a:custGeom>
          <a:noFill/>
          <a:ln w="38100"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6" name="Freeform 174"/>
          <p:cNvSpPr>
            <a:spLocks/>
          </p:cNvSpPr>
          <p:nvPr/>
        </p:nvSpPr>
        <p:spPr bwMode="auto">
          <a:xfrm>
            <a:off x="34925" y="5121275"/>
            <a:ext cx="4632325" cy="1716088"/>
          </a:xfrm>
          <a:custGeom>
            <a:avLst/>
            <a:gdLst>
              <a:gd name="T0" fmla="*/ 0 w 2918"/>
              <a:gd name="T1" fmla="*/ 567 h 1081"/>
              <a:gd name="T2" fmla="*/ 318 w 2918"/>
              <a:gd name="T3" fmla="*/ 567 h 1081"/>
              <a:gd name="T4" fmla="*/ 590 w 2918"/>
              <a:gd name="T5" fmla="*/ 567 h 1081"/>
              <a:gd name="T6" fmla="*/ 953 w 2918"/>
              <a:gd name="T7" fmla="*/ 839 h 1081"/>
              <a:gd name="T8" fmla="*/ 1134 w 2918"/>
              <a:gd name="T9" fmla="*/ 975 h 1081"/>
              <a:gd name="T10" fmla="*/ 1452 w 2918"/>
              <a:gd name="T11" fmla="*/ 1066 h 1081"/>
              <a:gd name="T12" fmla="*/ 1724 w 2918"/>
              <a:gd name="T13" fmla="*/ 1066 h 1081"/>
              <a:gd name="T14" fmla="*/ 2042 w 2918"/>
              <a:gd name="T15" fmla="*/ 1066 h 1081"/>
              <a:gd name="T16" fmla="*/ 2314 w 2918"/>
              <a:gd name="T17" fmla="*/ 975 h 1081"/>
              <a:gd name="T18" fmla="*/ 2540 w 2918"/>
              <a:gd name="T19" fmla="*/ 884 h 1081"/>
              <a:gd name="T20" fmla="*/ 2722 w 2918"/>
              <a:gd name="T21" fmla="*/ 794 h 1081"/>
              <a:gd name="T22" fmla="*/ 2813 w 2918"/>
              <a:gd name="T23" fmla="*/ 703 h 1081"/>
              <a:gd name="T24" fmla="*/ 2858 w 2918"/>
              <a:gd name="T25" fmla="*/ 703 h 1081"/>
              <a:gd name="T26" fmla="*/ 2450 w 2918"/>
              <a:gd name="T27" fmla="*/ 295 h 1081"/>
              <a:gd name="T28" fmla="*/ 2268 w 2918"/>
              <a:gd name="T29" fmla="*/ 159 h 1081"/>
              <a:gd name="T30" fmla="*/ 1996 w 2918"/>
              <a:gd name="T31" fmla="*/ 23 h 1081"/>
              <a:gd name="T32" fmla="*/ 1724 w 2918"/>
              <a:gd name="T33" fmla="*/ 23 h 1081"/>
              <a:gd name="T34" fmla="*/ 1452 w 2918"/>
              <a:gd name="T35" fmla="*/ 113 h 1081"/>
              <a:gd name="T36" fmla="*/ 1225 w 2918"/>
              <a:gd name="T37" fmla="*/ 204 h 1081"/>
              <a:gd name="T38" fmla="*/ 1180 w 2918"/>
              <a:gd name="T39" fmla="*/ 249 h 1081"/>
              <a:gd name="T40" fmla="*/ 1497 w 2918"/>
              <a:gd name="T41" fmla="*/ 476 h 1081"/>
              <a:gd name="T42" fmla="*/ 1815 w 2918"/>
              <a:gd name="T43" fmla="*/ 522 h 1081"/>
              <a:gd name="T44" fmla="*/ 2087 w 2918"/>
              <a:gd name="T45" fmla="*/ 476 h 1081"/>
              <a:gd name="T46" fmla="*/ 2314 w 2918"/>
              <a:gd name="T47" fmla="*/ 340 h 1081"/>
              <a:gd name="T48" fmla="*/ 2404 w 2918"/>
              <a:gd name="T49" fmla="*/ 249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18" h="1081">
                <a:moveTo>
                  <a:pt x="0" y="567"/>
                </a:moveTo>
                <a:cubicBezTo>
                  <a:pt x="110" y="567"/>
                  <a:pt x="220" y="567"/>
                  <a:pt x="318" y="567"/>
                </a:cubicBezTo>
                <a:cubicBezTo>
                  <a:pt x="416" y="567"/>
                  <a:pt x="484" y="522"/>
                  <a:pt x="590" y="567"/>
                </a:cubicBezTo>
                <a:cubicBezTo>
                  <a:pt x="696" y="612"/>
                  <a:pt x="862" y="771"/>
                  <a:pt x="953" y="839"/>
                </a:cubicBezTo>
                <a:cubicBezTo>
                  <a:pt x="1044" y="907"/>
                  <a:pt x="1051" y="937"/>
                  <a:pt x="1134" y="975"/>
                </a:cubicBezTo>
                <a:cubicBezTo>
                  <a:pt x="1217" y="1013"/>
                  <a:pt x="1354" y="1051"/>
                  <a:pt x="1452" y="1066"/>
                </a:cubicBezTo>
                <a:cubicBezTo>
                  <a:pt x="1550" y="1081"/>
                  <a:pt x="1626" y="1066"/>
                  <a:pt x="1724" y="1066"/>
                </a:cubicBezTo>
                <a:cubicBezTo>
                  <a:pt x="1822" y="1066"/>
                  <a:pt x="1944" y="1081"/>
                  <a:pt x="2042" y="1066"/>
                </a:cubicBezTo>
                <a:cubicBezTo>
                  <a:pt x="2140" y="1051"/>
                  <a:pt x="2231" y="1005"/>
                  <a:pt x="2314" y="975"/>
                </a:cubicBezTo>
                <a:cubicBezTo>
                  <a:pt x="2397" y="945"/>
                  <a:pt x="2472" y="914"/>
                  <a:pt x="2540" y="884"/>
                </a:cubicBezTo>
                <a:cubicBezTo>
                  <a:pt x="2608" y="854"/>
                  <a:pt x="2677" y="824"/>
                  <a:pt x="2722" y="794"/>
                </a:cubicBezTo>
                <a:cubicBezTo>
                  <a:pt x="2767" y="764"/>
                  <a:pt x="2790" y="718"/>
                  <a:pt x="2813" y="703"/>
                </a:cubicBezTo>
                <a:cubicBezTo>
                  <a:pt x="2836" y="688"/>
                  <a:pt x="2918" y="771"/>
                  <a:pt x="2858" y="703"/>
                </a:cubicBezTo>
                <a:cubicBezTo>
                  <a:pt x="2798" y="635"/>
                  <a:pt x="2548" y="386"/>
                  <a:pt x="2450" y="295"/>
                </a:cubicBezTo>
                <a:cubicBezTo>
                  <a:pt x="2352" y="204"/>
                  <a:pt x="2344" y="204"/>
                  <a:pt x="2268" y="159"/>
                </a:cubicBezTo>
                <a:cubicBezTo>
                  <a:pt x="2192" y="114"/>
                  <a:pt x="2087" y="46"/>
                  <a:pt x="1996" y="23"/>
                </a:cubicBezTo>
                <a:cubicBezTo>
                  <a:pt x="1905" y="0"/>
                  <a:pt x="1815" y="8"/>
                  <a:pt x="1724" y="23"/>
                </a:cubicBezTo>
                <a:cubicBezTo>
                  <a:pt x="1633" y="38"/>
                  <a:pt x="1535" y="83"/>
                  <a:pt x="1452" y="113"/>
                </a:cubicBezTo>
                <a:cubicBezTo>
                  <a:pt x="1369" y="143"/>
                  <a:pt x="1270" y="181"/>
                  <a:pt x="1225" y="204"/>
                </a:cubicBezTo>
                <a:cubicBezTo>
                  <a:pt x="1180" y="227"/>
                  <a:pt x="1135" y="204"/>
                  <a:pt x="1180" y="249"/>
                </a:cubicBezTo>
                <a:cubicBezTo>
                  <a:pt x="1225" y="294"/>
                  <a:pt x="1391" y="430"/>
                  <a:pt x="1497" y="476"/>
                </a:cubicBezTo>
                <a:cubicBezTo>
                  <a:pt x="1603" y="522"/>
                  <a:pt x="1717" y="522"/>
                  <a:pt x="1815" y="522"/>
                </a:cubicBezTo>
                <a:cubicBezTo>
                  <a:pt x="1913" y="522"/>
                  <a:pt x="2004" y="506"/>
                  <a:pt x="2087" y="476"/>
                </a:cubicBezTo>
                <a:cubicBezTo>
                  <a:pt x="2170" y="446"/>
                  <a:pt x="2261" y="378"/>
                  <a:pt x="2314" y="340"/>
                </a:cubicBezTo>
                <a:cubicBezTo>
                  <a:pt x="2367" y="302"/>
                  <a:pt x="2385" y="275"/>
                  <a:pt x="2404" y="249"/>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7" name="Freeform 175"/>
          <p:cNvSpPr>
            <a:spLocks/>
          </p:cNvSpPr>
          <p:nvPr/>
        </p:nvSpPr>
        <p:spPr bwMode="auto">
          <a:xfrm>
            <a:off x="4500563" y="4256088"/>
            <a:ext cx="4679950" cy="865187"/>
          </a:xfrm>
          <a:custGeom>
            <a:avLst/>
            <a:gdLst>
              <a:gd name="T0" fmla="*/ 0 w 2903"/>
              <a:gd name="T1" fmla="*/ 432 h 545"/>
              <a:gd name="T2" fmla="*/ 91 w 2903"/>
              <a:gd name="T3" fmla="*/ 295 h 545"/>
              <a:gd name="T4" fmla="*/ 408 w 2903"/>
              <a:gd name="T5" fmla="*/ 159 h 545"/>
              <a:gd name="T6" fmla="*/ 771 w 2903"/>
              <a:gd name="T7" fmla="*/ 23 h 545"/>
              <a:gd name="T8" fmla="*/ 1225 w 2903"/>
              <a:gd name="T9" fmla="*/ 23 h 545"/>
              <a:gd name="T10" fmla="*/ 1542 w 2903"/>
              <a:gd name="T11" fmla="*/ 114 h 545"/>
              <a:gd name="T12" fmla="*/ 1814 w 2903"/>
              <a:gd name="T13" fmla="*/ 250 h 545"/>
              <a:gd name="T14" fmla="*/ 1996 w 2903"/>
              <a:gd name="T15" fmla="*/ 386 h 545"/>
              <a:gd name="T16" fmla="*/ 2177 w 2903"/>
              <a:gd name="T17" fmla="*/ 522 h 545"/>
              <a:gd name="T18" fmla="*/ 2313 w 2903"/>
              <a:gd name="T19" fmla="*/ 522 h 545"/>
              <a:gd name="T20" fmla="*/ 2631 w 2903"/>
              <a:gd name="T21" fmla="*/ 522 h 545"/>
              <a:gd name="T22" fmla="*/ 2903 w 2903"/>
              <a:gd name="T23" fmla="*/ 522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03" h="545">
                <a:moveTo>
                  <a:pt x="0" y="432"/>
                </a:moveTo>
                <a:cubicBezTo>
                  <a:pt x="11" y="386"/>
                  <a:pt x="23" y="340"/>
                  <a:pt x="91" y="295"/>
                </a:cubicBezTo>
                <a:cubicBezTo>
                  <a:pt x="159" y="250"/>
                  <a:pt x="295" y="204"/>
                  <a:pt x="408" y="159"/>
                </a:cubicBezTo>
                <a:cubicBezTo>
                  <a:pt x="521" y="114"/>
                  <a:pt x="635" y="46"/>
                  <a:pt x="771" y="23"/>
                </a:cubicBezTo>
                <a:cubicBezTo>
                  <a:pt x="907" y="0"/>
                  <a:pt x="1097" y="8"/>
                  <a:pt x="1225" y="23"/>
                </a:cubicBezTo>
                <a:cubicBezTo>
                  <a:pt x="1353" y="38"/>
                  <a:pt x="1444" y="76"/>
                  <a:pt x="1542" y="114"/>
                </a:cubicBezTo>
                <a:cubicBezTo>
                  <a:pt x="1640" y="152"/>
                  <a:pt x="1738" y="205"/>
                  <a:pt x="1814" y="250"/>
                </a:cubicBezTo>
                <a:cubicBezTo>
                  <a:pt x="1890" y="295"/>
                  <a:pt x="1936" y="341"/>
                  <a:pt x="1996" y="386"/>
                </a:cubicBezTo>
                <a:cubicBezTo>
                  <a:pt x="2056" y="431"/>
                  <a:pt x="2124" y="499"/>
                  <a:pt x="2177" y="522"/>
                </a:cubicBezTo>
                <a:cubicBezTo>
                  <a:pt x="2230" y="545"/>
                  <a:pt x="2237" y="522"/>
                  <a:pt x="2313" y="522"/>
                </a:cubicBezTo>
                <a:cubicBezTo>
                  <a:pt x="2389" y="522"/>
                  <a:pt x="2533" y="522"/>
                  <a:pt x="2631" y="522"/>
                </a:cubicBezTo>
                <a:cubicBezTo>
                  <a:pt x="2729" y="522"/>
                  <a:pt x="2816" y="522"/>
                  <a:pt x="2903" y="522"/>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8" name="Freeform 176"/>
          <p:cNvSpPr>
            <a:spLocks/>
          </p:cNvSpPr>
          <p:nvPr/>
        </p:nvSpPr>
        <p:spPr bwMode="auto">
          <a:xfrm>
            <a:off x="4572000" y="5938838"/>
            <a:ext cx="4679950" cy="911225"/>
          </a:xfrm>
          <a:custGeom>
            <a:avLst/>
            <a:gdLst>
              <a:gd name="T0" fmla="*/ 0 w 2948"/>
              <a:gd name="T1" fmla="*/ 188 h 574"/>
              <a:gd name="T2" fmla="*/ 181 w 2948"/>
              <a:gd name="T3" fmla="*/ 369 h 574"/>
              <a:gd name="T4" fmla="*/ 408 w 2948"/>
              <a:gd name="T5" fmla="*/ 460 h 574"/>
              <a:gd name="T6" fmla="*/ 680 w 2948"/>
              <a:gd name="T7" fmla="*/ 551 h 574"/>
              <a:gd name="T8" fmla="*/ 1179 w 2948"/>
              <a:gd name="T9" fmla="*/ 551 h 574"/>
              <a:gd name="T10" fmla="*/ 1452 w 2948"/>
              <a:gd name="T11" fmla="*/ 551 h 574"/>
              <a:gd name="T12" fmla="*/ 1678 w 2948"/>
              <a:gd name="T13" fmla="*/ 415 h 574"/>
              <a:gd name="T14" fmla="*/ 1905 w 2948"/>
              <a:gd name="T15" fmla="*/ 279 h 574"/>
              <a:gd name="T16" fmla="*/ 2087 w 2948"/>
              <a:gd name="T17" fmla="*/ 52 h 574"/>
              <a:gd name="T18" fmla="*/ 2223 w 2948"/>
              <a:gd name="T19" fmla="*/ 7 h 574"/>
              <a:gd name="T20" fmla="*/ 2948 w 2948"/>
              <a:gd name="T21" fmla="*/ 7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48" h="574">
                <a:moveTo>
                  <a:pt x="0" y="188"/>
                </a:moveTo>
                <a:cubicBezTo>
                  <a:pt x="56" y="256"/>
                  <a:pt x="113" y="324"/>
                  <a:pt x="181" y="369"/>
                </a:cubicBezTo>
                <a:cubicBezTo>
                  <a:pt x="249" y="414"/>
                  <a:pt x="325" y="430"/>
                  <a:pt x="408" y="460"/>
                </a:cubicBezTo>
                <a:cubicBezTo>
                  <a:pt x="491" y="490"/>
                  <a:pt x="552" y="536"/>
                  <a:pt x="680" y="551"/>
                </a:cubicBezTo>
                <a:cubicBezTo>
                  <a:pt x="808" y="566"/>
                  <a:pt x="1050" y="551"/>
                  <a:pt x="1179" y="551"/>
                </a:cubicBezTo>
                <a:cubicBezTo>
                  <a:pt x="1308" y="551"/>
                  <a:pt x="1369" y="574"/>
                  <a:pt x="1452" y="551"/>
                </a:cubicBezTo>
                <a:cubicBezTo>
                  <a:pt x="1535" y="528"/>
                  <a:pt x="1603" y="460"/>
                  <a:pt x="1678" y="415"/>
                </a:cubicBezTo>
                <a:cubicBezTo>
                  <a:pt x="1753" y="370"/>
                  <a:pt x="1837" y="339"/>
                  <a:pt x="1905" y="279"/>
                </a:cubicBezTo>
                <a:cubicBezTo>
                  <a:pt x="1973" y="219"/>
                  <a:pt x="2034" y="97"/>
                  <a:pt x="2087" y="52"/>
                </a:cubicBezTo>
                <a:cubicBezTo>
                  <a:pt x="2140" y="7"/>
                  <a:pt x="2080" y="14"/>
                  <a:pt x="2223" y="7"/>
                </a:cubicBezTo>
                <a:cubicBezTo>
                  <a:pt x="2366" y="0"/>
                  <a:pt x="2657" y="3"/>
                  <a:pt x="2948" y="7"/>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3" name="Ellipse 2"/>
          <p:cNvSpPr/>
          <p:nvPr/>
        </p:nvSpPr>
        <p:spPr bwMode="auto">
          <a:xfrm>
            <a:off x="2266950" y="2133600"/>
            <a:ext cx="5022850" cy="4895850"/>
          </a:xfrm>
          <a:prstGeom prst="ellipse">
            <a:avLst/>
          </a:prstGeom>
          <a:noFill/>
          <a:ln w="57150" cap="flat" cmpd="sng" algn="ctr">
            <a:solidFill>
              <a:srgbClr val="3366FF"/>
            </a:solidFill>
            <a:prstDash val="sysDash"/>
            <a:round/>
            <a:headEnd type="none" w="med" len="med"/>
            <a:tailEnd type="none" w="med" len="med"/>
          </a:ln>
          <a:effectLst/>
        </p:spPr>
        <p:txBody>
          <a:bodyPr/>
          <a:lstStyle/>
          <a:p>
            <a:pPr>
              <a:defRPr/>
            </a:pPr>
            <a:endParaRPr lang="fr-FR">
              <a:effectLst>
                <a:outerShdw blurRad="38100" dist="38100" dir="2700000" algn="tl">
                  <a:srgbClr val="000000">
                    <a:alpha val="43137"/>
                  </a:srgbClr>
                </a:outerShdw>
              </a:effectLst>
            </a:endParaRPr>
          </a:p>
        </p:txBody>
      </p:sp>
      <p:sp>
        <p:nvSpPr>
          <p:cNvPr id="168" name="Titre 1"/>
          <p:cNvSpPr>
            <a:spLocks noGrp="1"/>
          </p:cNvSpPr>
          <p:nvPr>
            <p:ph type="title"/>
          </p:nvPr>
        </p:nvSpPr>
        <p:spPr>
          <a:xfrm>
            <a:off x="0" y="-100013"/>
            <a:ext cx="9144000" cy="533401"/>
          </a:xfrm>
        </p:spPr>
        <p:txBody>
          <a:bodyPr/>
          <a:lstStyle/>
          <a:p>
            <a:pPr eaLnBrk="1" hangingPunct="1">
              <a:defRPr/>
            </a:pPr>
            <a:r>
              <a:rPr lang="fr-FR" dirty="0">
                <a:effectLst>
                  <a:outerShdw blurRad="38100" dist="38100" dir="2700000" algn="tl">
                    <a:srgbClr val="000000">
                      <a:alpha val="43137"/>
                    </a:srgbClr>
                  </a:outerShdw>
                </a:effectLst>
              </a:rPr>
              <a:t>Anomalie des rapports </a:t>
            </a:r>
            <a:r>
              <a:rPr lang="fr-FR" dirty="0" smtClean="0">
                <a:effectLst>
                  <a:outerShdw blurRad="38100" dist="38100" dir="2700000" algn="tl">
                    <a:srgbClr val="000000">
                      <a:alpha val="43137"/>
                    </a:srgbClr>
                  </a:outerShdw>
                </a:effectLst>
              </a:rPr>
              <a:t>VA/Q</a:t>
            </a:r>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4"/>
          <p:cNvGrpSpPr>
            <a:grpSpLocks/>
          </p:cNvGrpSpPr>
          <p:nvPr/>
        </p:nvGrpSpPr>
        <p:grpSpPr bwMode="auto">
          <a:xfrm>
            <a:off x="3494088" y="115888"/>
            <a:ext cx="4030662" cy="3097212"/>
            <a:chOff x="3360" y="240"/>
            <a:chExt cx="2072" cy="1781"/>
          </a:xfrm>
        </p:grpSpPr>
        <p:pic>
          <p:nvPicPr>
            <p:cNvPr id="16397" name="Picture 7" descr="POUMON"/>
            <p:cNvPicPr>
              <a:picLocks noChangeAspect="1" noChangeArrowheads="1"/>
            </p:cNvPicPr>
            <p:nvPr/>
          </p:nvPicPr>
          <p:blipFill>
            <a:blip r:embed="rId2"/>
            <a:srcRect/>
            <a:stretch>
              <a:fillRect/>
            </a:stretch>
          </p:blipFill>
          <p:spPr bwMode="auto">
            <a:xfrm>
              <a:off x="3360" y="240"/>
              <a:ext cx="2072" cy="1781"/>
            </a:xfrm>
            <a:prstGeom prst="rect">
              <a:avLst/>
            </a:prstGeom>
            <a:noFill/>
            <a:ln w="9525">
              <a:noFill/>
              <a:miter lim="800000"/>
              <a:headEnd/>
              <a:tailEnd/>
            </a:ln>
          </p:spPr>
        </p:pic>
        <p:sp>
          <p:nvSpPr>
            <p:cNvPr id="16398" name="Text Box 13"/>
            <p:cNvSpPr txBox="1">
              <a:spLocks noChangeArrowheads="1"/>
            </p:cNvSpPr>
            <p:nvPr/>
          </p:nvSpPr>
          <p:spPr bwMode="auto">
            <a:xfrm>
              <a:off x="4080" y="1680"/>
              <a:ext cx="672" cy="212"/>
            </a:xfrm>
            <a:prstGeom prst="rect">
              <a:avLst/>
            </a:prstGeom>
            <a:noFill/>
            <a:ln w="9525">
              <a:noFill/>
              <a:miter lim="800000"/>
              <a:headEnd/>
              <a:tailEnd/>
            </a:ln>
          </p:spPr>
          <p:txBody>
            <a:bodyPr>
              <a:spAutoFit/>
            </a:bodyPr>
            <a:lstStyle/>
            <a:p>
              <a:pPr algn="ctr">
                <a:spcBef>
                  <a:spcPct val="50000"/>
                </a:spcBef>
              </a:pPr>
              <a:r>
                <a:rPr lang="fr-FR" sz="1600" b="1" i="0">
                  <a:solidFill>
                    <a:srgbClr val="5F5F5F"/>
                  </a:solidFill>
                  <a:latin typeface="Arial" charset="0"/>
                  <a:cs typeface="Arial" charset="0"/>
                </a:rPr>
                <a:t>poumon</a:t>
              </a:r>
            </a:p>
          </p:txBody>
        </p:sp>
      </p:grpSp>
      <p:sp>
        <p:nvSpPr>
          <p:cNvPr id="266" name="Text Box 528"/>
          <p:cNvSpPr txBox="1">
            <a:spLocks noChangeArrowheads="1"/>
          </p:cNvSpPr>
          <p:nvPr/>
        </p:nvSpPr>
        <p:spPr bwMode="auto">
          <a:xfrm>
            <a:off x="34925" y="44450"/>
            <a:ext cx="2851150" cy="923925"/>
          </a:xfrm>
          <a:prstGeom prst="rect">
            <a:avLst/>
          </a:prstGeom>
          <a:noFill/>
          <a:ln>
            <a:noFill/>
          </a:ln>
          <a:effectLst/>
          <a:extLst/>
        </p:spPr>
        <p:txBody>
          <a:bodyPr>
            <a:spAutoFit/>
          </a:bodyPr>
          <a:lstStyle/>
          <a:p>
            <a:pPr>
              <a:spcBef>
                <a:spcPct val="50000"/>
              </a:spcBef>
              <a:defRPr/>
            </a:pPr>
            <a:r>
              <a:rPr lang="fr-FR" sz="5400" b="1" i="0" dirty="0">
                <a:effectLst>
                  <a:outerShdw blurRad="38100" dist="38100" dir="2700000" algn="tl">
                    <a:srgbClr val="C0C0C0"/>
                  </a:outerShdw>
                </a:effectLst>
                <a:latin typeface="Arial" charset="0"/>
              </a:rPr>
              <a:t>A </a:t>
            </a:r>
            <a:r>
              <a:rPr lang="fr-FR" sz="2800" b="1" i="0" dirty="0">
                <a:effectLst>
                  <a:outerShdw blurRad="38100" dist="38100" dir="2700000" algn="tl">
                    <a:srgbClr val="C0C0C0"/>
                  </a:outerShdw>
                </a:effectLst>
                <a:latin typeface="Arial" charset="0"/>
              </a:rPr>
              <a:t>shunt vrai</a:t>
            </a:r>
            <a:endParaRPr lang="fr-FR" sz="5400" b="1" i="0" dirty="0">
              <a:effectLst>
                <a:outerShdw blurRad="38100" dist="38100" dir="2700000" algn="tl">
                  <a:srgbClr val="C0C0C0"/>
                </a:outerShdw>
              </a:effectLst>
              <a:latin typeface="Arial" charset="0"/>
            </a:endParaRPr>
          </a:p>
        </p:txBody>
      </p:sp>
      <p:grpSp>
        <p:nvGrpSpPr>
          <p:cNvPr id="16388" name="Group 16"/>
          <p:cNvGrpSpPr>
            <a:grpSpLocks/>
          </p:cNvGrpSpPr>
          <p:nvPr/>
        </p:nvGrpSpPr>
        <p:grpSpPr bwMode="auto">
          <a:xfrm>
            <a:off x="4856163" y="6149975"/>
            <a:ext cx="1820862" cy="762000"/>
            <a:chOff x="2400" y="3360"/>
            <a:chExt cx="1186" cy="560"/>
          </a:xfrm>
        </p:grpSpPr>
        <p:grpSp>
          <p:nvGrpSpPr>
            <p:cNvPr id="16393" name="Group 10"/>
            <p:cNvGrpSpPr>
              <a:grpSpLocks/>
            </p:cNvGrpSpPr>
            <p:nvPr/>
          </p:nvGrpSpPr>
          <p:grpSpPr bwMode="auto">
            <a:xfrm>
              <a:off x="2400" y="3360"/>
              <a:ext cx="1186" cy="560"/>
              <a:chOff x="2400" y="3360"/>
              <a:chExt cx="1186" cy="560"/>
            </a:xfrm>
          </p:grpSpPr>
          <p:sp>
            <p:nvSpPr>
              <p:cNvPr id="16395" name="Freeform 8"/>
              <p:cNvSpPr>
                <a:spLocks/>
              </p:cNvSpPr>
              <p:nvPr/>
            </p:nvSpPr>
            <p:spPr bwMode="auto">
              <a:xfrm>
                <a:off x="2400" y="3360"/>
                <a:ext cx="1186" cy="560"/>
              </a:xfrm>
              <a:custGeom>
                <a:avLst/>
                <a:gdLst>
                  <a:gd name="T0" fmla="*/ 695 w 911"/>
                  <a:gd name="T1" fmla="*/ 244 h 433"/>
                  <a:gd name="T2" fmla="*/ 227 w 911"/>
                  <a:gd name="T3" fmla="*/ 529 h 433"/>
                  <a:gd name="T4" fmla="*/ 146 w 911"/>
                  <a:gd name="T5" fmla="*/ 1145 h 433"/>
                  <a:gd name="T6" fmla="*/ 569 w 911"/>
                  <a:gd name="T7" fmla="*/ 1505 h 433"/>
                  <a:gd name="T8" fmla="*/ 820 w 911"/>
                  <a:gd name="T9" fmla="*/ 1592 h 433"/>
                  <a:gd name="T10" fmla="*/ 1720 w 911"/>
                  <a:gd name="T11" fmla="*/ 1549 h 433"/>
                  <a:gd name="T12" fmla="*/ 3160 w 911"/>
                  <a:gd name="T13" fmla="*/ 1800 h 433"/>
                  <a:gd name="T14" fmla="*/ 4435 w 911"/>
                  <a:gd name="T15" fmla="*/ 1428 h 433"/>
                  <a:gd name="T16" fmla="*/ 3968 w 911"/>
                  <a:gd name="T17" fmla="*/ 529 h 433"/>
                  <a:gd name="T18" fmla="*/ 3627 w 911"/>
                  <a:gd name="T19" fmla="*/ 286 h 433"/>
                  <a:gd name="T20" fmla="*/ 3330 w 911"/>
                  <a:gd name="T21" fmla="*/ 79 h 433"/>
                  <a:gd name="T22" fmla="*/ 1674 w 911"/>
                  <a:gd name="T23" fmla="*/ 0 h 433"/>
                  <a:gd name="T24" fmla="*/ 1163 w 911"/>
                  <a:gd name="T25" fmla="*/ 36 h 433"/>
                  <a:gd name="T26" fmla="*/ 906 w 911"/>
                  <a:gd name="T27" fmla="*/ 124 h 433"/>
                  <a:gd name="T28" fmla="*/ 820 w 911"/>
                  <a:gd name="T29" fmla="*/ 200 h 433"/>
                  <a:gd name="T30" fmla="*/ 695 w 911"/>
                  <a:gd name="T31" fmla="*/ 244 h 43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11"/>
                  <a:gd name="T49" fmla="*/ 0 h 433"/>
                  <a:gd name="T50" fmla="*/ 911 w 911"/>
                  <a:gd name="T51" fmla="*/ 433 h 43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11" h="433">
                    <a:moveTo>
                      <a:pt x="143" y="52"/>
                    </a:moveTo>
                    <a:cubicBezTo>
                      <a:pt x="98" y="64"/>
                      <a:pt x="79" y="82"/>
                      <a:pt x="47" y="113"/>
                    </a:cubicBezTo>
                    <a:cubicBezTo>
                      <a:pt x="29" y="166"/>
                      <a:pt x="0" y="173"/>
                      <a:pt x="30" y="244"/>
                    </a:cubicBezTo>
                    <a:cubicBezTo>
                      <a:pt x="37" y="261"/>
                      <a:pt x="96" y="312"/>
                      <a:pt x="117" y="322"/>
                    </a:cubicBezTo>
                    <a:cubicBezTo>
                      <a:pt x="134" y="330"/>
                      <a:pt x="169" y="340"/>
                      <a:pt x="169" y="340"/>
                    </a:cubicBezTo>
                    <a:cubicBezTo>
                      <a:pt x="239" y="331"/>
                      <a:pt x="282" y="322"/>
                      <a:pt x="353" y="331"/>
                    </a:cubicBezTo>
                    <a:cubicBezTo>
                      <a:pt x="454" y="366"/>
                      <a:pt x="539" y="376"/>
                      <a:pt x="649" y="384"/>
                    </a:cubicBezTo>
                    <a:cubicBezTo>
                      <a:pt x="854" y="376"/>
                      <a:pt x="867" y="433"/>
                      <a:pt x="911" y="305"/>
                    </a:cubicBezTo>
                    <a:cubicBezTo>
                      <a:pt x="901" y="209"/>
                      <a:pt x="897" y="166"/>
                      <a:pt x="815" y="113"/>
                    </a:cubicBezTo>
                    <a:cubicBezTo>
                      <a:pt x="795" y="82"/>
                      <a:pt x="780" y="72"/>
                      <a:pt x="745" y="61"/>
                    </a:cubicBezTo>
                    <a:cubicBezTo>
                      <a:pt x="725" y="40"/>
                      <a:pt x="705" y="37"/>
                      <a:pt x="684" y="17"/>
                    </a:cubicBezTo>
                    <a:cubicBezTo>
                      <a:pt x="567" y="24"/>
                      <a:pt x="457" y="35"/>
                      <a:pt x="344" y="0"/>
                    </a:cubicBezTo>
                    <a:cubicBezTo>
                      <a:pt x="309" y="3"/>
                      <a:pt x="274" y="2"/>
                      <a:pt x="239" y="8"/>
                    </a:cubicBezTo>
                    <a:cubicBezTo>
                      <a:pt x="221" y="11"/>
                      <a:pt x="187" y="26"/>
                      <a:pt x="187" y="26"/>
                    </a:cubicBezTo>
                    <a:cubicBezTo>
                      <a:pt x="181" y="32"/>
                      <a:pt x="176" y="39"/>
                      <a:pt x="169" y="43"/>
                    </a:cubicBezTo>
                    <a:cubicBezTo>
                      <a:pt x="161" y="48"/>
                      <a:pt x="143" y="52"/>
                      <a:pt x="143" y="52"/>
                    </a:cubicBezTo>
                    <a:close/>
                  </a:path>
                </a:pathLst>
              </a:custGeom>
              <a:solidFill>
                <a:schemeClr val="folHlink"/>
              </a:solidFill>
              <a:ln w="9525">
                <a:solidFill>
                  <a:schemeClr val="tx1"/>
                </a:solidFill>
                <a:round/>
                <a:headEnd/>
                <a:tailEnd/>
              </a:ln>
            </p:spPr>
            <p:txBody>
              <a:bodyPr/>
              <a:lstStyle/>
              <a:p>
                <a:endParaRPr lang="fr-FR"/>
              </a:p>
            </p:txBody>
          </p:sp>
          <p:sp>
            <p:nvSpPr>
              <p:cNvPr id="16396" name="Freeform 9"/>
              <p:cNvSpPr>
                <a:spLocks/>
              </p:cNvSpPr>
              <p:nvPr/>
            </p:nvSpPr>
            <p:spPr bwMode="auto">
              <a:xfrm>
                <a:off x="3003" y="3440"/>
                <a:ext cx="299" cy="154"/>
              </a:xfrm>
              <a:custGeom>
                <a:avLst/>
                <a:gdLst>
                  <a:gd name="T0" fmla="*/ 147 w 299"/>
                  <a:gd name="T1" fmla="*/ 10 h 154"/>
                  <a:gd name="T2" fmla="*/ 36 w 299"/>
                  <a:gd name="T3" fmla="*/ 10 h 154"/>
                  <a:gd name="T4" fmla="*/ 18 w 299"/>
                  <a:gd name="T5" fmla="*/ 16 h 154"/>
                  <a:gd name="T6" fmla="*/ 6 w 299"/>
                  <a:gd name="T7" fmla="*/ 34 h 154"/>
                  <a:gd name="T8" fmla="*/ 0 w 299"/>
                  <a:gd name="T9" fmla="*/ 52 h 154"/>
                  <a:gd name="T10" fmla="*/ 9 w 299"/>
                  <a:gd name="T11" fmla="*/ 82 h 154"/>
                  <a:gd name="T12" fmla="*/ 84 w 299"/>
                  <a:gd name="T13" fmla="*/ 103 h 154"/>
                  <a:gd name="T14" fmla="*/ 207 w 299"/>
                  <a:gd name="T15" fmla="*/ 154 h 154"/>
                  <a:gd name="T16" fmla="*/ 261 w 299"/>
                  <a:gd name="T17" fmla="*/ 151 h 154"/>
                  <a:gd name="T18" fmla="*/ 279 w 299"/>
                  <a:gd name="T19" fmla="*/ 145 h 154"/>
                  <a:gd name="T20" fmla="*/ 291 w 299"/>
                  <a:gd name="T21" fmla="*/ 109 h 154"/>
                  <a:gd name="T22" fmla="*/ 270 w 299"/>
                  <a:gd name="T23" fmla="*/ 40 h 154"/>
                  <a:gd name="T24" fmla="*/ 183 w 299"/>
                  <a:gd name="T25" fmla="*/ 4 h 154"/>
                  <a:gd name="T26" fmla="*/ 147 w 299"/>
                  <a:gd name="T27" fmla="*/ 10 h 1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9"/>
                  <a:gd name="T43" fmla="*/ 0 h 154"/>
                  <a:gd name="T44" fmla="*/ 299 w 299"/>
                  <a:gd name="T45" fmla="*/ 154 h 1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9" h="154">
                    <a:moveTo>
                      <a:pt x="147" y="10"/>
                    </a:moveTo>
                    <a:cubicBezTo>
                      <a:pt x="99" y="6"/>
                      <a:pt x="93" y="4"/>
                      <a:pt x="36" y="10"/>
                    </a:cubicBezTo>
                    <a:cubicBezTo>
                      <a:pt x="30" y="11"/>
                      <a:pt x="18" y="16"/>
                      <a:pt x="18" y="16"/>
                    </a:cubicBezTo>
                    <a:cubicBezTo>
                      <a:pt x="8" y="46"/>
                      <a:pt x="25" y="0"/>
                      <a:pt x="6" y="34"/>
                    </a:cubicBezTo>
                    <a:cubicBezTo>
                      <a:pt x="3" y="40"/>
                      <a:pt x="0" y="52"/>
                      <a:pt x="0" y="52"/>
                    </a:cubicBezTo>
                    <a:cubicBezTo>
                      <a:pt x="1" y="57"/>
                      <a:pt x="1" y="77"/>
                      <a:pt x="9" y="82"/>
                    </a:cubicBezTo>
                    <a:cubicBezTo>
                      <a:pt x="30" y="94"/>
                      <a:pt x="60" y="87"/>
                      <a:pt x="84" y="103"/>
                    </a:cubicBezTo>
                    <a:cubicBezTo>
                      <a:pt x="115" y="150"/>
                      <a:pt x="154" y="151"/>
                      <a:pt x="207" y="154"/>
                    </a:cubicBezTo>
                    <a:cubicBezTo>
                      <a:pt x="225" y="153"/>
                      <a:pt x="243" y="153"/>
                      <a:pt x="261" y="151"/>
                    </a:cubicBezTo>
                    <a:cubicBezTo>
                      <a:pt x="267" y="150"/>
                      <a:pt x="279" y="145"/>
                      <a:pt x="279" y="145"/>
                    </a:cubicBezTo>
                    <a:cubicBezTo>
                      <a:pt x="287" y="132"/>
                      <a:pt x="288" y="125"/>
                      <a:pt x="291" y="109"/>
                    </a:cubicBezTo>
                    <a:cubicBezTo>
                      <a:pt x="288" y="62"/>
                      <a:pt x="299" y="59"/>
                      <a:pt x="270" y="40"/>
                    </a:cubicBezTo>
                    <a:cubicBezTo>
                      <a:pt x="254" y="16"/>
                      <a:pt x="210" y="7"/>
                      <a:pt x="183" y="4"/>
                    </a:cubicBezTo>
                    <a:cubicBezTo>
                      <a:pt x="131" y="7"/>
                      <a:pt x="119" y="3"/>
                      <a:pt x="147" y="10"/>
                    </a:cubicBezTo>
                    <a:close/>
                  </a:path>
                </a:pathLst>
              </a:custGeom>
              <a:solidFill>
                <a:srgbClr val="5F5F5F"/>
              </a:solidFill>
              <a:ln w="9525">
                <a:noFill/>
                <a:round/>
                <a:headEnd/>
                <a:tailEnd/>
              </a:ln>
            </p:spPr>
            <p:txBody>
              <a:bodyPr/>
              <a:lstStyle/>
              <a:p>
                <a:endParaRPr lang="fr-FR"/>
              </a:p>
            </p:txBody>
          </p:sp>
        </p:grpSp>
        <p:sp>
          <p:nvSpPr>
            <p:cNvPr id="16394" name="Text Box 11"/>
            <p:cNvSpPr txBox="1">
              <a:spLocks noChangeArrowheads="1"/>
            </p:cNvSpPr>
            <p:nvPr/>
          </p:nvSpPr>
          <p:spPr bwMode="auto">
            <a:xfrm>
              <a:off x="2448" y="3600"/>
              <a:ext cx="528" cy="226"/>
            </a:xfrm>
            <a:prstGeom prst="rect">
              <a:avLst/>
            </a:prstGeom>
            <a:noFill/>
            <a:ln w="9525">
              <a:noFill/>
              <a:miter lim="800000"/>
              <a:headEnd/>
              <a:tailEnd/>
            </a:ln>
          </p:spPr>
          <p:txBody>
            <a:bodyPr>
              <a:spAutoFit/>
            </a:bodyPr>
            <a:lstStyle/>
            <a:p>
              <a:pPr algn="ctr">
                <a:spcBef>
                  <a:spcPct val="50000"/>
                </a:spcBef>
              </a:pPr>
              <a:r>
                <a:rPr lang="fr-FR" sz="1400" b="1" i="0">
                  <a:latin typeface="Arial" charset="0"/>
                  <a:cs typeface="Arial" charset="0"/>
                </a:rPr>
                <a:t>cellule</a:t>
              </a:r>
            </a:p>
          </p:txBody>
        </p:sp>
      </p:grpSp>
      <p:pic>
        <p:nvPicPr>
          <p:cNvPr id="16389" name="Picture 3" descr="C:\Users\User\Documents\Image1.jpg"/>
          <p:cNvPicPr>
            <a:picLocks noChangeAspect="1" noChangeArrowheads="1"/>
          </p:cNvPicPr>
          <p:nvPr/>
        </p:nvPicPr>
        <p:blipFill>
          <a:blip r:embed="rId3"/>
          <a:srcRect/>
          <a:stretch>
            <a:fillRect/>
          </a:stretch>
        </p:blipFill>
        <p:spPr bwMode="auto">
          <a:xfrm>
            <a:off x="4949825" y="2033588"/>
            <a:ext cx="1727200" cy="4116387"/>
          </a:xfrm>
          <a:prstGeom prst="rect">
            <a:avLst/>
          </a:prstGeom>
          <a:noFill/>
          <a:ln w="9525">
            <a:noFill/>
            <a:miter lim="800000"/>
            <a:headEnd/>
            <a:tailEnd/>
          </a:ln>
        </p:spPr>
      </p:pic>
      <p:cxnSp>
        <p:nvCxnSpPr>
          <p:cNvPr id="16390" name="Connecteur droit avec flèche 5"/>
          <p:cNvCxnSpPr>
            <a:cxnSpLocks noChangeShapeType="1"/>
          </p:cNvCxnSpPr>
          <p:nvPr/>
        </p:nvCxnSpPr>
        <p:spPr bwMode="auto">
          <a:xfrm>
            <a:off x="5076825" y="4724400"/>
            <a:ext cx="1439863" cy="0"/>
          </a:xfrm>
          <a:prstGeom prst="straightConnector1">
            <a:avLst/>
          </a:prstGeom>
          <a:noFill/>
          <a:ln w="57150" algn="ctr">
            <a:solidFill>
              <a:srgbClr val="3366FF"/>
            </a:solidFill>
            <a:round/>
            <a:headEnd/>
            <a:tailEnd type="triangle" w="med" len="med"/>
          </a:ln>
        </p:spPr>
      </p:cxnSp>
      <p:cxnSp>
        <p:nvCxnSpPr>
          <p:cNvPr id="16391" name="Connecteur droit avec flèche 116"/>
          <p:cNvCxnSpPr>
            <a:cxnSpLocks noChangeShapeType="1"/>
          </p:cNvCxnSpPr>
          <p:nvPr/>
        </p:nvCxnSpPr>
        <p:spPr bwMode="auto">
          <a:xfrm>
            <a:off x="5229225" y="2619375"/>
            <a:ext cx="1287463" cy="0"/>
          </a:xfrm>
          <a:prstGeom prst="straightConnector1">
            <a:avLst/>
          </a:prstGeom>
          <a:noFill/>
          <a:ln w="57150" algn="ctr">
            <a:solidFill>
              <a:srgbClr val="3366FF"/>
            </a:solidFill>
            <a:round/>
            <a:headEnd/>
            <a:tailEnd type="triangle" w="med" len="med"/>
          </a:ln>
        </p:spPr>
      </p:cxnSp>
      <p:cxnSp>
        <p:nvCxnSpPr>
          <p:cNvPr id="16392" name="Connecteur droit avec flèche 118"/>
          <p:cNvCxnSpPr>
            <a:cxnSpLocks noChangeShapeType="1"/>
          </p:cNvCxnSpPr>
          <p:nvPr/>
        </p:nvCxnSpPr>
        <p:spPr bwMode="auto">
          <a:xfrm flipV="1">
            <a:off x="5580063" y="4005263"/>
            <a:ext cx="431800" cy="215900"/>
          </a:xfrm>
          <a:prstGeom prst="straightConnector1">
            <a:avLst/>
          </a:prstGeom>
          <a:noFill/>
          <a:ln w="57150" algn="ctr">
            <a:solidFill>
              <a:srgbClr val="3366FF"/>
            </a:solidFill>
            <a:round/>
            <a:headEnd/>
            <a:tailEnd type="triangle" w="med" len="med"/>
          </a:ln>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77"/>
          <p:cNvGrpSpPr>
            <a:grpSpLocks/>
          </p:cNvGrpSpPr>
          <p:nvPr/>
        </p:nvGrpSpPr>
        <p:grpSpPr bwMode="auto">
          <a:xfrm>
            <a:off x="2255838" y="188913"/>
            <a:ext cx="4986337" cy="4098925"/>
            <a:chOff x="1421" y="119"/>
            <a:chExt cx="3141" cy="2582"/>
          </a:xfrm>
        </p:grpSpPr>
        <p:sp>
          <p:nvSpPr>
            <p:cNvPr id="115890" name="Freeform 178"/>
            <p:cNvSpPr>
              <a:spLocks/>
            </p:cNvSpPr>
            <p:nvPr/>
          </p:nvSpPr>
          <p:spPr bwMode="auto">
            <a:xfrm>
              <a:off x="1421"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15891" name="Freeform 179"/>
            <p:cNvSpPr>
              <a:spLocks/>
            </p:cNvSpPr>
            <p:nvPr/>
          </p:nvSpPr>
          <p:spPr bwMode="auto">
            <a:xfrm flipH="1">
              <a:off x="1425"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grpSp>
      <p:sp>
        <p:nvSpPr>
          <p:cNvPr id="115720" name="Text Box 8"/>
          <p:cNvSpPr txBox="1">
            <a:spLocks noChangeArrowheads="1"/>
          </p:cNvSpPr>
          <p:nvPr/>
        </p:nvSpPr>
        <p:spPr bwMode="auto">
          <a:xfrm>
            <a:off x="900113" y="1557338"/>
            <a:ext cx="2051050" cy="1069975"/>
          </a:xfrm>
          <a:prstGeom prst="rect">
            <a:avLst/>
          </a:prstGeom>
          <a:noFill/>
          <a:ln>
            <a:noFill/>
          </a:ln>
          <a:effectLst/>
          <a:extLst/>
        </p:spPr>
        <p:txBody>
          <a:bodyPr>
            <a:spAutoFit/>
          </a:bodyPr>
          <a:lstStyle/>
          <a:p>
            <a:pPr algn="ctr">
              <a:spcBef>
                <a:spcPct val="50000"/>
              </a:spcBef>
              <a:defRPr/>
            </a:pPr>
            <a:r>
              <a:rPr lang="fr-FR" sz="1600" i="0">
                <a:latin typeface="Arial" charset="0"/>
                <a:sym typeface="Wingdings" pitchFamily="2" charset="2"/>
              </a:rPr>
              <a:t>ventilation alvéolaire</a:t>
            </a:r>
            <a:r>
              <a:rPr lang="fr-FR" sz="1600">
                <a:effectLst>
                  <a:outerShdw blurRad="38100" dist="38100" dir="2700000" algn="tl">
                    <a:srgbClr val="C0C0C0"/>
                  </a:outerShdw>
                </a:effectLst>
                <a:latin typeface="Arial" charset="0"/>
                <a:sym typeface="Wingdings" pitchFamily="2" charset="2"/>
              </a:rPr>
              <a:t> (</a:t>
            </a:r>
            <a:r>
              <a:rPr lang="fr-FR" sz="1600" b="1" i="0">
                <a:latin typeface="Arial" charset="0"/>
                <a:sym typeface="Wingdings" pitchFamily="2" charset="2"/>
              </a:rPr>
              <a:t>VA)</a:t>
            </a:r>
            <a:r>
              <a:rPr lang="fr-FR" sz="1600" i="0">
                <a:latin typeface="Arial" charset="0"/>
                <a:sym typeface="Wingdings" pitchFamily="2" charset="2"/>
              </a:rPr>
              <a:t> et pression partielle en oxygène (</a:t>
            </a:r>
            <a:r>
              <a:rPr lang="fr-FR" sz="1600" b="1" i="0">
                <a:latin typeface="Arial" charset="0"/>
                <a:sym typeface="Wingdings" pitchFamily="2" charset="2"/>
              </a:rPr>
              <a:t>P</a:t>
            </a:r>
            <a:r>
              <a:rPr lang="fr-FR" sz="1600" b="1" i="0" baseline="-25000">
                <a:latin typeface="Arial" charset="0"/>
                <a:sym typeface="Wingdings" pitchFamily="2" charset="2"/>
              </a:rPr>
              <a:t>A</a:t>
            </a:r>
            <a:r>
              <a:rPr lang="fr-FR" sz="1600" b="1" i="0">
                <a:latin typeface="Arial" charset="0"/>
                <a:sym typeface="Wingdings" pitchFamily="2" charset="2"/>
              </a:rPr>
              <a:t>O</a:t>
            </a:r>
            <a:r>
              <a:rPr lang="fr-FR" sz="1600" b="1" i="0" baseline="-25000">
                <a:latin typeface="Arial" charset="0"/>
                <a:sym typeface="Wingdings" pitchFamily="2" charset="2"/>
              </a:rPr>
              <a:t>2</a:t>
            </a:r>
            <a:r>
              <a:rPr lang="fr-FR" sz="1600" b="1" i="0">
                <a:latin typeface="Arial" charset="0"/>
                <a:sym typeface="Wingdings" pitchFamily="2" charset="2"/>
              </a:rPr>
              <a:t>)</a:t>
            </a:r>
            <a:r>
              <a:rPr lang="fr-FR" sz="1600" b="1" i="0" baseline="-25000">
                <a:latin typeface="Arial" charset="0"/>
                <a:sym typeface="Wingdings" pitchFamily="2" charset="2"/>
              </a:rPr>
              <a:t> </a:t>
            </a:r>
            <a:r>
              <a:rPr lang="fr-FR" sz="1600" i="0">
                <a:latin typeface="Arial" charset="0"/>
                <a:sym typeface="Wingdings" pitchFamily="2" charset="2"/>
              </a:rPr>
              <a:t>normales</a:t>
            </a:r>
          </a:p>
        </p:txBody>
      </p:sp>
      <p:sp>
        <p:nvSpPr>
          <p:cNvPr id="115724" name="Freeform 12"/>
          <p:cNvSpPr>
            <a:spLocks/>
          </p:cNvSpPr>
          <p:nvPr/>
        </p:nvSpPr>
        <p:spPr bwMode="auto">
          <a:xfrm flipH="1">
            <a:off x="3060700" y="188913"/>
            <a:ext cx="1620838" cy="3240087"/>
          </a:xfrm>
          <a:custGeom>
            <a:avLst/>
            <a:gdLst>
              <a:gd name="T0" fmla="*/ 23 w 1021"/>
              <a:gd name="T1" fmla="*/ 0 h 2041"/>
              <a:gd name="T2" fmla="*/ 23 w 1021"/>
              <a:gd name="T3" fmla="*/ 590 h 2041"/>
              <a:gd name="T4" fmla="*/ 160 w 1021"/>
              <a:gd name="T5" fmla="*/ 998 h 2041"/>
              <a:gd name="T6" fmla="*/ 477 w 1021"/>
              <a:gd name="T7" fmla="*/ 1542 h 2041"/>
              <a:gd name="T8" fmla="*/ 795 w 1021"/>
              <a:gd name="T9" fmla="*/ 1905 h 2041"/>
              <a:gd name="T10" fmla="*/ 1021 w 1021"/>
              <a:gd name="T11" fmla="*/ 2041 h 2041"/>
            </a:gdLst>
            <a:ahLst/>
            <a:cxnLst>
              <a:cxn ang="0">
                <a:pos x="T0" y="T1"/>
              </a:cxn>
              <a:cxn ang="0">
                <a:pos x="T2" y="T3"/>
              </a:cxn>
              <a:cxn ang="0">
                <a:pos x="T4" y="T5"/>
              </a:cxn>
              <a:cxn ang="0">
                <a:pos x="T6" y="T7"/>
              </a:cxn>
              <a:cxn ang="0">
                <a:pos x="T8" y="T9"/>
              </a:cxn>
              <a:cxn ang="0">
                <a:pos x="T10" y="T11"/>
              </a:cxn>
            </a:cxnLst>
            <a:rect l="0" t="0" r="r" b="b"/>
            <a:pathLst>
              <a:path w="1021" h="2041">
                <a:moveTo>
                  <a:pt x="23" y="0"/>
                </a:moveTo>
                <a:cubicBezTo>
                  <a:pt x="11" y="212"/>
                  <a:pt x="0" y="424"/>
                  <a:pt x="23" y="590"/>
                </a:cubicBezTo>
                <a:cubicBezTo>
                  <a:pt x="46" y="756"/>
                  <a:pt x="84" y="839"/>
                  <a:pt x="160" y="998"/>
                </a:cubicBezTo>
                <a:cubicBezTo>
                  <a:pt x="236" y="1157"/>
                  <a:pt x="371" y="1391"/>
                  <a:pt x="477" y="1542"/>
                </a:cubicBezTo>
                <a:cubicBezTo>
                  <a:pt x="583" y="1693"/>
                  <a:pt x="704" y="1822"/>
                  <a:pt x="795" y="1905"/>
                </a:cubicBezTo>
                <a:cubicBezTo>
                  <a:pt x="886" y="1988"/>
                  <a:pt x="953" y="2014"/>
                  <a:pt x="1021" y="2041"/>
                </a:cubicBezTo>
              </a:path>
            </a:pathLst>
          </a:custGeom>
          <a:noFill/>
          <a:ln w="76200" cmpd="sng">
            <a:solidFill>
              <a:schemeClr val="tx1"/>
            </a:solidFill>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725" name="Freeform 13"/>
          <p:cNvSpPr>
            <a:spLocks/>
          </p:cNvSpPr>
          <p:nvPr/>
        </p:nvSpPr>
        <p:spPr bwMode="auto">
          <a:xfrm flipH="1">
            <a:off x="4859338" y="188913"/>
            <a:ext cx="1751012" cy="3384550"/>
          </a:xfrm>
          <a:custGeom>
            <a:avLst/>
            <a:gdLst>
              <a:gd name="T0" fmla="*/ 1088 w 1103"/>
              <a:gd name="T1" fmla="*/ 0 h 2132"/>
              <a:gd name="T2" fmla="*/ 1088 w 1103"/>
              <a:gd name="T3" fmla="*/ 590 h 2132"/>
              <a:gd name="T4" fmla="*/ 998 w 1103"/>
              <a:gd name="T5" fmla="*/ 907 h 2132"/>
              <a:gd name="T6" fmla="*/ 771 w 1103"/>
              <a:gd name="T7" fmla="*/ 1315 h 2132"/>
              <a:gd name="T8" fmla="*/ 453 w 1103"/>
              <a:gd name="T9" fmla="*/ 1678 h 2132"/>
              <a:gd name="T10" fmla="*/ 136 w 1103"/>
              <a:gd name="T11" fmla="*/ 2041 h 2132"/>
              <a:gd name="T12" fmla="*/ 0 w 1103"/>
              <a:gd name="T13" fmla="*/ 2132 h 2132"/>
            </a:gdLst>
            <a:ahLst/>
            <a:cxnLst>
              <a:cxn ang="0">
                <a:pos x="T0" y="T1"/>
              </a:cxn>
              <a:cxn ang="0">
                <a:pos x="T2" y="T3"/>
              </a:cxn>
              <a:cxn ang="0">
                <a:pos x="T4" y="T5"/>
              </a:cxn>
              <a:cxn ang="0">
                <a:pos x="T6" y="T7"/>
              </a:cxn>
              <a:cxn ang="0">
                <a:pos x="T8" y="T9"/>
              </a:cxn>
              <a:cxn ang="0">
                <a:pos x="T10" y="T11"/>
              </a:cxn>
              <a:cxn ang="0">
                <a:pos x="T12" y="T13"/>
              </a:cxn>
            </a:cxnLst>
            <a:rect l="0" t="0" r="r" b="b"/>
            <a:pathLst>
              <a:path w="1103" h="2132">
                <a:moveTo>
                  <a:pt x="1088" y="0"/>
                </a:moveTo>
                <a:cubicBezTo>
                  <a:pt x="1095" y="219"/>
                  <a:pt x="1103" y="439"/>
                  <a:pt x="1088" y="590"/>
                </a:cubicBezTo>
                <a:cubicBezTo>
                  <a:pt x="1073" y="741"/>
                  <a:pt x="1051" y="786"/>
                  <a:pt x="998" y="907"/>
                </a:cubicBezTo>
                <a:cubicBezTo>
                  <a:pt x="945" y="1028"/>
                  <a:pt x="862" y="1187"/>
                  <a:pt x="771" y="1315"/>
                </a:cubicBezTo>
                <a:cubicBezTo>
                  <a:pt x="680" y="1443"/>
                  <a:pt x="559" y="1557"/>
                  <a:pt x="453" y="1678"/>
                </a:cubicBezTo>
                <a:cubicBezTo>
                  <a:pt x="347" y="1799"/>
                  <a:pt x="211" y="1965"/>
                  <a:pt x="136" y="2041"/>
                </a:cubicBezTo>
                <a:cubicBezTo>
                  <a:pt x="61" y="2117"/>
                  <a:pt x="30" y="2124"/>
                  <a:pt x="0" y="2132"/>
                </a:cubicBezTo>
              </a:path>
            </a:pathLst>
          </a:custGeom>
          <a:noFill/>
          <a:ln w="76200" cap="flat" cmpd="sng">
            <a:solidFill>
              <a:schemeClr val="tx1"/>
            </a:solidFill>
            <a:prstDash val="solid"/>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4" name="Line 172"/>
          <p:cNvSpPr>
            <a:spLocks noChangeShapeType="1"/>
          </p:cNvSpPr>
          <p:nvPr/>
        </p:nvSpPr>
        <p:spPr bwMode="auto">
          <a:xfrm>
            <a:off x="1979613" y="2636838"/>
            <a:ext cx="735012" cy="576262"/>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7415" name="Text Box 180"/>
          <p:cNvSpPr txBox="1">
            <a:spLocks noChangeArrowheads="1"/>
          </p:cNvSpPr>
          <p:nvPr/>
        </p:nvSpPr>
        <p:spPr bwMode="auto">
          <a:xfrm>
            <a:off x="6443663" y="1557338"/>
            <a:ext cx="2051050" cy="581025"/>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VA et P</a:t>
            </a:r>
            <a:r>
              <a:rPr lang="fr-FR" sz="1600" i="0" baseline="-25000">
                <a:latin typeface="Arial" charset="0"/>
                <a:sym typeface="Wingdings" pitchFamily="2" charset="2"/>
              </a:rPr>
              <a:t>A</a:t>
            </a:r>
            <a:r>
              <a:rPr lang="fr-FR" sz="1600" i="0">
                <a:latin typeface="Arial" charset="0"/>
                <a:sym typeface="Wingdings" pitchFamily="2" charset="2"/>
              </a:rPr>
              <a:t>O</a:t>
            </a:r>
            <a:r>
              <a:rPr lang="fr-FR" sz="1600" i="0" baseline="-25000">
                <a:latin typeface="Arial" charset="0"/>
                <a:sym typeface="Wingdings" pitchFamily="2" charset="2"/>
              </a:rPr>
              <a:t>2 </a:t>
            </a:r>
            <a:r>
              <a:rPr lang="fr-FR" sz="1600" i="0">
                <a:latin typeface="Arial" charset="0"/>
                <a:sym typeface="Wingdings" pitchFamily="2" charset="2"/>
              </a:rPr>
              <a:t>normales</a:t>
            </a:r>
          </a:p>
        </p:txBody>
      </p:sp>
      <p:sp>
        <p:nvSpPr>
          <p:cNvPr id="115893" name="Line 181"/>
          <p:cNvSpPr>
            <a:spLocks noChangeShapeType="1"/>
          </p:cNvSpPr>
          <p:nvPr/>
        </p:nvSpPr>
        <p:spPr bwMode="auto">
          <a:xfrm flipH="1">
            <a:off x="6661150" y="2133600"/>
            <a:ext cx="574675" cy="790575"/>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2" name="Forme libre 1"/>
          <p:cNvSpPr/>
          <p:nvPr/>
        </p:nvSpPr>
        <p:spPr bwMode="auto">
          <a:xfrm>
            <a:off x="92075" y="4243388"/>
            <a:ext cx="9001125" cy="811212"/>
          </a:xfrm>
          <a:custGeom>
            <a:avLst/>
            <a:gdLst>
              <a:gd name="connsiteX0" fmla="*/ 0 w 9000162"/>
              <a:gd name="connsiteY0" fmla="*/ 729465 h 811658"/>
              <a:gd name="connsiteX1" fmla="*/ 1284270 w 9000162"/>
              <a:gd name="connsiteY1" fmla="*/ 729465 h 811658"/>
              <a:gd name="connsiteX2" fmla="*/ 1623317 w 9000162"/>
              <a:gd name="connsiteY2" fmla="*/ 534256 h 811658"/>
              <a:gd name="connsiteX3" fmla="*/ 1890445 w 9000162"/>
              <a:gd name="connsiteY3" fmla="*/ 359595 h 811658"/>
              <a:gd name="connsiteX4" fmla="*/ 2208944 w 9000162"/>
              <a:gd name="connsiteY4" fmla="*/ 215757 h 811658"/>
              <a:gd name="connsiteX5" fmla="*/ 2506895 w 9000162"/>
              <a:gd name="connsiteY5" fmla="*/ 102742 h 811658"/>
              <a:gd name="connsiteX6" fmla="*/ 2887039 w 9000162"/>
              <a:gd name="connsiteY6" fmla="*/ 30822 h 811658"/>
              <a:gd name="connsiteX7" fmla="*/ 3226086 w 9000162"/>
              <a:gd name="connsiteY7" fmla="*/ 30822 h 811658"/>
              <a:gd name="connsiteX8" fmla="*/ 3770616 w 9000162"/>
              <a:gd name="connsiteY8" fmla="*/ 0 h 811658"/>
              <a:gd name="connsiteX9" fmla="*/ 4407614 w 9000162"/>
              <a:gd name="connsiteY9" fmla="*/ 30822 h 811658"/>
              <a:gd name="connsiteX10" fmla="*/ 5126805 w 9000162"/>
              <a:gd name="connsiteY10" fmla="*/ 41097 h 811658"/>
              <a:gd name="connsiteX11" fmla="*/ 5753529 w 9000162"/>
              <a:gd name="connsiteY11" fmla="*/ 20548 h 811658"/>
              <a:gd name="connsiteX12" fmla="*/ 6154221 w 9000162"/>
              <a:gd name="connsiteY12" fmla="*/ 20548 h 811658"/>
              <a:gd name="connsiteX13" fmla="*/ 6575461 w 9000162"/>
              <a:gd name="connsiteY13" fmla="*/ 102742 h 811658"/>
              <a:gd name="connsiteX14" fmla="*/ 6883686 w 9000162"/>
              <a:gd name="connsiteY14" fmla="*/ 236306 h 811658"/>
              <a:gd name="connsiteX15" fmla="*/ 7335749 w 9000162"/>
              <a:gd name="connsiteY15" fmla="*/ 554804 h 811658"/>
              <a:gd name="connsiteX16" fmla="*/ 7551506 w 9000162"/>
              <a:gd name="connsiteY16" fmla="*/ 750013 h 811658"/>
              <a:gd name="connsiteX17" fmla="*/ 8126859 w 9000162"/>
              <a:gd name="connsiteY17" fmla="*/ 801384 h 811658"/>
              <a:gd name="connsiteX18" fmla="*/ 8733034 w 9000162"/>
              <a:gd name="connsiteY18" fmla="*/ 801384 h 811658"/>
              <a:gd name="connsiteX19" fmla="*/ 9000162 w 9000162"/>
              <a:gd name="connsiteY19" fmla="*/ 811658 h 811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000162" h="811658">
                <a:moveTo>
                  <a:pt x="0" y="729465"/>
                </a:moveTo>
                <a:lnTo>
                  <a:pt x="1284270" y="729465"/>
                </a:lnTo>
                <a:lnTo>
                  <a:pt x="1623317" y="534256"/>
                </a:lnTo>
                <a:lnTo>
                  <a:pt x="1890445" y="359595"/>
                </a:lnTo>
                <a:lnTo>
                  <a:pt x="2208944" y="215757"/>
                </a:lnTo>
                <a:lnTo>
                  <a:pt x="2506895" y="102742"/>
                </a:lnTo>
                <a:lnTo>
                  <a:pt x="2887039" y="30822"/>
                </a:lnTo>
                <a:lnTo>
                  <a:pt x="3226086" y="30822"/>
                </a:lnTo>
                <a:lnTo>
                  <a:pt x="3770616" y="0"/>
                </a:lnTo>
                <a:lnTo>
                  <a:pt x="4407614" y="30822"/>
                </a:lnTo>
                <a:lnTo>
                  <a:pt x="5126805" y="41097"/>
                </a:lnTo>
                <a:lnTo>
                  <a:pt x="5753529" y="20548"/>
                </a:lnTo>
                <a:lnTo>
                  <a:pt x="6154221" y="20548"/>
                </a:lnTo>
                <a:lnTo>
                  <a:pt x="6575461" y="102742"/>
                </a:lnTo>
                <a:lnTo>
                  <a:pt x="6883686" y="236306"/>
                </a:lnTo>
                <a:lnTo>
                  <a:pt x="7335749" y="554804"/>
                </a:lnTo>
                <a:lnTo>
                  <a:pt x="7551506" y="750013"/>
                </a:lnTo>
                <a:lnTo>
                  <a:pt x="8126859" y="801384"/>
                </a:lnTo>
                <a:lnTo>
                  <a:pt x="8733034" y="801384"/>
                </a:lnTo>
                <a:lnTo>
                  <a:pt x="9000162" y="811658"/>
                </a:lnTo>
              </a:path>
            </a:pathLst>
          </a:custGeom>
          <a:noFill/>
          <a:ln w="28575" cap="flat" cmpd="sng" algn="ctr">
            <a:solidFill>
              <a:schemeClr val="tx1"/>
            </a:solidFill>
            <a:prstDash val="solid"/>
            <a:round/>
            <a:headEnd type="none" w="med" len="med"/>
            <a:tailEnd type="non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4" name="Forme libre 3"/>
          <p:cNvSpPr/>
          <p:nvPr/>
        </p:nvSpPr>
        <p:spPr bwMode="auto">
          <a:xfrm>
            <a:off x="174625" y="5661025"/>
            <a:ext cx="8845550" cy="1058863"/>
          </a:xfrm>
          <a:custGeom>
            <a:avLst/>
            <a:gdLst>
              <a:gd name="connsiteX0" fmla="*/ 0 w 8846049"/>
              <a:gd name="connsiteY0" fmla="*/ 667820 h 1058238"/>
              <a:gd name="connsiteX1" fmla="*/ 873303 w 8846049"/>
              <a:gd name="connsiteY1" fmla="*/ 698642 h 1058238"/>
              <a:gd name="connsiteX2" fmla="*/ 1181528 w 8846049"/>
              <a:gd name="connsiteY2" fmla="*/ 852755 h 1058238"/>
              <a:gd name="connsiteX3" fmla="*/ 1808251 w 8846049"/>
              <a:gd name="connsiteY3" fmla="*/ 1006867 h 1058238"/>
              <a:gd name="connsiteX4" fmla="*/ 2537717 w 8846049"/>
              <a:gd name="connsiteY4" fmla="*/ 1017141 h 1058238"/>
              <a:gd name="connsiteX5" fmla="*/ 4171308 w 8846049"/>
              <a:gd name="connsiteY5" fmla="*/ 1058238 h 1058238"/>
              <a:gd name="connsiteX6" fmla="*/ 5167901 w 8846049"/>
              <a:gd name="connsiteY6" fmla="*/ 1017141 h 1058238"/>
              <a:gd name="connsiteX7" fmla="*/ 6174768 w 8846049"/>
              <a:gd name="connsiteY7" fmla="*/ 1017141 h 1058238"/>
              <a:gd name="connsiteX8" fmla="*/ 6976152 w 8846049"/>
              <a:gd name="connsiteY8" fmla="*/ 688368 h 1058238"/>
              <a:gd name="connsiteX9" fmla="*/ 7397393 w 8846049"/>
              <a:gd name="connsiteY9" fmla="*/ 308224 h 1058238"/>
              <a:gd name="connsiteX10" fmla="*/ 7705618 w 8846049"/>
              <a:gd name="connsiteY10" fmla="*/ 0 h 1058238"/>
              <a:gd name="connsiteX11" fmla="*/ 8846049 w 8846049"/>
              <a:gd name="connsiteY11" fmla="*/ 30822 h 1058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46049" h="1058238">
                <a:moveTo>
                  <a:pt x="0" y="667820"/>
                </a:moveTo>
                <a:lnTo>
                  <a:pt x="873303" y="698642"/>
                </a:lnTo>
                <a:lnTo>
                  <a:pt x="1181528" y="852755"/>
                </a:lnTo>
                <a:lnTo>
                  <a:pt x="1808251" y="1006867"/>
                </a:lnTo>
                <a:lnTo>
                  <a:pt x="2537717" y="1017141"/>
                </a:lnTo>
                <a:lnTo>
                  <a:pt x="4171308" y="1058238"/>
                </a:lnTo>
                <a:lnTo>
                  <a:pt x="5167901" y="1017141"/>
                </a:lnTo>
                <a:lnTo>
                  <a:pt x="6174768" y="1017141"/>
                </a:lnTo>
                <a:lnTo>
                  <a:pt x="6976152" y="688368"/>
                </a:lnTo>
                <a:lnTo>
                  <a:pt x="7397393" y="308224"/>
                </a:lnTo>
                <a:lnTo>
                  <a:pt x="7705618" y="0"/>
                </a:lnTo>
                <a:lnTo>
                  <a:pt x="8846049" y="30822"/>
                </a:lnTo>
              </a:path>
            </a:pathLst>
          </a:custGeom>
          <a:noFill/>
          <a:ln w="28575" cap="flat" cmpd="sng" algn="ctr">
            <a:solidFill>
              <a:schemeClr val="tx1"/>
            </a:solidFill>
            <a:prstDash val="solid"/>
            <a:round/>
            <a:headEnd type="none" w="med" len="med"/>
            <a:tailEnd type="non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5" name="Forme libre 4"/>
          <p:cNvSpPr/>
          <p:nvPr/>
        </p:nvSpPr>
        <p:spPr bwMode="auto">
          <a:xfrm>
            <a:off x="165100" y="4622800"/>
            <a:ext cx="7324725" cy="1706563"/>
          </a:xfrm>
          <a:custGeom>
            <a:avLst/>
            <a:gdLst>
              <a:gd name="connsiteX0" fmla="*/ 0 w 7325474"/>
              <a:gd name="connsiteY0" fmla="*/ 739739 h 1705510"/>
              <a:gd name="connsiteX1" fmla="*/ 1202076 w 7325474"/>
              <a:gd name="connsiteY1" fmla="*/ 750013 h 1705510"/>
              <a:gd name="connsiteX2" fmla="*/ 1910993 w 7325474"/>
              <a:gd name="connsiteY2" fmla="*/ 431514 h 1705510"/>
              <a:gd name="connsiteX3" fmla="*/ 2424701 w 7325474"/>
              <a:gd name="connsiteY3" fmla="*/ 195209 h 1705510"/>
              <a:gd name="connsiteX4" fmla="*/ 3164440 w 7325474"/>
              <a:gd name="connsiteY4" fmla="*/ 20548 h 1705510"/>
              <a:gd name="connsiteX5" fmla="*/ 3821986 w 7325474"/>
              <a:gd name="connsiteY5" fmla="*/ 30822 h 1705510"/>
              <a:gd name="connsiteX6" fmla="*/ 4561725 w 7325474"/>
              <a:gd name="connsiteY6" fmla="*/ 0 h 1705510"/>
              <a:gd name="connsiteX7" fmla="*/ 5506948 w 7325474"/>
              <a:gd name="connsiteY7" fmla="*/ 41096 h 1705510"/>
              <a:gd name="connsiteX8" fmla="*/ 6113123 w 7325474"/>
              <a:gd name="connsiteY8" fmla="*/ 41096 h 1705510"/>
              <a:gd name="connsiteX9" fmla="*/ 6801492 w 7325474"/>
              <a:gd name="connsiteY9" fmla="*/ 421240 h 1705510"/>
              <a:gd name="connsiteX10" fmla="*/ 7325474 w 7325474"/>
              <a:gd name="connsiteY10" fmla="*/ 760287 h 1705510"/>
              <a:gd name="connsiteX11" fmla="*/ 6842588 w 7325474"/>
              <a:gd name="connsiteY11" fmla="*/ 1243173 h 1705510"/>
              <a:gd name="connsiteX12" fmla="*/ 6308332 w 7325474"/>
              <a:gd name="connsiteY12" fmla="*/ 1623317 h 1705510"/>
              <a:gd name="connsiteX13" fmla="*/ 4972692 w 7325474"/>
              <a:gd name="connsiteY13" fmla="*/ 1684962 h 1705510"/>
              <a:gd name="connsiteX14" fmla="*/ 3154166 w 7325474"/>
              <a:gd name="connsiteY14" fmla="*/ 1674687 h 1705510"/>
              <a:gd name="connsiteX15" fmla="*/ 2044557 w 7325474"/>
              <a:gd name="connsiteY15" fmla="*/ 1705510 h 1705510"/>
              <a:gd name="connsiteX16" fmla="*/ 1345914 w 7325474"/>
              <a:gd name="connsiteY16" fmla="*/ 1561672 h 1705510"/>
              <a:gd name="connsiteX17" fmla="*/ 1130157 w 7325474"/>
              <a:gd name="connsiteY17" fmla="*/ 1407559 h 1705510"/>
              <a:gd name="connsiteX18" fmla="*/ 30822 w 7325474"/>
              <a:gd name="connsiteY18" fmla="*/ 1387011 h 1705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325474" h="1705510">
                <a:moveTo>
                  <a:pt x="0" y="739739"/>
                </a:moveTo>
                <a:lnTo>
                  <a:pt x="1202076" y="750013"/>
                </a:lnTo>
                <a:lnTo>
                  <a:pt x="1910993" y="431514"/>
                </a:lnTo>
                <a:lnTo>
                  <a:pt x="2424701" y="195209"/>
                </a:lnTo>
                <a:lnTo>
                  <a:pt x="3164440" y="20548"/>
                </a:lnTo>
                <a:lnTo>
                  <a:pt x="3821986" y="30822"/>
                </a:lnTo>
                <a:lnTo>
                  <a:pt x="4561725" y="0"/>
                </a:lnTo>
                <a:lnTo>
                  <a:pt x="5506948" y="41096"/>
                </a:lnTo>
                <a:lnTo>
                  <a:pt x="6113123" y="41096"/>
                </a:lnTo>
                <a:lnTo>
                  <a:pt x="6801492" y="421240"/>
                </a:lnTo>
                <a:lnTo>
                  <a:pt x="7325474" y="760287"/>
                </a:lnTo>
                <a:lnTo>
                  <a:pt x="6842588" y="1243173"/>
                </a:lnTo>
                <a:lnTo>
                  <a:pt x="6308332" y="1623317"/>
                </a:lnTo>
                <a:lnTo>
                  <a:pt x="4972692" y="1684962"/>
                </a:lnTo>
                <a:lnTo>
                  <a:pt x="3154166" y="1674687"/>
                </a:lnTo>
                <a:lnTo>
                  <a:pt x="2044557" y="1705510"/>
                </a:lnTo>
                <a:lnTo>
                  <a:pt x="1345914" y="1561672"/>
                </a:lnTo>
                <a:lnTo>
                  <a:pt x="1130157" y="1407559"/>
                </a:lnTo>
                <a:lnTo>
                  <a:pt x="30822" y="1387011"/>
                </a:lnTo>
              </a:path>
            </a:pathLst>
          </a:custGeom>
          <a:noFill/>
          <a:ln w="28575" cap="flat" cmpd="sng" algn="ctr">
            <a:solidFill>
              <a:schemeClr val="tx1"/>
            </a:solidFill>
            <a:prstDash val="solid"/>
            <a:round/>
            <a:headEnd type="none" w="med" len="med"/>
            <a:tailEnd type="non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79" name="Oval 15"/>
          <p:cNvSpPr>
            <a:spLocks noChangeArrowheads="1"/>
          </p:cNvSpPr>
          <p:nvPr/>
        </p:nvSpPr>
        <p:spPr bwMode="auto">
          <a:xfrm>
            <a:off x="395288" y="4984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0" name="Oval 19"/>
          <p:cNvSpPr>
            <a:spLocks noChangeArrowheads="1"/>
          </p:cNvSpPr>
          <p:nvPr/>
        </p:nvSpPr>
        <p:spPr bwMode="auto">
          <a:xfrm>
            <a:off x="1692275" y="4895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1" name="Oval 20"/>
          <p:cNvSpPr>
            <a:spLocks noChangeArrowheads="1"/>
          </p:cNvSpPr>
          <p:nvPr/>
        </p:nvSpPr>
        <p:spPr bwMode="auto">
          <a:xfrm>
            <a:off x="1922463" y="46609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2" name="Oval 21"/>
          <p:cNvSpPr>
            <a:spLocks noChangeArrowheads="1"/>
          </p:cNvSpPr>
          <p:nvPr/>
        </p:nvSpPr>
        <p:spPr bwMode="auto">
          <a:xfrm>
            <a:off x="2124075"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3" name="Oval 22"/>
          <p:cNvSpPr>
            <a:spLocks noChangeArrowheads="1"/>
          </p:cNvSpPr>
          <p:nvPr/>
        </p:nvSpPr>
        <p:spPr bwMode="auto">
          <a:xfrm>
            <a:off x="2347913" y="463867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4" name="Oval 23"/>
          <p:cNvSpPr>
            <a:spLocks noChangeArrowheads="1"/>
          </p:cNvSpPr>
          <p:nvPr/>
        </p:nvSpPr>
        <p:spPr bwMode="auto">
          <a:xfrm>
            <a:off x="2579688" y="454977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5" name="Oval 24"/>
          <p:cNvSpPr>
            <a:spLocks noChangeArrowheads="1"/>
          </p:cNvSpPr>
          <p:nvPr/>
        </p:nvSpPr>
        <p:spPr bwMode="auto">
          <a:xfrm>
            <a:off x="2670175" y="43291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6" name="Oval 61"/>
          <p:cNvSpPr>
            <a:spLocks noChangeArrowheads="1"/>
          </p:cNvSpPr>
          <p:nvPr/>
        </p:nvSpPr>
        <p:spPr bwMode="auto">
          <a:xfrm>
            <a:off x="909638" y="50879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7" name="Oval 157"/>
          <p:cNvSpPr>
            <a:spLocks noChangeArrowheads="1"/>
          </p:cNvSpPr>
          <p:nvPr/>
        </p:nvSpPr>
        <p:spPr bwMode="auto">
          <a:xfrm>
            <a:off x="684213" y="512127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8" name="Oval 159"/>
          <p:cNvSpPr>
            <a:spLocks noChangeArrowheads="1"/>
          </p:cNvSpPr>
          <p:nvPr/>
        </p:nvSpPr>
        <p:spPr bwMode="auto">
          <a:xfrm>
            <a:off x="1331913" y="5059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89" name="Oval 162"/>
          <p:cNvSpPr>
            <a:spLocks noChangeArrowheads="1"/>
          </p:cNvSpPr>
          <p:nvPr/>
        </p:nvSpPr>
        <p:spPr bwMode="auto">
          <a:xfrm>
            <a:off x="2095500"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0" name="Oval 163"/>
          <p:cNvSpPr>
            <a:spLocks noChangeArrowheads="1"/>
          </p:cNvSpPr>
          <p:nvPr/>
        </p:nvSpPr>
        <p:spPr bwMode="auto">
          <a:xfrm>
            <a:off x="2354263" y="44084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1" name="Oval 164"/>
          <p:cNvSpPr>
            <a:spLocks noChangeArrowheads="1"/>
          </p:cNvSpPr>
          <p:nvPr/>
        </p:nvSpPr>
        <p:spPr bwMode="auto">
          <a:xfrm>
            <a:off x="2928938" y="43291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2" name="Oval 21"/>
          <p:cNvSpPr>
            <a:spLocks noChangeArrowheads="1"/>
          </p:cNvSpPr>
          <p:nvPr/>
        </p:nvSpPr>
        <p:spPr bwMode="auto">
          <a:xfrm>
            <a:off x="503238" y="60896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3" name="Oval 22"/>
          <p:cNvSpPr>
            <a:spLocks noChangeArrowheads="1"/>
          </p:cNvSpPr>
          <p:nvPr/>
        </p:nvSpPr>
        <p:spPr bwMode="auto">
          <a:xfrm>
            <a:off x="801688" y="60642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4" name="Oval 23"/>
          <p:cNvSpPr>
            <a:spLocks noChangeArrowheads="1"/>
          </p:cNvSpPr>
          <p:nvPr/>
        </p:nvSpPr>
        <p:spPr bwMode="auto">
          <a:xfrm>
            <a:off x="1331913" y="6270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5" name="Oval 162"/>
          <p:cNvSpPr>
            <a:spLocks noChangeArrowheads="1"/>
          </p:cNvSpPr>
          <p:nvPr/>
        </p:nvSpPr>
        <p:spPr bwMode="auto">
          <a:xfrm>
            <a:off x="179388" y="60579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6" name="Oval 163"/>
          <p:cNvSpPr>
            <a:spLocks noChangeArrowheads="1"/>
          </p:cNvSpPr>
          <p:nvPr/>
        </p:nvSpPr>
        <p:spPr bwMode="auto">
          <a:xfrm>
            <a:off x="1116013" y="61642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7" name="Oval 21"/>
          <p:cNvSpPr>
            <a:spLocks noChangeArrowheads="1"/>
          </p:cNvSpPr>
          <p:nvPr/>
        </p:nvSpPr>
        <p:spPr bwMode="auto">
          <a:xfrm>
            <a:off x="1584325" y="6300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8" name="Oval 22"/>
          <p:cNvSpPr>
            <a:spLocks noChangeArrowheads="1"/>
          </p:cNvSpPr>
          <p:nvPr/>
        </p:nvSpPr>
        <p:spPr bwMode="auto">
          <a:xfrm>
            <a:off x="2203450" y="64087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99" name="Oval 23"/>
          <p:cNvSpPr>
            <a:spLocks noChangeArrowheads="1"/>
          </p:cNvSpPr>
          <p:nvPr/>
        </p:nvSpPr>
        <p:spPr bwMode="auto">
          <a:xfrm>
            <a:off x="2735263" y="63674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0" name="Oval 162"/>
          <p:cNvSpPr>
            <a:spLocks noChangeArrowheads="1"/>
          </p:cNvSpPr>
          <p:nvPr/>
        </p:nvSpPr>
        <p:spPr bwMode="auto">
          <a:xfrm>
            <a:off x="1879600" y="64087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1" name="Oval 163"/>
          <p:cNvSpPr>
            <a:spLocks noChangeArrowheads="1"/>
          </p:cNvSpPr>
          <p:nvPr/>
        </p:nvSpPr>
        <p:spPr bwMode="auto">
          <a:xfrm>
            <a:off x="2476500" y="6465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2" name="Oval 23"/>
          <p:cNvSpPr>
            <a:spLocks noChangeArrowheads="1"/>
          </p:cNvSpPr>
          <p:nvPr/>
        </p:nvSpPr>
        <p:spPr bwMode="auto">
          <a:xfrm>
            <a:off x="3240088" y="6423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3" name="Oval 163"/>
          <p:cNvSpPr>
            <a:spLocks noChangeArrowheads="1"/>
          </p:cNvSpPr>
          <p:nvPr/>
        </p:nvSpPr>
        <p:spPr bwMode="auto">
          <a:xfrm>
            <a:off x="3024188" y="63166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4" name="Oval 21"/>
          <p:cNvSpPr>
            <a:spLocks noChangeArrowheads="1"/>
          </p:cNvSpPr>
          <p:nvPr/>
        </p:nvSpPr>
        <p:spPr bwMode="auto">
          <a:xfrm>
            <a:off x="3492500"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5" name="Oval 22"/>
          <p:cNvSpPr>
            <a:spLocks noChangeArrowheads="1"/>
          </p:cNvSpPr>
          <p:nvPr/>
        </p:nvSpPr>
        <p:spPr bwMode="auto">
          <a:xfrm>
            <a:off x="4111625" y="6465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6" name="Oval 23"/>
          <p:cNvSpPr>
            <a:spLocks noChangeArrowheads="1"/>
          </p:cNvSpPr>
          <p:nvPr/>
        </p:nvSpPr>
        <p:spPr bwMode="auto">
          <a:xfrm>
            <a:off x="4643438" y="64246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7" name="Oval 162"/>
          <p:cNvSpPr>
            <a:spLocks noChangeArrowheads="1"/>
          </p:cNvSpPr>
          <p:nvPr/>
        </p:nvSpPr>
        <p:spPr bwMode="auto">
          <a:xfrm>
            <a:off x="3787775" y="6465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8" name="Oval 163"/>
          <p:cNvSpPr>
            <a:spLocks noChangeArrowheads="1"/>
          </p:cNvSpPr>
          <p:nvPr/>
        </p:nvSpPr>
        <p:spPr bwMode="auto">
          <a:xfrm>
            <a:off x="4386263" y="65230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09" name="Oval 23"/>
          <p:cNvSpPr>
            <a:spLocks noChangeArrowheads="1"/>
          </p:cNvSpPr>
          <p:nvPr/>
        </p:nvSpPr>
        <p:spPr bwMode="auto">
          <a:xfrm>
            <a:off x="3956050" y="63119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0" name="Oval 23"/>
          <p:cNvSpPr>
            <a:spLocks noChangeArrowheads="1"/>
          </p:cNvSpPr>
          <p:nvPr/>
        </p:nvSpPr>
        <p:spPr bwMode="auto">
          <a:xfrm>
            <a:off x="4876800" y="6364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1" name="Oval 23"/>
          <p:cNvSpPr>
            <a:spLocks noChangeArrowheads="1"/>
          </p:cNvSpPr>
          <p:nvPr/>
        </p:nvSpPr>
        <p:spPr bwMode="auto">
          <a:xfrm>
            <a:off x="5383213" y="6419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2" name="Oval 163"/>
          <p:cNvSpPr>
            <a:spLocks noChangeArrowheads="1"/>
          </p:cNvSpPr>
          <p:nvPr/>
        </p:nvSpPr>
        <p:spPr bwMode="auto">
          <a:xfrm>
            <a:off x="5167313" y="63134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3" name="Oval 21"/>
          <p:cNvSpPr>
            <a:spLocks noChangeArrowheads="1"/>
          </p:cNvSpPr>
          <p:nvPr/>
        </p:nvSpPr>
        <p:spPr bwMode="auto">
          <a:xfrm>
            <a:off x="5635625" y="64500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4" name="Oval 162"/>
          <p:cNvSpPr>
            <a:spLocks noChangeArrowheads="1"/>
          </p:cNvSpPr>
          <p:nvPr/>
        </p:nvSpPr>
        <p:spPr bwMode="auto">
          <a:xfrm>
            <a:off x="5930900" y="64627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5" name="Oval 23"/>
          <p:cNvSpPr>
            <a:spLocks noChangeArrowheads="1"/>
          </p:cNvSpPr>
          <p:nvPr/>
        </p:nvSpPr>
        <p:spPr bwMode="auto">
          <a:xfrm>
            <a:off x="6099175" y="63087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6" name="Oval 23"/>
          <p:cNvSpPr>
            <a:spLocks noChangeArrowheads="1"/>
          </p:cNvSpPr>
          <p:nvPr/>
        </p:nvSpPr>
        <p:spPr bwMode="auto">
          <a:xfrm>
            <a:off x="6330950" y="6381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7" name="Oval 23"/>
          <p:cNvSpPr>
            <a:spLocks noChangeArrowheads="1"/>
          </p:cNvSpPr>
          <p:nvPr/>
        </p:nvSpPr>
        <p:spPr bwMode="auto">
          <a:xfrm>
            <a:off x="6769100" y="60642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8" name="Oval 163"/>
          <p:cNvSpPr>
            <a:spLocks noChangeArrowheads="1"/>
          </p:cNvSpPr>
          <p:nvPr/>
        </p:nvSpPr>
        <p:spPr bwMode="auto">
          <a:xfrm>
            <a:off x="6553200" y="62214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19" name="Oval 21"/>
          <p:cNvSpPr>
            <a:spLocks noChangeArrowheads="1"/>
          </p:cNvSpPr>
          <p:nvPr/>
        </p:nvSpPr>
        <p:spPr bwMode="auto">
          <a:xfrm>
            <a:off x="7019925" y="6110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0" name="Oval 162"/>
          <p:cNvSpPr>
            <a:spLocks noChangeArrowheads="1"/>
          </p:cNvSpPr>
          <p:nvPr/>
        </p:nvSpPr>
        <p:spPr bwMode="auto">
          <a:xfrm>
            <a:off x="6985000" y="58928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1" name="Oval 23"/>
          <p:cNvSpPr>
            <a:spLocks noChangeArrowheads="1"/>
          </p:cNvSpPr>
          <p:nvPr/>
        </p:nvSpPr>
        <p:spPr bwMode="auto">
          <a:xfrm>
            <a:off x="7227888" y="5894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2" name="Oval 23"/>
          <p:cNvSpPr>
            <a:spLocks noChangeArrowheads="1"/>
          </p:cNvSpPr>
          <p:nvPr/>
        </p:nvSpPr>
        <p:spPr bwMode="auto">
          <a:xfrm>
            <a:off x="7173913" y="56848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3" name="Oval 23"/>
          <p:cNvSpPr>
            <a:spLocks noChangeArrowheads="1"/>
          </p:cNvSpPr>
          <p:nvPr/>
        </p:nvSpPr>
        <p:spPr bwMode="auto">
          <a:xfrm>
            <a:off x="7489825" y="54451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4" name="Oval 163"/>
          <p:cNvSpPr>
            <a:spLocks noChangeArrowheads="1"/>
          </p:cNvSpPr>
          <p:nvPr/>
        </p:nvSpPr>
        <p:spPr bwMode="auto">
          <a:xfrm>
            <a:off x="7462838" y="5648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5" name="Oval 21"/>
          <p:cNvSpPr>
            <a:spLocks noChangeArrowheads="1"/>
          </p:cNvSpPr>
          <p:nvPr/>
        </p:nvSpPr>
        <p:spPr bwMode="auto">
          <a:xfrm>
            <a:off x="7781925" y="54324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6" name="Oval 162"/>
          <p:cNvSpPr>
            <a:spLocks noChangeArrowheads="1"/>
          </p:cNvSpPr>
          <p:nvPr/>
        </p:nvSpPr>
        <p:spPr bwMode="auto">
          <a:xfrm>
            <a:off x="8029575" y="54451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7" name="Oval 23"/>
          <p:cNvSpPr>
            <a:spLocks noChangeArrowheads="1"/>
          </p:cNvSpPr>
          <p:nvPr/>
        </p:nvSpPr>
        <p:spPr bwMode="auto">
          <a:xfrm>
            <a:off x="8178800" y="5195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8" name="Oval 23"/>
          <p:cNvSpPr>
            <a:spLocks noChangeArrowheads="1"/>
          </p:cNvSpPr>
          <p:nvPr/>
        </p:nvSpPr>
        <p:spPr bwMode="auto">
          <a:xfrm>
            <a:off x="1116013" y="4978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29" name="Oval 23"/>
          <p:cNvSpPr>
            <a:spLocks noChangeArrowheads="1"/>
          </p:cNvSpPr>
          <p:nvPr/>
        </p:nvSpPr>
        <p:spPr bwMode="auto">
          <a:xfrm>
            <a:off x="192088" y="5160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0" name="Oval 163"/>
          <p:cNvSpPr>
            <a:spLocks noChangeArrowheads="1"/>
          </p:cNvSpPr>
          <p:nvPr/>
        </p:nvSpPr>
        <p:spPr bwMode="auto">
          <a:xfrm>
            <a:off x="1476375" y="48720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1" name="Oval 21"/>
          <p:cNvSpPr>
            <a:spLocks noChangeArrowheads="1"/>
          </p:cNvSpPr>
          <p:nvPr/>
        </p:nvSpPr>
        <p:spPr bwMode="auto">
          <a:xfrm>
            <a:off x="8723313" y="5160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2" name="Oval 162"/>
          <p:cNvSpPr>
            <a:spLocks noChangeArrowheads="1"/>
          </p:cNvSpPr>
          <p:nvPr/>
        </p:nvSpPr>
        <p:spPr bwMode="auto">
          <a:xfrm>
            <a:off x="8831263" y="54562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3" name="Oval 23"/>
          <p:cNvSpPr>
            <a:spLocks noChangeArrowheads="1"/>
          </p:cNvSpPr>
          <p:nvPr/>
        </p:nvSpPr>
        <p:spPr bwMode="auto">
          <a:xfrm>
            <a:off x="8494713" y="52752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4" name="Oval 23"/>
          <p:cNvSpPr>
            <a:spLocks noChangeArrowheads="1"/>
          </p:cNvSpPr>
          <p:nvPr/>
        </p:nvSpPr>
        <p:spPr bwMode="auto">
          <a:xfrm>
            <a:off x="3851275" y="43672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5" name="Oval 163"/>
          <p:cNvSpPr>
            <a:spLocks noChangeArrowheads="1"/>
          </p:cNvSpPr>
          <p:nvPr/>
        </p:nvSpPr>
        <p:spPr bwMode="auto">
          <a:xfrm>
            <a:off x="4651375" y="42989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6" name="Oval 23"/>
          <p:cNvSpPr>
            <a:spLocks noChangeArrowheads="1"/>
          </p:cNvSpPr>
          <p:nvPr/>
        </p:nvSpPr>
        <p:spPr bwMode="auto">
          <a:xfrm>
            <a:off x="5570538" y="4389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7" name="Oval 116"/>
          <p:cNvSpPr>
            <a:spLocks noChangeArrowheads="1"/>
          </p:cNvSpPr>
          <p:nvPr/>
        </p:nvSpPr>
        <p:spPr bwMode="auto">
          <a:xfrm>
            <a:off x="3175000" y="436721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8" name="Oval 126"/>
          <p:cNvSpPr>
            <a:spLocks noChangeArrowheads="1"/>
          </p:cNvSpPr>
          <p:nvPr/>
        </p:nvSpPr>
        <p:spPr bwMode="auto">
          <a:xfrm>
            <a:off x="4117975" y="42941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39" name="Oval 128"/>
          <p:cNvSpPr>
            <a:spLocks noChangeArrowheads="1"/>
          </p:cNvSpPr>
          <p:nvPr/>
        </p:nvSpPr>
        <p:spPr bwMode="auto">
          <a:xfrm>
            <a:off x="4341813" y="4410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0" name="Oval 129"/>
          <p:cNvSpPr>
            <a:spLocks noChangeArrowheads="1"/>
          </p:cNvSpPr>
          <p:nvPr/>
        </p:nvSpPr>
        <p:spPr bwMode="auto">
          <a:xfrm>
            <a:off x="4951413" y="44275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1" name="Oval 130"/>
          <p:cNvSpPr>
            <a:spLocks noChangeArrowheads="1"/>
          </p:cNvSpPr>
          <p:nvPr/>
        </p:nvSpPr>
        <p:spPr bwMode="auto">
          <a:xfrm>
            <a:off x="3390900" y="42941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2" name="Oval 143"/>
          <p:cNvSpPr>
            <a:spLocks noChangeArrowheads="1"/>
          </p:cNvSpPr>
          <p:nvPr/>
        </p:nvSpPr>
        <p:spPr bwMode="auto">
          <a:xfrm>
            <a:off x="5275263" y="43338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3" name="Oval 144"/>
          <p:cNvSpPr>
            <a:spLocks noChangeArrowheads="1"/>
          </p:cNvSpPr>
          <p:nvPr/>
        </p:nvSpPr>
        <p:spPr bwMode="auto">
          <a:xfrm>
            <a:off x="5889625" y="42941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4" name="Oval 145"/>
          <p:cNvSpPr>
            <a:spLocks noChangeArrowheads="1"/>
          </p:cNvSpPr>
          <p:nvPr/>
        </p:nvSpPr>
        <p:spPr bwMode="auto">
          <a:xfrm>
            <a:off x="3635375" y="43894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5" name="Oval 146"/>
          <p:cNvSpPr>
            <a:spLocks noChangeArrowheads="1"/>
          </p:cNvSpPr>
          <p:nvPr/>
        </p:nvSpPr>
        <p:spPr bwMode="auto">
          <a:xfrm>
            <a:off x="6115050" y="44291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6" name="Oval 129"/>
          <p:cNvSpPr>
            <a:spLocks noChangeArrowheads="1"/>
          </p:cNvSpPr>
          <p:nvPr/>
        </p:nvSpPr>
        <p:spPr bwMode="auto">
          <a:xfrm>
            <a:off x="6342063" y="45164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7" name="Oval 143"/>
          <p:cNvSpPr>
            <a:spLocks noChangeArrowheads="1"/>
          </p:cNvSpPr>
          <p:nvPr/>
        </p:nvSpPr>
        <p:spPr bwMode="auto">
          <a:xfrm>
            <a:off x="6665913" y="44227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8" name="Oval 129"/>
          <p:cNvSpPr>
            <a:spLocks noChangeArrowheads="1"/>
          </p:cNvSpPr>
          <p:nvPr/>
        </p:nvSpPr>
        <p:spPr bwMode="auto">
          <a:xfrm>
            <a:off x="6610350" y="4657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49" name="Oval 143"/>
          <p:cNvSpPr>
            <a:spLocks noChangeArrowheads="1"/>
          </p:cNvSpPr>
          <p:nvPr/>
        </p:nvSpPr>
        <p:spPr bwMode="auto">
          <a:xfrm>
            <a:off x="6315075" y="43021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0" name="Oval 129"/>
          <p:cNvSpPr>
            <a:spLocks noChangeArrowheads="1"/>
          </p:cNvSpPr>
          <p:nvPr/>
        </p:nvSpPr>
        <p:spPr bwMode="auto">
          <a:xfrm>
            <a:off x="6881813" y="481171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1" name="Oval 143"/>
          <p:cNvSpPr>
            <a:spLocks noChangeArrowheads="1"/>
          </p:cNvSpPr>
          <p:nvPr/>
        </p:nvSpPr>
        <p:spPr bwMode="auto">
          <a:xfrm>
            <a:off x="6892925" y="4573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2" name="Oval 129"/>
          <p:cNvSpPr>
            <a:spLocks noChangeArrowheads="1"/>
          </p:cNvSpPr>
          <p:nvPr/>
        </p:nvSpPr>
        <p:spPr bwMode="auto">
          <a:xfrm>
            <a:off x="7061200" y="49434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3" name="Oval 143"/>
          <p:cNvSpPr>
            <a:spLocks noChangeArrowheads="1"/>
          </p:cNvSpPr>
          <p:nvPr/>
        </p:nvSpPr>
        <p:spPr bwMode="auto">
          <a:xfrm>
            <a:off x="7218363" y="47958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4" name="Oval 129"/>
          <p:cNvSpPr>
            <a:spLocks noChangeArrowheads="1"/>
          </p:cNvSpPr>
          <p:nvPr/>
        </p:nvSpPr>
        <p:spPr bwMode="auto">
          <a:xfrm>
            <a:off x="7585075" y="50038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5" name="Oval 143"/>
          <p:cNvSpPr>
            <a:spLocks noChangeArrowheads="1"/>
          </p:cNvSpPr>
          <p:nvPr/>
        </p:nvSpPr>
        <p:spPr bwMode="auto">
          <a:xfrm>
            <a:off x="7326313" y="5026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6" name="Oval 129"/>
          <p:cNvSpPr>
            <a:spLocks noChangeArrowheads="1"/>
          </p:cNvSpPr>
          <p:nvPr/>
        </p:nvSpPr>
        <p:spPr bwMode="auto">
          <a:xfrm>
            <a:off x="7829550" y="502761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7" name="Oval 143"/>
          <p:cNvSpPr>
            <a:spLocks noChangeArrowheads="1"/>
          </p:cNvSpPr>
          <p:nvPr/>
        </p:nvSpPr>
        <p:spPr bwMode="auto">
          <a:xfrm>
            <a:off x="7610475" y="52292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8" name="Oval 129"/>
          <p:cNvSpPr>
            <a:spLocks noChangeArrowheads="1"/>
          </p:cNvSpPr>
          <p:nvPr/>
        </p:nvSpPr>
        <p:spPr bwMode="auto">
          <a:xfrm>
            <a:off x="8367713" y="5060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59" name="Oval 143"/>
          <p:cNvSpPr>
            <a:spLocks noChangeArrowheads="1"/>
          </p:cNvSpPr>
          <p:nvPr/>
        </p:nvSpPr>
        <p:spPr bwMode="auto">
          <a:xfrm>
            <a:off x="7900988" y="52530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60" name="Oval 129"/>
          <p:cNvSpPr>
            <a:spLocks noChangeArrowheads="1"/>
          </p:cNvSpPr>
          <p:nvPr/>
        </p:nvSpPr>
        <p:spPr bwMode="auto">
          <a:xfrm>
            <a:off x="8583613" y="54562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61" name="Oval 143"/>
          <p:cNvSpPr>
            <a:spLocks noChangeArrowheads="1"/>
          </p:cNvSpPr>
          <p:nvPr/>
        </p:nvSpPr>
        <p:spPr bwMode="auto">
          <a:xfrm>
            <a:off x="8291513" y="5432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62" name="Oval 129"/>
          <p:cNvSpPr>
            <a:spLocks noChangeArrowheads="1"/>
          </p:cNvSpPr>
          <p:nvPr/>
        </p:nvSpPr>
        <p:spPr bwMode="auto">
          <a:xfrm>
            <a:off x="8939213" y="5280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63" name="Oval 143"/>
          <p:cNvSpPr>
            <a:spLocks noChangeArrowheads="1"/>
          </p:cNvSpPr>
          <p:nvPr/>
        </p:nvSpPr>
        <p:spPr bwMode="auto">
          <a:xfrm>
            <a:off x="8912225" y="5060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264" name="Text Box 512"/>
          <p:cNvSpPr txBox="1">
            <a:spLocks noChangeArrowheads="1"/>
          </p:cNvSpPr>
          <p:nvPr/>
        </p:nvSpPr>
        <p:spPr bwMode="auto">
          <a:xfrm>
            <a:off x="7524750" y="4121150"/>
            <a:ext cx="1439863" cy="581025"/>
          </a:xfrm>
          <a:prstGeom prst="rect">
            <a:avLst/>
          </a:prstGeom>
          <a:noFill/>
          <a:ln>
            <a:noFill/>
          </a:ln>
          <a:effectLst/>
          <a:extLst/>
        </p:spPr>
        <p:txBody>
          <a:bodyPr>
            <a:spAutoFit/>
          </a:bodyPr>
          <a:lstStyle/>
          <a:p>
            <a:pPr algn="ctr">
              <a:spcBef>
                <a:spcPct val="50000"/>
              </a:spcBef>
              <a:defRPr/>
            </a:pPr>
            <a:r>
              <a:rPr lang="fr-FR" sz="1600" b="1" i="0" dirty="0">
                <a:latin typeface="Arial" charset="0"/>
                <a:sym typeface="Wingdings" pitchFamily="2" charset="2"/>
              </a:rPr>
              <a:t>CaO</a:t>
            </a:r>
            <a:r>
              <a:rPr lang="fr-FR" sz="1600" b="1" i="0" baseline="-25000" dirty="0">
                <a:latin typeface="Arial" charset="0"/>
                <a:sym typeface="Wingdings" pitchFamily="2" charset="2"/>
              </a:rPr>
              <a:t>2 </a:t>
            </a:r>
            <a:r>
              <a:rPr lang="fr-FR" sz="1600" i="0" dirty="0">
                <a:latin typeface="Arial" charset="0"/>
                <a:sym typeface="Wingdings" pitchFamily="2" charset="2"/>
              </a:rPr>
              <a:t></a:t>
            </a:r>
            <a:r>
              <a:rPr lang="fr-FR" sz="1600" dirty="0">
                <a:effectLst>
                  <a:outerShdw blurRad="38100" dist="38100" dir="2700000" algn="tl">
                    <a:srgbClr val="C0C0C0"/>
                  </a:outerShdw>
                </a:effectLst>
                <a:latin typeface="Arial" charset="0"/>
                <a:sym typeface="Wingdings" pitchFamily="2" charset="2"/>
              </a:rPr>
              <a:t> </a:t>
            </a:r>
            <a:r>
              <a:rPr lang="fr-FR" sz="1600" i="0" dirty="0">
                <a:latin typeface="Arial" charset="0"/>
                <a:sym typeface="Wingdings" pitchFamily="2" charset="2"/>
              </a:rPr>
              <a:t>et Q normal</a:t>
            </a:r>
          </a:p>
        </p:txBody>
      </p:sp>
      <p:sp>
        <p:nvSpPr>
          <p:cNvPr id="265" name="Line 520"/>
          <p:cNvSpPr>
            <a:spLocks noChangeShapeType="1"/>
          </p:cNvSpPr>
          <p:nvPr/>
        </p:nvSpPr>
        <p:spPr bwMode="auto">
          <a:xfrm>
            <a:off x="8170863" y="4652963"/>
            <a:ext cx="0" cy="576262"/>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266" name="Text Box 528"/>
          <p:cNvSpPr txBox="1">
            <a:spLocks noChangeArrowheads="1"/>
          </p:cNvSpPr>
          <p:nvPr/>
        </p:nvSpPr>
        <p:spPr bwMode="auto">
          <a:xfrm>
            <a:off x="34925" y="44450"/>
            <a:ext cx="3600450" cy="1246188"/>
          </a:xfrm>
          <a:prstGeom prst="rect">
            <a:avLst/>
          </a:prstGeom>
          <a:noFill/>
          <a:ln>
            <a:noFill/>
          </a:ln>
          <a:effectLst/>
          <a:extLst/>
        </p:spPr>
        <p:txBody>
          <a:bodyPr>
            <a:spAutoFit/>
          </a:bodyPr>
          <a:lstStyle/>
          <a:p>
            <a:pPr algn="ctr">
              <a:spcBef>
                <a:spcPct val="50000"/>
              </a:spcBef>
              <a:defRPr/>
            </a:pPr>
            <a:r>
              <a:rPr lang="fr-FR" sz="5400" b="1" i="0" dirty="0">
                <a:effectLst>
                  <a:outerShdw blurRad="38100" dist="38100" dir="2700000" algn="tl">
                    <a:srgbClr val="C0C0C0"/>
                  </a:outerShdw>
                </a:effectLst>
                <a:latin typeface="Arial" charset="0"/>
              </a:rPr>
              <a:t>A </a:t>
            </a:r>
            <a:r>
              <a:rPr lang="fr-FR" sz="2800" b="1" i="0" dirty="0">
                <a:effectLst>
                  <a:outerShdw blurRad="38100" dist="38100" dir="2700000" algn="tl">
                    <a:srgbClr val="C0C0C0"/>
                  </a:outerShdw>
                </a:effectLst>
                <a:latin typeface="Arial" charset="0"/>
              </a:rPr>
              <a:t>shunt </a:t>
            </a:r>
            <a:r>
              <a:rPr lang="fr-FR" sz="2800" b="1" i="0" dirty="0">
                <a:effectLst>
                  <a:outerShdw blurRad="38100" dist="38100" dir="2700000" algn="tl">
                    <a:srgbClr val="C0C0C0"/>
                  </a:outerShdw>
                </a:effectLst>
                <a:latin typeface="Arial" charset="0"/>
              </a:rPr>
              <a:t>vrai</a:t>
            </a:r>
          </a:p>
          <a:p>
            <a:pPr algn="ctr">
              <a:spcBef>
                <a:spcPct val="50000"/>
              </a:spcBef>
              <a:defRPr/>
            </a:pPr>
            <a:r>
              <a:rPr lang="fr-FR" sz="1400" b="1" i="0" dirty="0">
                <a:solidFill>
                  <a:srgbClr val="FF0000"/>
                </a:solidFill>
                <a:effectLst>
                  <a:outerShdw blurRad="38100" dist="38100" dir="2700000" algn="tl">
                    <a:srgbClr val="C0C0C0"/>
                  </a:outerShdw>
                </a:effectLst>
                <a:latin typeface="Arial" charset="0"/>
              </a:rPr>
              <a:t>(shunt </a:t>
            </a:r>
            <a:r>
              <a:rPr lang="fr-FR" sz="1400" b="1" i="0" dirty="0" err="1">
                <a:solidFill>
                  <a:srgbClr val="FF0000"/>
                </a:solidFill>
                <a:effectLst>
                  <a:outerShdw blurRad="38100" dist="38100" dir="2700000" algn="tl">
                    <a:srgbClr val="C0C0C0"/>
                  </a:outerShdw>
                </a:effectLst>
                <a:latin typeface="Arial" charset="0"/>
              </a:rPr>
              <a:t>veinoartériel</a:t>
            </a:r>
            <a:r>
              <a:rPr lang="fr-FR" sz="1400" b="1" i="0" dirty="0">
                <a:solidFill>
                  <a:srgbClr val="FF0000"/>
                </a:solidFill>
                <a:effectLst>
                  <a:outerShdw blurRad="38100" dist="38100" dir="2700000" algn="tl">
                    <a:srgbClr val="C0C0C0"/>
                  </a:outerShdw>
                </a:effectLst>
                <a:latin typeface="Arial" charset="0"/>
              </a:rPr>
              <a:t> intrapulmonaire)</a:t>
            </a:r>
            <a:endParaRPr lang="fr-FR" sz="1400" b="1" i="0" dirty="0">
              <a:solidFill>
                <a:srgbClr val="FF0000"/>
              </a:solidFill>
              <a:effectLst>
                <a:outerShdw blurRad="38100" dist="38100" dir="2700000" algn="tl">
                  <a:srgbClr val="C0C0C0"/>
                </a:outerShdw>
              </a:effectLst>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0" y="87313"/>
            <a:ext cx="9144000" cy="533400"/>
          </a:xfrm>
        </p:spPr>
        <p:txBody>
          <a:bodyPr/>
          <a:lstStyle/>
          <a:p>
            <a:r>
              <a:rPr lang="fr-FR" i="1" smtClean="0">
                <a:latin typeface="Arial" charset="0"/>
                <a:cs typeface="Arial" charset="0"/>
              </a:rPr>
              <a:t>1. Effet shunt intrapulmonaire</a:t>
            </a:r>
            <a:endParaRPr lang="fr-FR" smtClean="0">
              <a:latin typeface="Arial" charset="0"/>
              <a:cs typeface="Arial" charset="0"/>
            </a:endParaRPr>
          </a:p>
        </p:txBody>
      </p:sp>
      <p:sp>
        <p:nvSpPr>
          <p:cNvPr id="26627" name="Espace réservé du contenu 2"/>
          <p:cNvSpPr>
            <a:spLocks noGrp="1"/>
          </p:cNvSpPr>
          <p:nvPr>
            <p:ph idx="1"/>
          </p:nvPr>
        </p:nvSpPr>
        <p:spPr>
          <a:xfrm>
            <a:off x="0" y="1557338"/>
            <a:ext cx="9144000" cy="4967287"/>
          </a:xfrm>
        </p:spPr>
        <p:txBody>
          <a:bodyPr/>
          <a:lstStyle/>
          <a:p>
            <a:pPr>
              <a:defRPr/>
            </a:pPr>
            <a:r>
              <a:rPr lang="fr-FR" dirty="0" smtClean="0"/>
              <a:t>Il résulte des zones dont la ventilation est faible ou absente par rapport à la perfusion. </a:t>
            </a:r>
          </a:p>
          <a:p>
            <a:pPr>
              <a:buFont typeface="Wingdings" pitchFamily="2" charset="2"/>
              <a:buNone/>
              <a:defRPr/>
            </a:pPr>
            <a:endParaRPr lang="fr-FR" dirty="0" smtClean="0"/>
          </a:p>
          <a:p>
            <a:pPr>
              <a:buFont typeface="Wingdings" pitchFamily="2" charset="2"/>
              <a:buChar char="Ø"/>
              <a:defRPr/>
            </a:pPr>
            <a:r>
              <a:rPr lang="fr-FR" b="0" dirty="0" smtClean="0"/>
              <a:t>Dans ces zones, les rapports ventilation/perfusion (VA/Q) sont inférieurs à 1, parfois proches de 0. </a:t>
            </a:r>
          </a:p>
          <a:p>
            <a:pPr>
              <a:buFont typeface="Wingdings" pitchFamily="2" charset="2"/>
              <a:buChar char="Ø"/>
              <a:defRPr/>
            </a:pPr>
            <a:endParaRPr lang="fr-FR" b="0" dirty="0" smtClean="0"/>
          </a:p>
          <a:p>
            <a:pPr>
              <a:buFont typeface="Wingdings" pitchFamily="2" charset="2"/>
              <a:buChar char="Ø"/>
              <a:defRPr/>
            </a:pPr>
            <a:r>
              <a:rPr lang="fr-FR" b="0" dirty="0" smtClean="0"/>
              <a:t>Les atélectasies, les pneumopathies, l’œdème pulmonaire sont les causes principales de l’effet shunt.</a:t>
            </a:r>
          </a:p>
          <a:p>
            <a:pPr>
              <a:buFont typeface="Wingdings" pitchFamily="2" charset="2"/>
              <a:buChar char="Ø"/>
              <a:defRPr/>
            </a:pPr>
            <a:endParaRPr lang="fr-FR" b="0" dirty="0" smtClean="0"/>
          </a:p>
          <a:p>
            <a:pPr>
              <a:buFont typeface="Wingdings" pitchFamily="2" charset="2"/>
              <a:buChar char="Ø"/>
              <a:defRPr/>
            </a:pPr>
            <a:r>
              <a:rPr lang="fr-FR" b="0" dirty="0" smtClean="0"/>
              <a:t> Il est responsable d’une hypoxémie qui n’est pas, ou incomplètement, corrigible par l’administration d’oxygène.</a:t>
            </a:r>
          </a:p>
          <a:p>
            <a:pPr marL="457200" indent="-457200" eaLnBrk="1" hangingPunct="1">
              <a:defRPr/>
            </a:pPr>
            <a:endParaRPr lang="fr-FR" b="0" dirty="0" smtClean="0">
              <a:latin typeface="Arial" charset="0"/>
              <a:cs typeface="Arial" charset="0"/>
            </a:endParaRPr>
          </a:p>
          <a:p>
            <a:pPr marL="457200" indent="-457200" eaLnBrk="1" hangingPunct="1">
              <a:buFont typeface="Comic Sans MS" pitchFamily="66" charset="0"/>
              <a:buAutoNum type="arabicPeriod"/>
              <a:defRPr/>
            </a:pPr>
            <a:endParaRPr lang="fr-FR" dirty="0" smtClean="0">
              <a:latin typeface="Arial" charset="0"/>
              <a:cs typeface="Arial" charset="0"/>
            </a:endParaRPr>
          </a:p>
          <a:p>
            <a:pPr marL="457200" indent="-457200" eaLnBrk="1" hangingPunct="1">
              <a:buFont typeface="Comic Sans MS" pitchFamily="66" charset="0"/>
              <a:buAutoNum type="arabicPeriod"/>
              <a:defRPr/>
            </a:pPr>
            <a:endParaRPr lang="fr-FR"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1"/>
          <p:cNvGrpSpPr>
            <a:grpSpLocks/>
          </p:cNvGrpSpPr>
          <p:nvPr/>
        </p:nvGrpSpPr>
        <p:grpSpPr bwMode="auto">
          <a:xfrm>
            <a:off x="2195513" y="188913"/>
            <a:ext cx="5111750" cy="4176712"/>
            <a:chOff x="1565" y="300"/>
            <a:chExt cx="3220" cy="2404"/>
          </a:xfrm>
        </p:grpSpPr>
        <p:sp>
          <p:nvSpPr>
            <p:cNvPr id="108554" name="Freeform 10"/>
            <p:cNvSpPr>
              <a:spLocks/>
            </p:cNvSpPr>
            <p:nvPr/>
          </p:nvSpPr>
          <p:spPr bwMode="auto">
            <a:xfrm>
              <a:off x="1603" y="300"/>
              <a:ext cx="3137" cy="2359"/>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08555" name="Oval 11"/>
            <p:cNvSpPr>
              <a:spLocks noChangeArrowheads="1"/>
            </p:cNvSpPr>
            <p:nvPr/>
          </p:nvSpPr>
          <p:spPr bwMode="auto">
            <a:xfrm>
              <a:off x="1565" y="1661"/>
              <a:ext cx="1088" cy="1043"/>
            </a:xfrm>
            <a:prstGeom prst="ellipse">
              <a:avLst/>
            </a:prstGeom>
            <a:solidFill>
              <a:srgbClr val="DDDDDD"/>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556" name="Oval 12"/>
            <p:cNvSpPr>
              <a:spLocks noChangeArrowheads="1"/>
            </p:cNvSpPr>
            <p:nvPr/>
          </p:nvSpPr>
          <p:spPr bwMode="auto">
            <a:xfrm>
              <a:off x="3651" y="1842"/>
              <a:ext cx="1134" cy="817"/>
            </a:xfrm>
            <a:prstGeom prst="ellipse">
              <a:avLst/>
            </a:prstGeom>
            <a:solidFill>
              <a:srgbClr val="DDDDDD"/>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grpSp>
      <p:sp>
        <p:nvSpPr>
          <p:cNvPr id="19459" name="Text Box 506"/>
          <p:cNvSpPr txBox="1">
            <a:spLocks noChangeArrowheads="1"/>
          </p:cNvSpPr>
          <p:nvPr/>
        </p:nvSpPr>
        <p:spPr bwMode="auto">
          <a:xfrm>
            <a:off x="5467350" y="1984375"/>
            <a:ext cx="2057400" cy="581025"/>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 du Ø des voies aériennes distales</a:t>
            </a:r>
          </a:p>
        </p:txBody>
      </p:sp>
      <p:sp>
        <p:nvSpPr>
          <p:cNvPr id="19460" name="Text Box 507"/>
          <p:cNvSpPr txBox="1">
            <a:spLocks noChangeArrowheads="1"/>
          </p:cNvSpPr>
          <p:nvPr/>
        </p:nvSpPr>
        <p:spPr bwMode="auto">
          <a:xfrm>
            <a:off x="7308850" y="3213100"/>
            <a:ext cx="1439863" cy="581025"/>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 de la </a:t>
            </a:r>
            <a:r>
              <a:rPr lang="fr-FR" sz="1600" b="1" i="0">
                <a:latin typeface="Arial" charset="0"/>
                <a:sym typeface="Wingdings" pitchFamily="2" charset="2"/>
              </a:rPr>
              <a:t>VA</a:t>
            </a:r>
            <a:r>
              <a:rPr lang="fr-FR" sz="1600" i="0">
                <a:latin typeface="Arial" charset="0"/>
                <a:sym typeface="Wingdings" pitchFamily="2" charset="2"/>
              </a:rPr>
              <a:t> et de la </a:t>
            </a:r>
            <a:r>
              <a:rPr lang="fr-FR" sz="1600" b="1" i="0">
                <a:latin typeface="Arial" charset="0"/>
                <a:sym typeface="Wingdings" pitchFamily="2" charset="2"/>
              </a:rPr>
              <a:t>P</a:t>
            </a:r>
            <a:r>
              <a:rPr lang="fr-FR" sz="1600" b="1" i="0" baseline="-25000">
                <a:latin typeface="Arial" charset="0"/>
                <a:sym typeface="Wingdings" pitchFamily="2" charset="2"/>
              </a:rPr>
              <a:t>A</a:t>
            </a:r>
            <a:r>
              <a:rPr lang="fr-FR" sz="1600" b="1" i="0">
                <a:latin typeface="Arial" charset="0"/>
                <a:sym typeface="Wingdings" pitchFamily="2" charset="2"/>
              </a:rPr>
              <a:t>O</a:t>
            </a:r>
            <a:r>
              <a:rPr lang="fr-FR" sz="1600" b="1" i="0" baseline="-25000">
                <a:latin typeface="Arial" charset="0"/>
                <a:sym typeface="Wingdings" pitchFamily="2" charset="2"/>
              </a:rPr>
              <a:t>2</a:t>
            </a:r>
            <a:endParaRPr lang="fr-FR" sz="1600" i="0">
              <a:latin typeface="Arial" charset="0"/>
              <a:sym typeface="Wingdings" pitchFamily="2" charset="2"/>
            </a:endParaRPr>
          </a:p>
        </p:txBody>
      </p:sp>
      <p:sp>
        <p:nvSpPr>
          <p:cNvPr id="109052" name="Text Box 508"/>
          <p:cNvSpPr txBox="1">
            <a:spLocks noChangeArrowheads="1"/>
          </p:cNvSpPr>
          <p:nvPr/>
        </p:nvSpPr>
        <p:spPr bwMode="auto">
          <a:xfrm>
            <a:off x="323850" y="2060575"/>
            <a:ext cx="2051050" cy="1069975"/>
          </a:xfrm>
          <a:prstGeom prst="rect">
            <a:avLst/>
          </a:prstGeom>
          <a:noFill/>
          <a:ln>
            <a:noFill/>
          </a:ln>
          <a:effectLst/>
          <a:extLst/>
        </p:spPr>
        <p:txBody>
          <a:bodyPr>
            <a:spAutoFit/>
          </a:bodyPr>
          <a:lstStyle/>
          <a:p>
            <a:pPr algn="ctr">
              <a:spcBef>
                <a:spcPct val="50000"/>
              </a:spcBef>
              <a:defRPr/>
            </a:pPr>
            <a:r>
              <a:rPr lang="fr-FR" sz="1600" i="0">
                <a:latin typeface="Arial" charset="0"/>
                <a:sym typeface="Wingdings" pitchFamily="2" charset="2"/>
              </a:rPr>
              <a:t>ventilation alvéolaire</a:t>
            </a:r>
            <a:r>
              <a:rPr lang="fr-FR" sz="1600">
                <a:effectLst>
                  <a:outerShdw blurRad="38100" dist="38100" dir="2700000" algn="tl">
                    <a:srgbClr val="C0C0C0"/>
                  </a:outerShdw>
                </a:effectLst>
                <a:latin typeface="Arial" charset="0"/>
                <a:sym typeface="Wingdings" pitchFamily="2" charset="2"/>
              </a:rPr>
              <a:t> (</a:t>
            </a:r>
            <a:r>
              <a:rPr lang="fr-FR" sz="1600" b="1" i="0">
                <a:latin typeface="Arial" charset="0"/>
                <a:sym typeface="Wingdings" pitchFamily="2" charset="2"/>
              </a:rPr>
              <a:t>VA)</a:t>
            </a:r>
            <a:r>
              <a:rPr lang="fr-FR" sz="1600" i="0">
                <a:latin typeface="Arial" charset="0"/>
                <a:sym typeface="Wingdings" pitchFamily="2" charset="2"/>
              </a:rPr>
              <a:t> et pression partielle en oxygène (</a:t>
            </a:r>
            <a:r>
              <a:rPr lang="fr-FR" sz="1600" b="1" i="0">
                <a:latin typeface="Arial" charset="0"/>
                <a:sym typeface="Wingdings" pitchFamily="2" charset="2"/>
              </a:rPr>
              <a:t>P</a:t>
            </a:r>
            <a:r>
              <a:rPr lang="fr-FR" sz="1600" b="1" i="0" baseline="-25000">
                <a:latin typeface="Arial" charset="0"/>
                <a:sym typeface="Wingdings" pitchFamily="2" charset="2"/>
              </a:rPr>
              <a:t>A</a:t>
            </a:r>
            <a:r>
              <a:rPr lang="fr-FR" sz="1600" b="1" i="0">
                <a:latin typeface="Arial" charset="0"/>
                <a:sym typeface="Wingdings" pitchFamily="2" charset="2"/>
              </a:rPr>
              <a:t>O</a:t>
            </a:r>
            <a:r>
              <a:rPr lang="fr-FR" sz="1600" b="1" i="0" baseline="-25000">
                <a:latin typeface="Arial" charset="0"/>
                <a:sym typeface="Wingdings" pitchFamily="2" charset="2"/>
              </a:rPr>
              <a:t>2</a:t>
            </a:r>
            <a:r>
              <a:rPr lang="fr-FR" sz="1600" b="1" i="0">
                <a:latin typeface="Arial" charset="0"/>
                <a:sym typeface="Wingdings" pitchFamily="2" charset="2"/>
              </a:rPr>
              <a:t>)</a:t>
            </a:r>
            <a:r>
              <a:rPr lang="fr-FR" sz="1600" b="1" i="0" baseline="-25000">
                <a:latin typeface="Arial" charset="0"/>
                <a:sym typeface="Wingdings" pitchFamily="2" charset="2"/>
              </a:rPr>
              <a:t> </a:t>
            </a:r>
            <a:r>
              <a:rPr lang="fr-FR" sz="1600" i="0">
                <a:latin typeface="Arial" charset="0"/>
                <a:sym typeface="Wingdings" pitchFamily="2" charset="2"/>
              </a:rPr>
              <a:t>normales</a:t>
            </a:r>
          </a:p>
        </p:txBody>
      </p:sp>
      <p:sp>
        <p:nvSpPr>
          <p:cNvPr id="19462" name="Text Box 509"/>
          <p:cNvSpPr txBox="1">
            <a:spLocks noChangeArrowheads="1"/>
          </p:cNvSpPr>
          <p:nvPr/>
        </p:nvSpPr>
        <p:spPr bwMode="auto">
          <a:xfrm>
            <a:off x="3348038" y="3716338"/>
            <a:ext cx="2160587" cy="825500"/>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contenu en O</a:t>
            </a:r>
            <a:r>
              <a:rPr lang="fr-FR" sz="1600" i="0" baseline="-25000">
                <a:latin typeface="Arial" charset="0"/>
                <a:sym typeface="Wingdings" pitchFamily="2" charset="2"/>
              </a:rPr>
              <a:t>2 </a:t>
            </a:r>
            <a:r>
              <a:rPr lang="fr-FR" sz="1600" b="1" i="0">
                <a:latin typeface="Arial" charset="0"/>
                <a:sym typeface="Wingdings" pitchFamily="2" charset="2"/>
              </a:rPr>
              <a:t>(CaO</a:t>
            </a:r>
            <a:r>
              <a:rPr lang="fr-FR" sz="1600" b="1" i="0" baseline="-25000">
                <a:latin typeface="Arial" charset="0"/>
                <a:sym typeface="Wingdings" pitchFamily="2" charset="2"/>
              </a:rPr>
              <a:t>2</a:t>
            </a:r>
            <a:r>
              <a:rPr lang="fr-FR" sz="1600" b="1" i="0">
                <a:latin typeface="Arial" charset="0"/>
                <a:sym typeface="Wingdings" pitchFamily="2" charset="2"/>
              </a:rPr>
              <a:t>) </a:t>
            </a:r>
            <a:r>
              <a:rPr lang="fr-FR" sz="1600" i="0">
                <a:latin typeface="Arial" charset="0"/>
                <a:sym typeface="Wingdings" pitchFamily="2" charset="2"/>
              </a:rPr>
              <a:t>et débit sanguin (Q) normaux</a:t>
            </a:r>
          </a:p>
        </p:txBody>
      </p:sp>
      <p:sp>
        <p:nvSpPr>
          <p:cNvPr id="109056" name="Text Box 512"/>
          <p:cNvSpPr txBox="1">
            <a:spLocks noChangeArrowheads="1"/>
          </p:cNvSpPr>
          <p:nvPr/>
        </p:nvSpPr>
        <p:spPr bwMode="auto">
          <a:xfrm>
            <a:off x="6805613" y="3905250"/>
            <a:ext cx="1439862" cy="581025"/>
          </a:xfrm>
          <a:prstGeom prst="rect">
            <a:avLst/>
          </a:prstGeom>
          <a:noFill/>
          <a:ln>
            <a:noFill/>
          </a:ln>
          <a:effectLst/>
          <a:extLst/>
        </p:spPr>
        <p:txBody>
          <a:bodyPr>
            <a:spAutoFit/>
          </a:bodyPr>
          <a:lstStyle/>
          <a:p>
            <a:pPr algn="ctr">
              <a:spcBef>
                <a:spcPct val="50000"/>
              </a:spcBef>
              <a:defRPr/>
            </a:pPr>
            <a:r>
              <a:rPr lang="fr-FR" sz="1600" b="1" i="0" dirty="0">
                <a:latin typeface="Arial" charset="0"/>
                <a:sym typeface="Wingdings" pitchFamily="2" charset="2"/>
              </a:rPr>
              <a:t>CaO</a:t>
            </a:r>
            <a:r>
              <a:rPr lang="fr-FR" sz="1600" b="1" i="0" baseline="-25000" dirty="0">
                <a:latin typeface="Arial" charset="0"/>
                <a:sym typeface="Wingdings" pitchFamily="2" charset="2"/>
              </a:rPr>
              <a:t>2 </a:t>
            </a:r>
            <a:r>
              <a:rPr lang="fr-FR" sz="1600" i="0" dirty="0">
                <a:latin typeface="Arial" charset="0"/>
                <a:sym typeface="Wingdings" pitchFamily="2" charset="2"/>
              </a:rPr>
              <a:t></a:t>
            </a:r>
            <a:r>
              <a:rPr lang="fr-FR" sz="1600" dirty="0">
                <a:effectLst>
                  <a:outerShdw blurRad="38100" dist="38100" dir="2700000" algn="tl">
                    <a:srgbClr val="C0C0C0"/>
                  </a:outerShdw>
                </a:effectLst>
                <a:latin typeface="Arial" charset="0"/>
                <a:sym typeface="Wingdings" pitchFamily="2" charset="2"/>
              </a:rPr>
              <a:t> </a:t>
            </a:r>
            <a:r>
              <a:rPr lang="fr-FR" sz="1600" i="0" dirty="0">
                <a:latin typeface="Arial" charset="0"/>
                <a:sym typeface="Wingdings" pitchFamily="2" charset="2"/>
              </a:rPr>
              <a:t>et Q normal</a:t>
            </a:r>
          </a:p>
        </p:txBody>
      </p:sp>
      <p:sp>
        <p:nvSpPr>
          <p:cNvPr id="19464" name="Text Box 513"/>
          <p:cNvSpPr txBox="1">
            <a:spLocks noChangeArrowheads="1"/>
          </p:cNvSpPr>
          <p:nvPr/>
        </p:nvSpPr>
        <p:spPr bwMode="auto">
          <a:xfrm>
            <a:off x="8086725" y="4676775"/>
            <a:ext cx="1022350" cy="336550"/>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 </a:t>
            </a:r>
            <a:r>
              <a:rPr lang="fr-FR" sz="1600" b="1" i="0">
                <a:latin typeface="Arial" charset="0"/>
                <a:sym typeface="Wingdings" pitchFamily="2" charset="2"/>
              </a:rPr>
              <a:t>CaO</a:t>
            </a:r>
            <a:r>
              <a:rPr lang="fr-FR" sz="1600" b="1" i="0" baseline="-25000">
                <a:latin typeface="Arial" charset="0"/>
                <a:sym typeface="Wingdings" pitchFamily="2" charset="2"/>
              </a:rPr>
              <a:t>2</a:t>
            </a:r>
            <a:endParaRPr lang="fr-FR" sz="1600" i="0">
              <a:latin typeface="Arial" charset="0"/>
              <a:sym typeface="Wingdings" pitchFamily="2" charset="2"/>
            </a:endParaRPr>
          </a:p>
        </p:txBody>
      </p:sp>
      <p:sp>
        <p:nvSpPr>
          <p:cNvPr id="109058" name="Freeform 514"/>
          <p:cNvSpPr>
            <a:spLocks/>
          </p:cNvSpPr>
          <p:nvPr/>
        </p:nvSpPr>
        <p:spPr bwMode="auto">
          <a:xfrm flipH="1">
            <a:off x="3060700" y="188913"/>
            <a:ext cx="1620838" cy="3240087"/>
          </a:xfrm>
          <a:custGeom>
            <a:avLst/>
            <a:gdLst>
              <a:gd name="T0" fmla="*/ 23 w 1021"/>
              <a:gd name="T1" fmla="*/ 0 h 2041"/>
              <a:gd name="T2" fmla="*/ 23 w 1021"/>
              <a:gd name="T3" fmla="*/ 590 h 2041"/>
              <a:gd name="T4" fmla="*/ 160 w 1021"/>
              <a:gd name="T5" fmla="*/ 998 h 2041"/>
              <a:gd name="T6" fmla="*/ 477 w 1021"/>
              <a:gd name="T7" fmla="*/ 1542 h 2041"/>
              <a:gd name="T8" fmla="*/ 795 w 1021"/>
              <a:gd name="T9" fmla="*/ 1905 h 2041"/>
              <a:gd name="T10" fmla="*/ 1021 w 1021"/>
              <a:gd name="T11" fmla="*/ 2041 h 2041"/>
            </a:gdLst>
            <a:ahLst/>
            <a:cxnLst>
              <a:cxn ang="0">
                <a:pos x="T0" y="T1"/>
              </a:cxn>
              <a:cxn ang="0">
                <a:pos x="T2" y="T3"/>
              </a:cxn>
              <a:cxn ang="0">
                <a:pos x="T4" y="T5"/>
              </a:cxn>
              <a:cxn ang="0">
                <a:pos x="T6" y="T7"/>
              </a:cxn>
              <a:cxn ang="0">
                <a:pos x="T8" y="T9"/>
              </a:cxn>
              <a:cxn ang="0">
                <a:pos x="T10" y="T11"/>
              </a:cxn>
            </a:cxnLst>
            <a:rect l="0" t="0" r="r" b="b"/>
            <a:pathLst>
              <a:path w="1021" h="2041">
                <a:moveTo>
                  <a:pt x="23" y="0"/>
                </a:moveTo>
                <a:cubicBezTo>
                  <a:pt x="11" y="212"/>
                  <a:pt x="0" y="424"/>
                  <a:pt x="23" y="590"/>
                </a:cubicBezTo>
                <a:cubicBezTo>
                  <a:pt x="46" y="756"/>
                  <a:pt x="84" y="839"/>
                  <a:pt x="160" y="998"/>
                </a:cubicBezTo>
                <a:cubicBezTo>
                  <a:pt x="236" y="1157"/>
                  <a:pt x="371" y="1391"/>
                  <a:pt x="477" y="1542"/>
                </a:cubicBezTo>
                <a:cubicBezTo>
                  <a:pt x="583" y="1693"/>
                  <a:pt x="704" y="1822"/>
                  <a:pt x="795" y="1905"/>
                </a:cubicBezTo>
                <a:cubicBezTo>
                  <a:pt x="886" y="1988"/>
                  <a:pt x="953" y="2014"/>
                  <a:pt x="1021" y="2041"/>
                </a:cubicBezTo>
              </a:path>
            </a:pathLst>
          </a:custGeom>
          <a:noFill/>
          <a:ln w="76200" cmpd="sng">
            <a:solidFill>
              <a:schemeClr val="tx1"/>
            </a:solidFill>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09059" name="Freeform 515"/>
          <p:cNvSpPr>
            <a:spLocks/>
          </p:cNvSpPr>
          <p:nvPr/>
        </p:nvSpPr>
        <p:spPr bwMode="auto">
          <a:xfrm flipH="1">
            <a:off x="4837113" y="188913"/>
            <a:ext cx="1751012" cy="3384550"/>
          </a:xfrm>
          <a:custGeom>
            <a:avLst/>
            <a:gdLst>
              <a:gd name="T0" fmla="*/ 1088 w 1103"/>
              <a:gd name="T1" fmla="*/ 0 h 2132"/>
              <a:gd name="T2" fmla="*/ 1088 w 1103"/>
              <a:gd name="T3" fmla="*/ 590 h 2132"/>
              <a:gd name="T4" fmla="*/ 998 w 1103"/>
              <a:gd name="T5" fmla="*/ 907 h 2132"/>
              <a:gd name="T6" fmla="*/ 771 w 1103"/>
              <a:gd name="T7" fmla="*/ 1315 h 2132"/>
              <a:gd name="T8" fmla="*/ 453 w 1103"/>
              <a:gd name="T9" fmla="*/ 1678 h 2132"/>
              <a:gd name="T10" fmla="*/ 136 w 1103"/>
              <a:gd name="T11" fmla="*/ 2041 h 2132"/>
              <a:gd name="T12" fmla="*/ 0 w 1103"/>
              <a:gd name="T13" fmla="*/ 2132 h 2132"/>
            </a:gdLst>
            <a:ahLst/>
            <a:cxnLst>
              <a:cxn ang="0">
                <a:pos x="T0" y="T1"/>
              </a:cxn>
              <a:cxn ang="0">
                <a:pos x="T2" y="T3"/>
              </a:cxn>
              <a:cxn ang="0">
                <a:pos x="T4" y="T5"/>
              </a:cxn>
              <a:cxn ang="0">
                <a:pos x="T6" y="T7"/>
              </a:cxn>
              <a:cxn ang="0">
                <a:pos x="T8" y="T9"/>
              </a:cxn>
              <a:cxn ang="0">
                <a:pos x="T10" y="T11"/>
              </a:cxn>
              <a:cxn ang="0">
                <a:pos x="T12" y="T13"/>
              </a:cxn>
            </a:cxnLst>
            <a:rect l="0" t="0" r="r" b="b"/>
            <a:pathLst>
              <a:path w="1103" h="2132">
                <a:moveTo>
                  <a:pt x="1088" y="0"/>
                </a:moveTo>
                <a:cubicBezTo>
                  <a:pt x="1095" y="219"/>
                  <a:pt x="1103" y="439"/>
                  <a:pt x="1088" y="590"/>
                </a:cubicBezTo>
                <a:cubicBezTo>
                  <a:pt x="1073" y="741"/>
                  <a:pt x="1051" y="786"/>
                  <a:pt x="998" y="907"/>
                </a:cubicBezTo>
                <a:cubicBezTo>
                  <a:pt x="945" y="1028"/>
                  <a:pt x="862" y="1187"/>
                  <a:pt x="771" y="1315"/>
                </a:cubicBezTo>
                <a:cubicBezTo>
                  <a:pt x="680" y="1443"/>
                  <a:pt x="559" y="1557"/>
                  <a:pt x="453" y="1678"/>
                </a:cubicBezTo>
                <a:cubicBezTo>
                  <a:pt x="347" y="1799"/>
                  <a:pt x="211" y="1965"/>
                  <a:pt x="136" y="2041"/>
                </a:cubicBezTo>
                <a:cubicBezTo>
                  <a:pt x="61" y="2117"/>
                  <a:pt x="30" y="2124"/>
                  <a:pt x="0" y="2132"/>
                </a:cubicBezTo>
              </a:path>
            </a:pathLst>
          </a:custGeom>
          <a:noFill/>
          <a:ln w="57150" cap="flat" cmpd="sng">
            <a:solidFill>
              <a:schemeClr val="tx1"/>
            </a:solidFill>
            <a:prstDash val="sysDot"/>
            <a:round/>
            <a:headEnd type="non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09061" name="Freeform 517"/>
          <p:cNvSpPr>
            <a:spLocks/>
          </p:cNvSpPr>
          <p:nvPr/>
        </p:nvSpPr>
        <p:spPr bwMode="auto">
          <a:xfrm flipH="1">
            <a:off x="4840288" y="188913"/>
            <a:ext cx="587375" cy="2160587"/>
          </a:xfrm>
          <a:custGeom>
            <a:avLst/>
            <a:gdLst>
              <a:gd name="T0" fmla="*/ 363 w 370"/>
              <a:gd name="T1" fmla="*/ 0 h 1361"/>
              <a:gd name="T2" fmla="*/ 363 w 370"/>
              <a:gd name="T3" fmla="*/ 317 h 1361"/>
              <a:gd name="T4" fmla="*/ 363 w 370"/>
              <a:gd name="T5" fmla="*/ 544 h 1361"/>
              <a:gd name="T6" fmla="*/ 318 w 370"/>
              <a:gd name="T7" fmla="*/ 771 h 1361"/>
              <a:gd name="T8" fmla="*/ 227 w 370"/>
              <a:gd name="T9" fmla="*/ 998 h 1361"/>
              <a:gd name="T10" fmla="*/ 137 w 370"/>
              <a:gd name="T11" fmla="*/ 1179 h 1361"/>
              <a:gd name="T12" fmla="*/ 0 w 370"/>
              <a:gd name="T13" fmla="*/ 1361 h 1361"/>
            </a:gdLst>
            <a:ahLst/>
            <a:cxnLst>
              <a:cxn ang="0">
                <a:pos x="T0" y="T1"/>
              </a:cxn>
              <a:cxn ang="0">
                <a:pos x="T2" y="T3"/>
              </a:cxn>
              <a:cxn ang="0">
                <a:pos x="T4" y="T5"/>
              </a:cxn>
              <a:cxn ang="0">
                <a:pos x="T6" y="T7"/>
              </a:cxn>
              <a:cxn ang="0">
                <a:pos x="T8" y="T9"/>
              </a:cxn>
              <a:cxn ang="0">
                <a:pos x="T10" y="T11"/>
              </a:cxn>
              <a:cxn ang="0">
                <a:pos x="T12" y="T13"/>
              </a:cxn>
            </a:cxnLst>
            <a:rect l="0" t="0" r="r" b="b"/>
            <a:pathLst>
              <a:path w="370" h="1361">
                <a:moveTo>
                  <a:pt x="363" y="0"/>
                </a:moveTo>
                <a:cubicBezTo>
                  <a:pt x="363" y="113"/>
                  <a:pt x="363" y="226"/>
                  <a:pt x="363" y="317"/>
                </a:cubicBezTo>
                <a:cubicBezTo>
                  <a:pt x="363" y="408"/>
                  <a:pt x="370" y="468"/>
                  <a:pt x="363" y="544"/>
                </a:cubicBezTo>
                <a:cubicBezTo>
                  <a:pt x="356" y="620"/>
                  <a:pt x="341" y="695"/>
                  <a:pt x="318" y="771"/>
                </a:cubicBezTo>
                <a:cubicBezTo>
                  <a:pt x="295" y="847"/>
                  <a:pt x="257" y="930"/>
                  <a:pt x="227" y="998"/>
                </a:cubicBezTo>
                <a:cubicBezTo>
                  <a:pt x="197" y="1066"/>
                  <a:pt x="175" y="1119"/>
                  <a:pt x="137" y="1179"/>
                </a:cubicBezTo>
                <a:cubicBezTo>
                  <a:pt x="99" y="1239"/>
                  <a:pt x="49" y="1300"/>
                  <a:pt x="0" y="1361"/>
                </a:cubicBezTo>
              </a:path>
            </a:pathLst>
          </a:custGeom>
          <a:noFill/>
          <a:ln w="76200" cmpd="sng">
            <a:solidFill>
              <a:schemeClr val="tx1"/>
            </a:solidFill>
            <a:round/>
            <a:headEnd type="triangle" w="med" len="med"/>
            <a:tailEnd type="non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08894" name="Oval 350"/>
          <p:cNvSpPr>
            <a:spLocks noChangeArrowheads="1"/>
          </p:cNvSpPr>
          <p:nvPr/>
        </p:nvSpPr>
        <p:spPr bwMode="auto">
          <a:xfrm>
            <a:off x="13319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895" name="Oval 351"/>
          <p:cNvSpPr>
            <a:spLocks noChangeArrowheads="1"/>
          </p:cNvSpPr>
          <p:nvPr/>
        </p:nvSpPr>
        <p:spPr bwMode="auto">
          <a:xfrm>
            <a:off x="1547813"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896" name="Oval 352"/>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897" name="Oval 353"/>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898" name="Oval 354"/>
          <p:cNvSpPr>
            <a:spLocks noChangeArrowheads="1"/>
          </p:cNvSpPr>
          <p:nvPr/>
        </p:nvSpPr>
        <p:spPr bwMode="auto">
          <a:xfrm>
            <a:off x="16922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899" name="Oval 355"/>
          <p:cNvSpPr>
            <a:spLocks noChangeArrowheads="1"/>
          </p:cNvSpPr>
          <p:nvPr/>
        </p:nvSpPr>
        <p:spPr bwMode="auto">
          <a:xfrm>
            <a:off x="1908175" y="49403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0" name="Oval 356"/>
          <p:cNvSpPr>
            <a:spLocks noChangeArrowheads="1"/>
          </p:cNvSpPr>
          <p:nvPr/>
        </p:nvSpPr>
        <p:spPr bwMode="auto">
          <a:xfrm>
            <a:off x="2124075"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1" name="Oval 357"/>
          <p:cNvSpPr>
            <a:spLocks noChangeArrowheads="1"/>
          </p:cNvSpPr>
          <p:nvPr/>
        </p:nvSpPr>
        <p:spPr bwMode="auto">
          <a:xfrm>
            <a:off x="23399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2" name="Oval 358"/>
          <p:cNvSpPr>
            <a:spLocks noChangeArrowheads="1"/>
          </p:cNvSpPr>
          <p:nvPr/>
        </p:nvSpPr>
        <p:spPr bwMode="auto">
          <a:xfrm>
            <a:off x="2581275" y="47974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3" name="Oval 359"/>
          <p:cNvSpPr>
            <a:spLocks noChangeArrowheads="1"/>
          </p:cNvSpPr>
          <p:nvPr/>
        </p:nvSpPr>
        <p:spPr bwMode="auto">
          <a:xfrm>
            <a:off x="2627313"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4" name="Oval 360"/>
          <p:cNvSpPr>
            <a:spLocks noChangeArrowheads="1"/>
          </p:cNvSpPr>
          <p:nvPr/>
        </p:nvSpPr>
        <p:spPr bwMode="auto">
          <a:xfrm>
            <a:off x="3059113"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5" name="Oval 361"/>
          <p:cNvSpPr>
            <a:spLocks noChangeArrowheads="1"/>
          </p:cNvSpPr>
          <p:nvPr/>
        </p:nvSpPr>
        <p:spPr bwMode="auto">
          <a:xfrm>
            <a:off x="3419475"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6" name="Oval 362"/>
          <p:cNvSpPr>
            <a:spLocks noChangeArrowheads="1"/>
          </p:cNvSpPr>
          <p:nvPr/>
        </p:nvSpPr>
        <p:spPr bwMode="auto">
          <a:xfrm>
            <a:off x="35639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7" name="Oval 363"/>
          <p:cNvSpPr>
            <a:spLocks noChangeArrowheads="1"/>
          </p:cNvSpPr>
          <p:nvPr/>
        </p:nvSpPr>
        <p:spPr bwMode="auto">
          <a:xfrm>
            <a:off x="3851275"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8" name="Oval 364"/>
          <p:cNvSpPr>
            <a:spLocks noChangeArrowheads="1"/>
          </p:cNvSpPr>
          <p:nvPr/>
        </p:nvSpPr>
        <p:spPr bwMode="auto">
          <a:xfrm>
            <a:off x="3132138"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09" name="Oval 365"/>
          <p:cNvSpPr>
            <a:spLocks noChangeArrowheads="1"/>
          </p:cNvSpPr>
          <p:nvPr/>
        </p:nvSpPr>
        <p:spPr bwMode="auto">
          <a:xfrm>
            <a:off x="4716463"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0" name="Oval 366"/>
          <p:cNvSpPr>
            <a:spLocks noChangeArrowheads="1"/>
          </p:cNvSpPr>
          <p:nvPr/>
        </p:nvSpPr>
        <p:spPr bwMode="auto">
          <a:xfrm>
            <a:off x="3708400" y="47244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1" name="Oval 367"/>
          <p:cNvSpPr>
            <a:spLocks noChangeArrowheads="1"/>
          </p:cNvSpPr>
          <p:nvPr/>
        </p:nvSpPr>
        <p:spPr bwMode="auto">
          <a:xfrm>
            <a:off x="3995738"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2" name="Oval 368"/>
          <p:cNvSpPr>
            <a:spLocks noChangeArrowheads="1"/>
          </p:cNvSpPr>
          <p:nvPr/>
        </p:nvSpPr>
        <p:spPr bwMode="auto">
          <a:xfrm>
            <a:off x="1619250"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3" name="Oval 369"/>
          <p:cNvSpPr>
            <a:spLocks noChangeArrowheads="1"/>
          </p:cNvSpPr>
          <p:nvPr/>
        </p:nvSpPr>
        <p:spPr bwMode="auto">
          <a:xfrm>
            <a:off x="1835150"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4" name="Oval 370"/>
          <p:cNvSpPr>
            <a:spLocks noChangeArrowheads="1"/>
          </p:cNvSpPr>
          <p:nvPr/>
        </p:nvSpPr>
        <p:spPr bwMode="auto">
          <a:xfrm>
            <a:off x="1908175"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5" name="Oval 371"/>
          <p:cNvSpPr>
            <a:spLocks noChangeArrowheads="1"/>
          </p:cNvSpPr>
          <p:nvPr/>
        </p:nvSpPr>
        <p:spPr bwMode="auto">
          <a:xfrm>
            <a:off x="2195513"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6" name="Oval 372"/>
          <p:cNvSpPr>
            <a:spLocks noChangeArrowheads="1"/>
          </p:cNvSpPr>
          <p:nvPr/>
        </p:nvSpPr>
        <p:spPr bwMode="auto">
          <a:xfrm>
            <a:off x="4429125"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7" name="Oval 373"/>
          <p:cNvSpPr>
            <a:spLocks noChangeArrowheads="1"/>
          </p:cNvSpPr>
          <p:nvPr/>
        </p:nvSpPr>
        <p:spPr bwMode="auto">
          <a:xfrm>
            <a:off x="42846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8" name="Oval 374"/>
          <p:cNvSpPr>
            <a:spLocks noChangeArrowheads="1"/>
          </p:cNvSpPr>
          <p:nvPr/>
        </p:nvSpPr>
        <p:spPr bwMode="auto">
          <a:xfrm>
            <a:off x="4500563"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19" name="Oval 375"/>
          <p:cNvSpPr>
            <a:spLocks noChangeArrowheads="1"/>
          </p:cNvSpPr>
          <p:nvPr/>
        </p:nvSpPr>
        <p:spPr bwMode="auto">
          <a:xfrm>
            <a:off x="4573588"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0" name="Oval 376"/>
          <p:cNvSpPr>
            <a:spLocks noChangeArrowheads="1"/>
          </p:cNvSpPr>
          <p:nvPr/>
        </p:nvSpPr>
        <p:spPr bwMode="auto">
          <a:xfrm>
            <a:off x="486092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1" name="Oval 377"/>
          <p:cNvSpPr>
            <a:spLocks noChangeArrowheads="1"/>
          </p:cNvSpPr>
          <p:nvPr/>
        </p:nvSpPr>
        <p:spPr bwMode="auto">
          <a:xfrm>
            <a:off x="4932363"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2" name="Oval 378"/>
          <p:cNvSpPr>
            <a:spLocks noChangeArrowheads="1"/>
          </p:cNvSpPr>
          <p:nvPr/>
        </p:nvSpPr>
        <p:spPr bwMode="auto">
          <a:xfrm>
            <a:off x="4787900" y="4941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3" name="Oval 379"/>
          <p:cNvSpPr>
            <a:spLocks noChangeArrowheads="1"/>
          </p:cNvSpPr>
          <p:nvPr/>
        </p:nvSpPr>
        <p:spPr bwMode="auto">
          <a:xfrm>
            <a:off x="5003800"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4" name="Oval 380"/>
          <p:cNvSpPr>
            <a:spLocks noChangeArrowheads="1"/>
          </p:cNvSpPr>
          <p:nvPr/>
        </p:nvSpPr>
        <p:spPr bwMode="auto">
          <a:xfrm>
            <a:off x="5105400"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5" name="Oval 381"/>
          <p:cNvSpPr>
            <a:spLocks noChangeArrowheads="1"/>
          </p:cNvSpPr>
          <p:nvPr/>
        </p:nvSpPr>
        <p:spPr bwMode="auto">
          <a:xfrm>
            <a:off x="5364163"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6" name="Oval 382"/>
          <p:cNvSpPr>
            <a:spLocks noChangeArrowheads="1"/>
          </p:cNvSpPr>
          <p:nvPr/>
        </p:nvSpPr>
        <p:spPr bwMode="auto">
          <a:xfrm>
            <a:off x="4859338"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7" name="Oval 383"/>
          <p:cNvSpPr>
            <a:spLocks noChangeArrowheads="1"/>
          </p:cNvSpPr>
          <p:nvPr/>
        </p:nvSpPr>
        <p:spPr bwMode="auto">
          <a:xfrm>
            <a:off x="50038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8" name="Oval 384"/>
          <p:cNvSpPr>
            <a:spLocks noChangeArrowheads="1"/>
          </p:cNvSpPr>
          <p:nvPr/>
        </p:nvSpPr>
        <p:spPr bwMode="auto">
          <a:xfrm>
            <a:off x="529113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29" name="Oval 385"/>
          <p:cNvSpPr>
            <a:spLocks noChangeArrowheads="1"/>
          </p:cNvSpPr>
          <p:nvPr/>
        </p:nvSpPr>
        <p:spPr bwMode="auto">
          <a:xfrm>
            <a:off x="5148263" y="60213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0" name="Oval 386"/>
          <p:cNvSpPr>
            <a:spLocks noChangeArrowheads="1"/>
          </p:cNvSpPr>
          <p:nvPr/>
        </p:nvSpPr>
        <p:spPr bwMode="auto">
          <a:xfrm>
            <a:off x="5435600" y="609441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1" name="Oval 387"/>
          <p:cNvSpPr>
            <a:spLocks noChangeArrowheads="1"/>
          </p:cNvSpPr>
          <p:nvPr/>
        </p:nvSpPr>
        <p:spPr bwMode="auto">
          <a:xfrm>
            <a:off x="57959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2" name="Oval 388"/>
          <p:cNvSpPr>
            <a:spLocks noChangeArrowheads="1"/>
          </p:cNvSpPr>
          <p:nvPr/>
        </p:nvSpPr>
        <p:spPr bwMode="auto">
          <a:xfrm>
            <a:off x="56515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3" name="Oval 389"/>
          <p:cNvSpPr>
            <a:spLocks noChangeArrowheads="1"/>
          </p:cNvSpPr>
          <p:nvPr/>
        </p:nvSpPr>
        <p:spPr bwMode="auto">
          <a:xfrm>
            <a:off x="5867400" y="65976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4" name="Oval 390"/>
          <p:cNvSpPr>
            <a:spLocks noChangeArrowheads="1"/>
          </p:cNvSpPr>
          <p:nvPr/>
        </p:nvSpPr>
        <p:spPr bwMode="auto">
          <a:xfrm>
            <a:off x="5969000" y="63373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5" name="Oval 391"/>
          <p:cNvSpPr>
            <a:spLocks noChangeArrowheads="1"/>
          </p:cNvSpPr>
          <p:nvPr/>
        </p:nvSpPr>
        <p:spPr bwMode="auto">
          <a:xfrm>
            <a:off x="6227763" y="6308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6" name="Oval 392"/>
          <p:cNvSpPr>
            <a:spLocks noChangeArrowheads="1"/>
          </p:cNvSpPr>
          <p:nvPr/>
        </p:nvSpPr>
        <p:spPr bwMode="auto">
          <a:xfrm>
            <a:off x="44275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7" name="Oval 393"/>
          <p:cNvSpPr>
            <a:spLocks noChangeArrowheads="1"/>
          </p:cNvSpPr>
          <p:nvPr/>
        </p:nvSpPr>
        <p:spPr bwMode="auto">
          <a:xfrm>
            <a:off x="4140200" y="53006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8" name="Oval 394"/>
          <p:cNvSpPr>
            <a:spLocks noChangeArrowheads="1"/>
          </p:cNvSpPr>
          <p:nvPr/>
        </p:nvSpPr>
        <p:spPr bwMode="auto">
          <a:xfrm>
            <a:off x="4067175" y="55181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39" name="Oval 395"/>
          <p:cNvSpPr>
            <a:spLocks noChangeArrowheads="1"/>
          </p:cNvSpPr>
          <p:nvPr/>
        </p:nvSpPr>
        <p:spPr bwMode="auto">
          <a:xfrm>
            <a:off x="4140200" y="5013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0" name="Oval 396"/>
          <p:cNvSpPr>
            <a:spLocks noChangeArrowheads="1"/>
          </p:cNvSpPr>
          <p:nvPr/>
        </p:nvSpPr>
        <p:spPr bwMode="auto">
          <a:xfrm>
            <a:off x="21955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1" name="Oval 397"/>
          <p:cNvSpPr>
            <a:spLocks noChangeArrowheads="1"/>
          </p:cNvSpPr>
          <p:nvPr/>
        </p:nvSpPr>
        <p:spPr bwMode="auto">
          <a:xfrm>
            <a:off x="323850" y="53022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2" name="Oval 398"/>
          <p:cNvSpPr>
            <a:spLocks noChangeArrowheads="1"/>
          </p:cNvSpPr>
          <p:nvPr/>
        </p:nvSpPr>
        <p:spPr bwMode="auto">
          <a:xfrm>
            <a:off x="10429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3" name="Oval 399"/>
          <p:cNvSpPr>
            <a:spLocks noChangeArrowheads="1"/>
          </p:cNvSpPr>
          <p:nvPr/>
        </p:nvSpPr>
        <p:spPr bwMode="auto">
          <a:xfrm>
            <a:off x="1187450"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4" name="Oval 400"/>
          <p:cNvSpPr>
            <a:spLocks noChangeArrowheads="1"/>
          </p:cNvSpPr>
          <p:nvPr/>
        </p:nvSpPr>
        <p:spPr bwMode="auto">
          <a:xfrm>
            <a:off x="1474788"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5" name="Oval 401"/>
          <p:cNvSpPr>
            <a:spLocks noChangeArrowheads="1"/>
          </p:cNvSpPr>
          <p:nvPr/>
        </p:nvSpPr>
        <p:spPr bwMode="auto">
          <a:xfrm>
            <a:off x="755650" y="53736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6" name="Oval 402"/>
          <p:cNvSpPr>
            <a:spLocks noChangeArrowheads="1"/>
          </p:cNvSpPr>
          <p:nvPr/>
        </p:nvSpPr>
        <p:spPr bwMode="auto">
          <a:xfrm>
            <a:off x="2484438"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7" name="Oval 403"/>
          <p:cNvSpPr>
            <a:spLocks noChangeArrowheads="1"/>
          </p:cNvSpPr>
          <p:nvPr/>
        </p:nvSpPr>
        <p:spPr bwMode="auto">
          <a:xfrm>
            <a:off x="2339975" y="63103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8" name="Oval 404"/>
          <p:cNvSpPr>
            <a:spLocks noChangeArrowheads="1"/>
          </p:cNvSpPr>
          <p:nvPr/>
        </p:nvSpPr>
        <p:spPr bwMode="auto">
          <a:xfrm>
            <a:off x="2555875" y="65262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49" name="Oval 405"/>
          <p:cNvSpPr>
            <a:spLocks noChangeArrowheads="1"/>
          </p:cNvSpPr>
          <p:nvPr/>
        </p:nvSpPr>
        <p:spPr bwMode="auto">
          <a:xfrm>
            <a:off x="2657475" y="6265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0" name="Oval 406"/>
          <p:cNvSpPr>
            <a:spLocks noChangeArrowheads="1"/>
          </p:cNvSpPr>
          <p:nvPr/>
        </p:nvSpPr>
        <p:spPr bwMode="auto">
          <a:xfrm>
            <a:off x="291623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1" name="Oval 407"/>
          <p:cNvSpPr>
            <a:spLocks noChangeArrowheads="1"/>
          </p:cNvSpPr>
          <p:nvPr/>
        </p:nvSpPr>
        <p:spPr bwMode="auto">
          <a:xfrm>
            <a:off x="13319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2" name="Oval 408"/>
          <p:cNvSpPr>
            <a:spLocks noChangeArrowheads="1"/>
          </p:cNvSpPr>
          <p:nvPr/>
        </p:nvSpPr>
        <p:spPr bwMode="auto">
          <a:xfrm>
            <a:off x="1547813"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3" name="Oval 409"/>
          <p:cNvSpPr>
            <a:spLocks noChangeArrowheads="1"/>
          </p:cNvSpPr>
          <p:nvPr/>
        </p:nvSpPr>
        <p:spPr bwMode="auto">
          <a:xfrm>
            <a:off x="82708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4" name="Oval 410"/>
          <p:cNvSpPr>
            <a:spLocks noChangeArrowheads="1"/>
          </p:cNvSpPr>
          <p:nvPr/>
        </p:nvSpPr>
        <p:spPr bwMode="auto">
          <a:xfrm>
            <a:off x="104298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5" name="Oval 411"/>
          <p:cNvSpPr>
            <a:spLocks noChangeArrowheads="1"/>
          </p:cNvSpPr>
          <p:nvPr/>
        </p:nvSpPr>
        <p:spPr bwMode="auto">
          <a:xfrm>
            <a:off x="107950"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6" name="Oval 412"/>
          <p:cNvSpPr>
            <a:spLocks noChangeArrowheads="1"/>
          </p:cNvSpPr>
          <p:nvPr/>
        </p:nvSpPr>
        <p:spPr bwMode="auto">
          <a:xfrm>
            <a:off x="323850" y="57324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7" name="Oval 413"/>
          <p:cNvSpPr>
            <a:spLocks noChangeArrowheads="1"/>
          </p:cNvSpPr>
          <p:nvPr/>
        </p:nvSpPr>
        <p:spPr bwMode="auto">
          <a:xfrm>
            <a:off x="2051050"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8" name="Oval 414"/>
          <p:cNvSpPr>
            <a:spLocks noChangeArrowheads="1"/>
          </p:cNvSpPr>
          <p:nvPr/>
        </p:nvSpPr>
        <p:spPr bwMode="auto">
          <a:xfrm>
            <a:off x="28432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59" name="Oval 415"/>
          <p:cNvSpPr>
            <a:spLocks noChangeArrowheads="1"/>
          </p:cNvSpPr>
          <p:nvPr/>
        </p:nvSpPr>
        <p:spPr bwMode="auto">
          <a:xfrm>
            <a:off x="313055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0" name="Oval 416"/>
          <p:cNvSpPr>
            <a:spLocks noChangeArrowheads="1"/>
          </p:cNvSpPr>
          <p:nvPr/>
        </p:nvSpPr>
        <p:spPr bwMode="auto">
          <a:xfrm>
            <a:off x="3128963" y="6381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1" name="Oval 417"/>
          <p:cNvSpPr>
            <a:spLocks noChangeArrowheads="1"/>
          </p:cNvSpPr>
          <p:nvPr/>
        </p:nvSpPr>
        <p:spPr bwMode="auto">
          <a:xfrm>
            <a:off x="334803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2" name="Oval 418"/>
          <p:cNvSpPr>
            <a:spLocks noChangeArrowheads="1"/>
          </p:cNvSpPr>
          <p:nvPr/>
        </p:nvSpPr>
        <p:spPr bwMode="auto">
          <a:xfrm>
            <a:off x="3635375"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3" name="Oval 419"/>
          <p:cNvSpPr>
            <a:spLocks noChangeArrowheads="1"/>
          </p:cNvSpPr>
          <p:nvPr/>
        </p:nvSpPr>
        <p:spPr bwMode="auto">
          <a:xfrm>
            <a:off x="363378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4" name="Oval 420"/>
          <p:cNvSpPr>
            <a:spLocks noChangeArrowheads="1"/>
          </p:cNvSpPr>
          <p:nvPr/>
        </p:nvSpPr>
        <p:spPr bwMode="auto">
          <a:xfrm>
            <a:off x="3390900" y="61642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5" name="Oval 421"/>
          <p:cNvSpPr>
            <a:spLocks noChangeArrowheads="1"/>
          </p:cNvSpPr>
          <p:nvPr/>
        </p:nvSpPr>
        <p:spPr bwMode="auto">
          <a:xfrm>
            <a:off x="64436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6" name="Oval 422"/>
          <p:cNvSpPr>
            <a:spLocks noChangeArrowheads="1"/>
          </p:cNvSpPr>
          <p:nvPr/>
        </p:nvSpPr>
        <p:spPr bwMode="auto">
          <a:xfrm>
            <a:off x="6731000" y="616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7" name="Oval 423"/>
          <p:cNvSpPr>
            <a:spLocks noChangeArrowheads="1"/>
          </p:cNvSpPr>
          <p:nvPr/>
        </p:nvSpPr>
        <p:spPr bwMode="auto">
          <a:xfrm>
            <a:off x="6486525" y="63801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8" name="Oval 424"/>
          <p:cNvSpPr>
            <a:spLocks noChangeArrowheads="1"/>
          </p:cNvSpPr>
          <p:nvPr/>
        </p:nvSpPr>
        <p:spPr bwMode="auto">
          <a:xfrm>
            <a:off x="3419475"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69" name="Oval 425"/>
          <p:cNvSpPr>
            <a:spLocks noChangeArrowheads="1"/>
          </p:cNvSpPr>
          <p:nvPr/>
        </p:nvSpPr>
        <p:spPr bwMode="auto">
          <a:xfrm>
            <a:off x="2916238" y="6524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0" name="Oval 426"/>
          <p:cNvSpPr>
            <a:spLocks noChangeArrowheads="1"/>
          </p:cNvSpPr>
          <p:nvPr/>
        </p:nvSpPr>
        <p:spPr bwMode="auto">
          <a:xfrm>
            <a:off x="3924300" y="63087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1" name="Oval 427"/>
          <p:cNvSpPr>
            <a:spLocks noChangeArrowheads="1"/>
          </p:cNvSpPr>
          <p:nvPr/>
        </p:nvSpPr>
        <p:spPr bwMode="auto">
          <a:xfrm>
            <a:off x="414020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2" name="Oval 428"/>
          <p:cNvSpPr>
            <a:spLocks noChangeArrowheads="1"/>
          </p:cNvSpPr>
          <p:nvPr/>
        </p:nvSpPr>
        <p:spPr bwMode="auto">
          <a:xfrm>
            <a:off x="3924300"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3" name="Oval 429"/>
          <p:cNvSpPr>
            <a:spLocks noChangeArrowheads="1"/>
          </p:cNvSpPr>
          <p:nvPr/>
        </p:nvSpPr>
        <p:spPr bwMode="auto">
          <a:xfrm>
            <a:off x="377983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4" name="Oval 430"/>
          <p:cNvSpPr>
            <a:spLocks noChangeArrowheads="1"/>
          </p:cNvSpPr>
          <p:nvPr/>
        </p:nvSpPr>
        <p:spPr bwMode="auto">
          <a:xfrm>
            <a:off x="468313"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5" name="Oval 431"/>
          <p:cNvSpPr>
            <a:spLocks noChangeArrowheads="1"/>
          </p:cNvSpPr>
          <p:nvPr/>
        </p:nvSpPr>
        <p:spPr bwMode="auto">
          <a:xfrm>
            <a:off x="6111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6" name="Oval 432"/>
          <p:cNvSpPr>
            <a:spLocks noChangeArrowheads="1"/>
          </p:cNvSpPr>
          <p:nvPr/>
        </p:nvSpPr>
        <p:spPr bwMode="auto">
          <a:xfrm>
            <a:off x="2843213"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7" name="Oval 433"/>
          <p:cNvSpPr>
            <a:spLocks noChangeArrowheads="1"/>
          </p:cNvSpPr>
          <p:nvPr/>
        </p:nvSpPr>
        <p:spPr bwMode="auto">
          <a:xfrm>
            <a:off x="2843213"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8" name="Oval 434"/>
          <p:cNvSpPr>
            <a:spLocks noChangeArrowheads="1"/>
          </p:cNvSpPr>
          <p:nvPr/>
        </p:nvSpPr>
        <p:spPr bwMode="auto">
          <a:xfrm>
            <a:off x="3373438" y="489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79" name="Oval 435"/>
          <p:cNvSpPr>
            <a:spLocks noChangeArrowheads="1"/>
          </p:cNvSpPr>
          <p:nvPr/>
        </p:nvSpPr>
        <p:spPr bwMode="auto">
          <a:xfrm>
            <a:off x="4716463" y="61785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0" name="Oval 436"/>
          <p:cNvSpPr>
            <a:spLocks noChangeArrowheads="1"/>
          </p:cNvSpPr>
          <p:nvPr/>
        </p:nvSpPr>
        <p:spPr bwMode="auto">
          <a:xfrm>
            <a:off x="5507038"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1" name="Oval 437"/>
          <p:cNvSpPr>
            <a:spLocks noChangeArrowheads="1"/>
          </p:cNvSpPr>
          <p:nvPr/>
        </p:nvSpPr>
        <p:spPr bwMode="auto">
          <a:xfrm>
            <a:off x="5619750" y="48879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2" name="Oval 438"/>
          <p:cNvSpPr>
            <a:spLocks noChangeArrowheads="1"/>
          </p:cNvSpPr>
          <p:nvPr/>
        </p:nvSpPr>
        <p:spPr bwMode="auto">
          <a:xfrm>
            <a:off x="5292725" y="50847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3" name="Oval 439"/>
          <p:cNvSpPr>
            <a:spLocks noChangeArrowheads="1"/>
          </p:cNvSpPr>
          <p:nvPr/>
        </p:nvSpPr>
        <p:spPr bwMode="auto">
          <a:xfrm>
            <a:off x="5651500"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4" name="Oval 440"/>
          <p:cNvSpPr>
            <a:spLocks noChangeArrowheads="1"/>
          </p:cNvSpPr>
          <p:nvPr/>
        </p:nvSpPr>
        <p:spPr bwMode="auto">
          <a:xfrm>
            <a:off x="5219700"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5" name="Oval 441"/>
          <p:cNvSpPr>
            <a:spLocks noChangeArrowheads="1"/>
          </p:cNvSpPr>
          <p:nvPr/>
        </p:nvSpPr>
        <p:spPr bwMode="auto">
          <a:xfrm>
            <a:off x="5940425"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6" name="Oval 442"/>
          <p:cNvSpPr>
            <a:spLocks noChangeArrowheads="1"/>
          </p:cNvSpPr>
          <p:nvPr/>
        </p:nvSpPr>
        <p:spPr bwMode="auto">
          <a:xfrm>
            <a:off x="5867400"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7" name="Oval 443"/>
          <p:cNvSpPr>
            <a:spLocks noChangeArrowheads="1"/>
          </p:cNvSpPr>
          <p:nvPr/>
        </p:nvSpPr>
        <p:spPr bwMode="auto">
          <a:xfrm>
            <a:off x="5867400" y="4365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8" name="Oval 444"/>
          <p:cNvSpPr>
            <a:spLocks noChangeArrowheads="1"/>
          </p:cNvSpPr>
          <p:nvPr/>
        </p:nvSpPr>
        <p:spPr bwMode="auto">
          <a:xfrm>
            <a:off x="51482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89" name="Oval 445"/>
          <p:cNvSpPr>
            <a:spLocks noChangeArrowheads="1"/>
          </p:cNvSpPr>
          <p:nvPr/>
        </p:nvSpPr>
        <p:spPr bwMode="auto">
          <a:xfrm>
            <a:off x="6156325" y="6524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0" name="Oval 446"/>
          <p:cNvSpPr>
            <a:spLocks noChangeArrowheads="1"/>
          </p:cNvSpPr>
          <p:nvPr/>
        </p:nvSpPr>
        <p:spPr bwMode="auto">
          <a:xfrm>
            <a:off x="5508625" y="6562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1" name="Oval 447"/>
          <p:cNvSpPr>
            <a:spLocks noChangeArrowheads="1"/>
          </p:cNvSpPr>
          <p:nvPr/>
        </p:nvSpPr>
        <p:spPr bwMode="auto">
          <a:xfrm>
            <a:off x="6156325"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2" name="Oval 448"/>
          <p:cNvSpPr>
            <a:spLocks noChangeArrowheads="1"/>
          </p:cNvSpPr>
          <p:nvPr/>
        </p:nvSpPr>
        <p:spPr bwMode="auto">
          <a:xfrm>
            <a:off x="6229350" y="43640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3" name="Oval 449"/>
          <p:cNvSpPr>
            <a:spLocks noChangeArrowheads="1"/>
          </p:cNvSpPr>
          <p:nvPr/>
        </p:nvSpPr>
        <p:spPr bwMode="auto">
          <a:xfrm>
            <a:off x="6227763" y="4627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4" name="Oval 450"/>
          <p:cNvSpPr>
            <a:spLocks noChangeArrowheads="1"/>
          </p:cNvSpPr>
          <p:nvPr/>
        </p:nvSpPr>
        <p:spPr bwMode="auto">
          <a:xfrm>
            <a:off x="6462713"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5" name="Oval 451"/>
          <p:cNvSpPr>
            <a:spLocks noChangeArrowheads="1"/>
          </p:cNvSpPr>
          <p:nvPr/>
        </p:nvSpPr>
        <p:spPr bwMode="auto">
          <a:xfrm>
            <a:off x="6732588" y="45815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6" name="Oval 452"/>
          <p:cNvSpPr>
            <a:spLocks noChangeArrowheads="1"/>
          </p:cNvSpPr>
          <p:nvPr/>
        </p:nvSpPr>
        <p:spPr bwMode="auto">
          <a:xfrm>
            <a:off x="6516688" y="4365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7" name="Oval 453"/>
          <p:cNvSpPr>
            <a:spLocks noChangeArrowheads="1"/>
          </p:cNvSpPr>
          <p:nvPr/>
        </p:nvSpPr>
        <p:spPr bwMode="auto">
          <a:xfrm>
            <a:off x="673258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8" name="Oval 454"/>
          <p:cNvSpPr>
            <a:spLocks noChangeArrowheads="1"/>
          </p:cNvSpPr>
          <p:nvPr/>
        </p:nvSpPr>
        <p:spPr bwMode="auto">
          <a:xfrm>
            <a:off x="6948488"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8999" name="Oval 455"/>
          <p:cNvSpPr>
            <a:spLocks noChangeArrowheads="1"/>
          </p:cNvSpPr>
          <p:nvPr/>
        </p:nvSpPr>
        <p:spPr bwMode="auto">
          <a:xfrm>
            <a:off x="7235825" y="62372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0" name="Oval 456"/>
          <p:cNvSpPr>
            <a:spLocks noChangeArrowheads="1"/>
          </p:cNvSpPr>
          <p:nvPr/>
        </p:nvSpPr>
        <p:spPr bwMode="auto">
          <a:xfrm>
            <a:off x="6991350" y="640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1" name="Oval 457"/>
          <p:cNvSpPr>
            <a:spLocks noChangeArrowheads="1"/>
          </p:cNvSpPr>
          <p:nvPr/>
        </p:nvSpPr>
        <p:spPr bwMode="auto">
          <a:xfrm>
            <a:off x="6604000" y="6584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2" name="Oval 458"/>
          <p:cNvSpPr>
            <a:spLocks noChangeArrowheads="1"/>
          </p:cNvSpPr>
          <p:nvPr/>
        </p:nvSpPr>
        <p:spPr bwMode="auto">
          <a:xfrm>
            <a:off x="7019925"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3" name="Oval 459"/>
          <p:cNvSpPr>
            <a:spLocks noChangeArrowheads="1"/>
          </p:cNvSpPr>
          <p:nvPr/>
        </p:nvSpPr>
        <p:spPr bwMode="auto">
          <a:xfrm>
            <a:off x="6084888" y="61118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4" name="Oval 460"/>
          <p:cNvSpPr>
            <a:spLocks noChangeArrowheads="1"/>
          </p:cNvSpPr>
          <p:nvPr/>
        </p:nvSpPr>
        <p:spPr bwMode="auto">
          <a:xfrm>
            <a:off x="6659563" y="47974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5" name="Oval 461"/>
          <p:cNvSpPr>
            <a:spLocks noChangeArrowheads="1"/>
          </p:cNvSpPr>
          <p:nvPr/>
        </p:nvSpPr>
        <p:spPr bwMode="auto">
          <a:xfrm>
            <a:off x="6946900"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6" name="Oval 462"/>
          <p:cNvSpPr>
            <a:spLocks noChangeArrowheads="1"/>
          </p:cNvSpPr>
          <p:nvPr/>
        </p:nvSpPr>
        <p:spPr bwMode="auto">
          <a:xfrm>
            <a:off x="6443663" y="48942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7" name="Oval 463"/>
          <p:cNvSpPr>
            <a:spLocks noChangeArrowheads="1"/>
          </p:cNvSpPr>
          <p:nvPr/>
        </p:nvSpPr>
        <p:spPr bwMode="auto">
          <a:xfrm>
            <a:off x="6778625" y="50228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8" name="Oval 464"/>
          <p:cNvSpPr>
            <a:spLocks noChangeArrowheads="1"/>
          </p:cNvSpPr>
          <p:nvPr/>
        </p:nvSpPr>
        <p:spPr bwMode="auto">
          <a:xfrm>
            <a:off x="7019925"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09" name="Oval 465"/>
          <p:cNvSpPr>
            <a:spLocks noChangeArrowheads="1"/>
          </p:cNvSpPr>
          <p:nvPr/>
        </p:nvSpPr>
        <p:spPr bwMode="auto">
          <a:xfrm>
            <a:off x="6948488"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0" name="Oval 466"/>
          <p:cNvSpPr>
            <a:spLocks noChangeArrowheads="1"/>
          </p:cNvSpPr>
          <p:nvPr/>
        </p:nvSpPr>
        <p:spPr bwMode="auto">
          <a:xfrm>
            <a:off x="7380288"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1" name="Oval 467"/>
          <p:cNvSpPr>
            <a:spLocks noChangeArrowheads="1"/>
          </p:cNvSpPr>
          <p:nvPr/>
        </p:nvSpPr>
        <p:spPr bwMode="auto">
          <a:xfrm>
            <a:off x="7523163" y="52101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2" name="Oval 468"/>
          <p:cNvSpPr>
            <a:spLocks noChangeArrowheads="1"/>
          </p:cNvSpPr>
          <p:nvPr/>
        </p:nvSpPr>
        <p:spPr bwMode="auto">
          <a:xfrm>
            <a:off x="763587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3" name="Oval 469"/>
          <p:cNvSpPr>
            <a:spLocks noChangeArrowheads="1"/>
          </p:cNvSpPr>
          <p:nvPr/>
        </p:nvSpPr>
        <p:spPr bwMode="auto">
          <a:xfrm>
            <a:off x="7667625" y="5426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4" name="Oval 470"/>
          <p:cNvSpPr>
            <a:spLocks noChangeArrowheads="1"/>
          </p:cNvSpPr>
          <p:nvPr/>
        </p:nvSpPr>
        <p:spPr bwMode="auto">
          <a:xfrm>
            <a:off x="7235825" y="5354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5" name="Oval 471"/>
          <p:cNvSpPr>
            <a:spLocks noChangeArrowheads="1"/>
          </p:cNvSpPr>
          <p:nvPr/>
        </p:nvSpPr>
        <p:spPr bwMode="auto">
          <a:xfrm>
            <a:off x="7956550" y="542607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6" name="Oval 472"/>
          <p:cNvSpPr>
            <a:spLocks noChangeArrowheads="1"/>
          </p:cNvSpPr>
          <p:nvPr/>
        </p:nvSpPr>
        <p:spPr bwMode="auto">
          <a:xfrm>
            <a:off x="7883525"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7" name="Oval 473"/>
          <p:cNvSpPr>
            <a:spLocks noChangeArrowheads="1"/>
          </p:cNvSpPr>
          <p:nvPr/>
        </p:nvSpPr>
        <p:spPr bwMode="auto">
          <a:xfrm>
            <a:off x="7883525" y="513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8" name="Oval 474"/>
          <p:cNvSpPr>
            <a:spLocks noChangeArrowheads="1"/>
          </p:cNvSpPr>
          <p:nvPr/>
        </p:nvSpPr>
        <p:spPr bwMode="auto">
          <a:xfrm>
            <a:off x="7451725"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19" name="Oval 475"/>
          <p:cNvSpPr>
            <a:spLocks noChangeArrowheads="1"/>
          </p:cNvSpPr>
          <p:nvPr/>
        </p:nvSpPr>
        <p:spPr bwMode="auto">
          <a:xfrm>
            <a:off x="7235825" y="58054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0" name="Oval 476"/>
          <p:cNvSpPr>
            <a:spLocks noChangeArrowheads="1"/>
          </p:cNvSpPr>
          <p:nvPr/>
        </p:nvSpPr>
        <p:spPr bwMode="auto">
          <a:xfrm>
            <a:off x="7524750"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1" name="Oval 477"/>
          <p:cNvSpPr>
            <a:spLocks noChangeArrowheads="1"/>
          </p:cNvSpPr>
          <p:nvPr/>
        </p:nvSpPr>
        <p:spPr bwMode="auto">
          <a:xfrm>
            <a:off x="7667625" y="4941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2" name="Oval 478"/>
          <p:cNvSpPr>
            <a:spLocks noChangeArrowheads="1"/>
          </p:cNvSpPr>
          <p:nvPr/>
        </p:nvSpPr>
        <p:spPr bwMode="auto">
          <a:xfrm>
            <a:off x="7181850" y="49196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3" name="Oval 479"/>
          <p:cNvSpPr>
            <a:spLocks noChangeArrowheads="1"/>
          </p:cNvSpPr>
          <p:nvPr/>
        </p:nvSpPr>
        <p:spPr bwMode="auto">
          <a:xfrm>
            <a:off x="7451725" y="48482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4" name="Oval 480"/>
          <p:cNvSpPr>
            <a:spLocks noChangeArrowheads="1"/>
          </p:cNvSpPr>
          <p:nvPr/>
        </p:nvSpPr>
        <p:spPr bwMode="auto">
          <a:xfrm>
            <a:off x="7235825" y="4632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5" name="Oval 481"/>
          <p:cNvSpPr>
            <a:spLocks noChangeArrowheads="1"/>
          </p:cNvSpPr>
          <p:nvPr/>
        </p:nvSpPr>
        <p:spPr bwMode="auto">
          <a:xfrm>
            <a:off x="7378700" y="50641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6" name="Oval 482"/>
          <p:cNvSpPr>
            <a:spLocks noChangeArrowheads="1"/>
          </p:cNvSpPr>
          <p:nvPr/>
        </p:nvSpPr>
        <p:spPr bwMode="auto">
          <a:xfrm>
            <a:off x="8893175"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7" name="Oval 483"/>
          <p:cNvSpPr>
            <a:spLocks noChangeArrowheads="1"/>
          </p:cNvSpPr>
          <p:nvPr/>
        </p:nvSpPr>
        <p:spPr bwMode="auto">
          <a:xfrm>
            <a:off x="8532813"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8" name="Oval 484"/>
          <p:cNvSpPr>
            <a:spLocks noChangeArrowheads="1"/>
          </p:cNvSpPr>
          <p:nvPr/>
        </p:nvSpPr>
        <p:spPr bwMode="auto">
          <a:xfrm>
            <a:off x="8388350" y="57213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29" name="Oval 485"/>
          <p:cNvSpPr>
            <a:spLocks noChangeArrowheads="1"/>
          </p:cNvSpPr>
          <p:nvPr/>
        </p:nvSpPr>
        <p:spPr bwMode="auto">
          <a:xfrm>
            <a:off x="8677275" y="57324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30" name="Oval 486"/>
          <p:cNvSpPr>
            <a:spLocks noChangeArrowheads="1"/>
          </p:cNvSpPr>
          <p:nvPr/>
        </p:nvSpPr>
        <p:spPr bwMode="auto">
          <a:xfrm>
            <a:off x="8531225" y="5227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31" name="Oval 487"/>
          <p:cNvSpPr>
            <a:spLocks noChangeArrowheads="1"/>
          </p:cNvSpPr>
          <p:nvPr/>
        </p:nvSpPr>
        <p:spPr bwMode="auto">
          <a:xfrm>
            <a:off x="8243888" y="54435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32" name="Oval 488"/>
          <p:cNvSpPr>
            <a:spLocks noChangeArrowheads="1"/>
          </p:cNvSpPr>
          <p:nvPr/>
        </p:nvSpPr>
        <p:spPr bwMode="auto">
          <a:xfrm>
            <a:off x="8170863"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33" name="Oval 489"/>
          <p:cNvSpPr>
            <a:spLocks noChangeArrowheads="1"/>
          </p:cNvSpPr>
          <p:nvPr/>
        </p:nvSpPr>
        <p:spPr bwMode="auto">
          <a:xfrm>
            <a:off x="8243888" y="51562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36" name="Oval 492"/>
          <p:cNvSpPr>
            <a:spLocks noChangeArrowheads="1"/>
          </p:cNvSpPr>
          <p:nvPr/>
        </p:nvSpPr>
        <p:spPr bwMode="auto">
          <a:xfrm>
            <a:off x="8893175" y="51577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37" name="Oval 493"/>
          <p:cNvSpPr>
            <a:spLocks noChangeArrowheads="1"/>
          </p:cNvSpPr>
          <p:nvPr/>
        </p:nvSpPr>
        <p:spPr bwMode="auto">
          <a:xfrm>
            <a:off x="8748713" y="53736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39" name="Oval 495"/>
          <p:cNvSpPr>
            <a:spLocks noChangeArrowheads="1"/>
          </p:cNvSpPr>
          <p:nvPr/>
        </p:nvSpPr>
        <p:spPr bwMode="auto">
          <a:xfrm>
            <a:off x="1417638"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0" name="Oval 496"/>
          <p:cNvSpPr>
            <a:spLocks noChangeArrowheads="1"/>
          </p:cNvSpPr>
          <p:nvPr/>
        </p:nvSpPr>
        <p:spPr bwMode="auto">
          <a:xfrm>
            <a:off x="1258888" y="53006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1" name="Oval 497"/>
          <p:cNvSpPr>
            <a:spLocks noChangeArrowheads="1"/>
          </p:cNvSpPr>
          <p:nvPr/>
        </p:nvSpPr>
        <p:spPr bwMode="auto">
          <a:xfrm>
            <a:off x="1619250" y="4984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2" name="Oval 498"/>
          <p:cNvSpPr>
            <a:spLocks noChangeArrowheads="1"/>
          </p:cNvSpPr>
          <p:nvPr/>
        </p:nvSpPr>
        <p:spPr bwMode="auto">
          <a:xfrm>
            <a:off x="1835150" y="52006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3" name="Oval 499"/>
          <p:cNvSpPr>
            <a:spLocks noChangeArrowheads="1"/>
          </p:cNvSpPr>
          <p:nvPr/>
        </p:nvSpPr>
        <p:spPr bwMode="auto">
          <a:xfrm>
            <a:off x="1476375" y="581977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4" name="Oval 500"/>
          <p:cNvSpPr>
            <a:spLocks noChangeArrowheads="1"/>
          </p:cNvSpPr>
          <p:nvPr/>
        </p:nvSpPr>
        <p:spPr bwMode="auto">
          <a:xfrm>
            <a:off x="2095500"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5" name="Oval 501"/>
          <p:cNvSpPr>
            <a:spLocks noChangeArrowheads="1"/>
          </p:cNvSpPr>
          <p:nvPr/>
        </p:nvSpPr>
        <p:spPr bwMode="auto">
          <a:xfrm>
            <a:off x="2354263" y="44084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6" name="Oval 502"/>
          <p:cNvSpPr>
            <a:spLocks noChangeArrowheads="1"/>
          </p:cNvSpPr>
          <p:nvPr/>
        </p:nvSpPr>
        <p:spPr bwMode="auto">
          <a:xfrm>
            <a:off x="1863725" y="45672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7" name="Oval 503"/>
          <p:cNvSpPr>
            <a:spLocks noChangeArrowheads="1"/>
          </p:cNvSpPr>
          <p:nvPr/>
        </p:nvSpPr>
        <p:spPr bwMode="auto">
          <a:xfrm>
            <a:off x="3290888" y="44227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8" name="Oval 504"/>
          <p:cNvSpPr>
            <a:spLocks noChangeArrowheads="1"/>
          </p:cNvSpPr>
          <p:nvPr/>
        </p:nvSpPr>
        <p:spPr bwMode="auto">
          <a:xfrm>
            <a:off x="2887663" y="4349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49" name="Oval 505"/>
          <p:cNvSpPr>
            <a:spLocks noChangeArrowheads="1"/>
          </p:cNvSpPr>
          <p:nvPr/>
        </p:nvSpPr>
        <p:spPr bwMode="auto">
          <a:xfrm>
            <a:off x="107950"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09063" name="Line 519"/>
          <p:cNvSpPr>
            <a:spLocks noChangeShapeType="1"/>
          </p:cNvSpPr>
          <p:nvPr/>
        </p:nvSpPr>
        <p:spPr bwMode="auto">
          <a:xfrm flipH="1">
            <a:off x="3951288" y="4508500"/>
            <a:ext cx="115887" cy="433388"/>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09064" name="Line 520"/>
          <p:cNvSpPr>
            <a:spLocks noChangeShapeType="1"/>
          </p:cNvSpPr>
          <p:nvPr/>
        </p:nvSpPr>
        <p:spPr bwMode="auto">
          <a:xfrm>
            <a:off x="7451725" y="4437063"/>
            <a:ext cx="0" cy="576262"/>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09065" name="Line 521"/>
          <p:cNvSpPr>
            <a:spLocks noChangeShapeType="1"/>
          </p:cNvSpPr>
          <p:nvPr/>
        </p:nvSpPr>
        <p:spPr bwMode="auto">
          <a:xfrm>
            <a:off x="2282825" y="2852738"/>
            <a:ext cx="503238" cy="360362"/>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09068" name="Freeform 524"/>
          <p:cNvSpPr>
            <a:spLocks/>
          </p:cNvSpPr>
          <p:nvPr/>
        </p:nvSpPr>
        <p:spPr bwMode="auto">
          <a:xfrm>
            <a:off x="-36513" y="4281488"/>
            <a:ext cx="7392988" cy="1811337"/>
          </a:xfrm>
          <a:custGeom>
            <a:avLst/>
            <a:gdLst>
              <a:gd name="T0" fmla="*/ 0 w 4657"/>
              <a:gd name="T1" fmla="*/ 506 h 1141"/>
              <a:gd name="T2" fmla="*/ 363 w 4657"/>
              <a:gd name="T3" fmla="*/ 552 h 1141"/>
              <a:gd name="T4" fmla="*/ 635 w 4657"/>
              <a:gd name="T5" fmla="*/ 506 h 1141"/>
              <a:gd name="T6" fmla="*/ 998 w 4657"/>
              <a:gd name="T7" fmla="*/ 234 h 1141"/>
              <a:gd name="T8" fmla="*/ 1315 w 4657"/>
              <a:gd name="T9" fmla="*/ 98 h 1141"/>
              <a:gd name="T10" fmla="*/ 1633 w 4657"/>
              <a:gd name="T11" fmla="*/ 7 h 1141"/>
              <a:gd name="T12" fmla="*/ 2177 w 4657"/>
              <a:gd name="T13" fmla="*/ 53 h 1141"/>
              <a:gd name="T14" fmla="*/ 2585 w 4657"/>
              <a:gd name="T15" fmla="*/ 234 h 1141"/>
              <a:gd name="T16" fmla="*/ 2948 w 4657"/>
              <a:gd name="T17" fmla="*/ 506 h 1141"/>
              <a:gd name="T18" fmla="*/ 3357 w 4657"/>
              <a:gd name="T19" fmla="*/ 915 h 1141"/>
              <a:gd name="T20" fmla="*/ 3629 w 4657"/>
              <a:gd name="T21" fmla="*/ 1051 h 1141"/>
              <a:gd name="T22" fmla="*/ 3946 w 4657"/>
              <a:gd name="T23" fmla="*/ 1141 h 1141"/>
              <a:gd name="T24" fmla="*/ 4309 w 4657"/>
              <a:gd name="T25" fmla="*/ 1051 h 1141"/>
              <a:gd name="T26" fmla="*/ 4536 w 4657"/>
              <a:gd name="T27" fmla="*/ 915 h 1141"/>
              <a:gd name="T28" fmla="*/ 4627 w 4657"/>
              <a:gd name="T29" fmla="*/ 824 h 1141"/>
              <a:gd name="T30" fmla="*/ 4355 w 4657"/>
              <a:gd name="T31" fmla="*/ 597 h 1141"/>
              <a:gd name="T32" fmla="*/ 4082 w 4657"/>
              <a:gd name="T33" fmla="*/ 506 h 1141"/>
              <a:gd name="T34" fmla="*/ 3765 w 4657"/>
              <a:gd name="T35" fmla="*/ 506 h 1141"/>
              <a:gd name="T36" fmla="*/ 3402 w 4657"/>
              <a:gd name="T37" fmla="*/ 688 h 1141"/>
              <a:gd name="T38" fmla="*/ 3266 w 4657"/>
              <a:gd name="T39" fmla="*/ 778 h 1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57" h="1141">
                <a:moveTo>
                  <a:pt x="0" y="506"/>
                </a:moveTo>
                <a:cubicBezTo>
                  <a:pt x="128" y="529"/>
                  <a:pt x="257" y="552"/>
                  <a:pt x="363" y="552"/>
                </a:cubicBezTo>
                <a:cubicBezTo>
                  <a:pt x="469" y="552"/>
                  <a:pt x="529" y="559"/>
                  <a:pt x="635" y="506"/>
                </a:cubicBezTo>
                <a:cubicBezTo>
                  <a:pt x="741" y="453"/>
                  <a:pt x="885" y="302"/>
                  <a:pt x="998" y="234"/>
                </a:cubicBezTo>
                <a:cubicBezTo>
                  <a:pt x="1111" y="166"/>
                  <a:pt x="1209" y="136"/>
                  <a:pt x="1315" y="98"/>
                </a:cubicBezTo>
                <a:cubicBezTo>
                  <a:pt x="1421" y="60"/>
                  <a:pt x="1489" y="14"/>
                  <a:pt x="1633" y="7"/>
                </a:cubicBezTo>
                <a:cubicBezTo>
                  <a:pt x="1777" y="0"/>
                  <a:pt x="2018" y="15"/>
                  <a:pt x="2177" y="53"/>
                </a:cubicBezTo>
                <a:cubicBezTo>
                  <a:pt x="2336" y="91"/>
                  <a:pt x="2457" y="159"/>
                  <a:pt x="2585" y="234"/>
                </a:cubicBezTo>
                <a:cubicBezTo>
                  <a:pt x="2713" y="309"/>
                  <a:pt x="2819" y="393"/>
                  <a:pt x="2948" y="506"/>
                </a:cubicBezTo>
                <a:cubicBezTo>
                  <a:pt x="3077" y="619"/>
                  <a:pt x="3244" y="824"/>
                  <a:pt x="3357" y="915"/>
                </a:cubicBezTo>
                <a:cubicBezTo>
                  <a:pt x="3470" y="1006"/>
                  <a:pt x="3531" y="1013"/>
                  <a:pt x="3629" y="1051"/>
                </a:cubicBezTo>
                <a:cubicBezTo>
                  <a:pt x="3727" y="1089"/>
                  <a:pt x="3833" y="1141"/>
                  <a:pt x="3946" y="1141"/>
                </a:cubicBezTo>
                <a:cubicBezTo>
                  <a:pt x="4059" y="1141"/>
                  <a:pt x="4211" y="1089"/>
                  <a:pt x="4309" y="1051"/>
                </a:cubicBezTo>
                <a:cubicBezTo>
                  <a:pt x="4407" y="1013"/>
                  <a:pt x="4483" y="953"/>
                  <a:pt x="4536" y="915"/>
                </a:cubicBezTo>
                <a:cubicBezTo>
                  <a:pt x="4589" y="877"/>
                  <a:pt x="4657" y="877"/>
                  <a:pt x="4627" y="824"/>
                </a:cubicBezTo>
                <a:cubicBezTo>
                  <a:pt x="4597" y="771"/>
                  <a:pt x="4446" y="650"/>
                  <a:pt x="4355" y="597"/>
                </a:cubicBezTo>
                <a:cubicBezTo>
                  <a:pt x="4264" y="544"/>
                  <a:pt x="4180" y="521"/>
                  <a:pt x="4082" y="506"/>
                </a:cubicBezTo>
                <a:cubicBezTo>
                  <a:pt x="3984" y="491"/>
                  <a:pt x="3878" y="476"/>
                  <a:pt x="3765" y="506"/>
                </a:cubicBezTo>
                <a:cubicBezTo>
                  <a:pt x="3652" y="536"/>
                  <a:pt x="3485" y="643"/>
                  <a:pt x="3402" y="688"/>
                </a:cubicBezTo>
                <a:cubicBezTo>
                  <a:pt x="3319" y="733"/>
                  <a:pt x="3292" y="755"/>
                  <a:pt x="3266" y="778"/>
                </a:cubicBezTo>
              </a:path>
            </a:pathLst>
          </a:custGeom>
          <a:noFill/>
          <a:ln w="38100"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09069" name="Freeform 525"/>
          <p:cNvSpPr>
            <a:spLocks/>
          </p:cNvSpPr>
          <p:nvPr/>
        </p:nvSpPr>
        <p:spPr bwMode="auto">
          <a:xfrm>
            <a:off x="34925" y="5121275"/>
            <a:ext cx="4632325" cy="1716088"/>
          </a:xfrm>
          <a:custGeom>
            <a:avLst/>
            <a:gdLst>
              <a:gd name="T0" fmla="*/ 0 w 2918"/>
              <a:gd name="T1" fmla="*/ 567 h 1081"/>
              <a:gd name="T2" fmla="*/ 318 w 2918"/>
              <a:gd name="T3" fmla="*/ 567 h 1081"/>
              <a:gd name="T4" fmla="*/ 590 w 2918"/>
              <a:gd name="T5" fmla="*/ 567 h 1081"/>
              <a:gd name="T6" fmla="*/ 953 w 2918"/>
              <a:gd name="T7" fmla="*/ 839 h 1081"/>
              <a:gd name="T8" fmla="*/ 1134 w 2918"/>
              <a:gd name="T9" fmla="*/ 975 h 1081"/>
              <a:gd name="T10" fmla="*/ 1452 w 2918"/>
              <a:gd name="T11" fmla="*/ 1066 h 1081"/>
              <a:gd name="T12" fmla="*/ 1724 w 2918"/>
              <a:gd name="T13" fmla="*/ 1066 h 1081"/>
              <a:gd name="T14" fmla="*/ 2042 w 2918"/>
              <a:gd name="T15" fmla="*/ 1066 h 1081"/>
              <a:gd name="T16" fmla="*/ 2314 w 2918"/>
              <a:gd name="T17" fmla="*/ 975 h 1081"/>
              <a:gd name="T18" fmla="*/ 2540 w 2918"/>
              <a:gd name="T19" fmla="*/ 884 h 1081"/>
              <a:gd name="T20" fmla="*/ 2722 w 2918"/>
              <a:gd name="T21" fmla="*/ 794 h 1081"/>
              <a:gd name="T22" fmla="*/ 2813 w 2918"/>
              <a:gd name="T23" fmla="*/ 703 h 1081"/>
              <a:gd name="T24" fmla="*/ 2858 w 2918"/>
              <a:gd name="T25" fmla="*/ 703 h 1081"/>
              <a:gd name="T26" fmla="*/ 2450 w 2918"/>
              <a:gd name="T27" fmla="*/ 295 h 1081"/>
              <a:gd name="T28" fmla="*/ 2268 w 2918"/>
              <a:gd name="T29" fmla="*/ 159 h 1081"/>
              <a:gd name="T30" fmla="*/ 1996 w 2918"/>
              <a:gd name="T31" fmla="*/ 23 h 1081"/>
              <a:gd name="T32" fmla="*/ 1724 w 2918"/>
              <a:gd name="T33" fmla="*/ 23 h 1081"/>
              <a:gd name="T34" fmla="*/ 1452 w 2918"/>
              <a:gd name="T35" fmla="*/ 113 h 1081"/>
              <a:gd name="T36" fmla="*/ 1225 w 2918"/>
              <a:gd name="T37" fmla="*/ 204 h 1081"/>
              <a:gd name="T38" fmla="*/ 1180 w 2918"/>
              <a:gd name="T39" fmla="*/ 249 h 1081"/>
              <a:gd name="T40" fmla="*/ 1497 w 2918"/>
              <a:gd name="T41" fmla="*/ 476 h 1081"/>
              <a:gd name="T42" fmla="*/ 1815 w 2918"/>
              <a:gd name="T43" fmla="*/ 522 h 1081"/>
              <a:gd name="T44" fmla="*/ 2087 w 2918"/>
              <a:gd name="T45" fmla="*/ 476 h 1081"/>
              <a:gd name="T46" fmla="*/ 2314 w 2918"/>
              <a:gd name="T47" fmla="*/ 340 h 1081"/>
              <a:gd name="T48" fmla="*/ 2404 w 2918"/>
              <a:gd name="T49" fmla="*/ 249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18" h="1081">
                <a:moveTo>
                  <a:pt x="0" y="567"/>
                </a:moveTo>
                <a:cubicBezTo>
                  <a:pt x="110" y="567"/>
                  <a:pt x="220" y="567"/>
                  <a:pt x="318" y="567"/>
                </a:cubicBezTo>
                <a:cubicBezTo>
                  <a:pt x="416" y="567"/>
                  <a:pt x="484" y="522"/>
                  <a:pt x="590" y="567"/>
                </a:cubicBezTo>
                <a:cubicBezTo>
                  <a:pt x="696" y="612"/>
                  <a:pt x="862" y="771"/>
                  <a:pt x="953" y="839"/>
                </a:cubicBezTo>
                <a:cubicBezTo>
                  <a:pt x="1044" y="907"/>
                  <a:pt x="1051" y="937"/>
                  <a:pt x="1134" y="975"/>
                </a:cubicBezTo>
                <a:cubicBezTo>
                  <a:pt x="1217" y="1013"/>
                  <a:pt x="1354" y="1051"/>
                  <a:pt x="1452" y="1066"/>
                </a:cubicBezTo>
                <a:cubicBezTo>
                  <a:pt x="1550" y="1081"/>
                  <a:pt x="1626" y="1066"/>
                  <a:pt x="1724" y="1066"/>
                </a:cubicBezTo>
                <a:cubicBezTo>
                  <a:pt x="1822" y="1066"/>
                  <a:pt x="1944" y="1081"/>
                  <a:pt x="2042" y="1066"/>
                </a:cubicBezTo>
                <a:cubicBezTo>
                  <a:pt x="2140" y="1051"/>
                  <a:pt x="2231" y="1005"/>
                  <a:pt x="2314" y="975"/>
                </a:cubicBezTo>
                <a:cubicBezTo>
                  <a:pt x="2397" y="945"/>
                  <a:pt x="2472" y="914"/>
                  <a:pt x="2540" y="884"/>
                </a:cubicBezTo>
                <a:cubicBezTo>
                  <a:pt x="2608" y="854"/>
                  <a:pt x="2677" y="824"/>
                  <a:pt x="2722" y="794"/>
                </a:cubicBezTo>
                <a:cubicBezTo>
                  <a:pt x="2767" y="764"/>
                  <a:pt x="2790" y="718"/>
                  <a:pt x="2813" y="703"/>
                </a:cubicBezTo>
                <a:cubicBezTo>
                  <a:pt x="2836" y="688"/>
                  <a:pt x="2918" y="771"/>
                  <a:pt x="2858" y="703"/>
                </a:cubicBezTo>
                <a:cubicBezTo>
                  <a:pt x="2798" y="635"/>
                  <a:pt x="2548" y="386"/>
                  <a:pt x="2450" y="295"/>
                </a:cubicBezTo>
                <a:cubicBezTo>
                  <a:pt x="2352" y="204"/>
                  <a:pt x="2344" y="204"/>
                  <a:pt x="2268" y="159"/>
                </a:cubicBezTo>
                <a:cubicBezTo>
                  <a:pt x="2192" y="114"/>
                  <a:pt x="2087" y="46"/>
                  <a:pt x="1996" y="23"/>
                </a:cubicBezTo>
                <a:cubicBezTo>
                  <a:pt x="1905" y="0"/>
                  <a:pt x="1815" y="8"/>
                  <a:pt x="1724" y="23"/>
                </a:cubicBezTo>
                <a:cubicBezTo>
                  <a:pt x="1633" y="38"/>
                  <a:pt x="1535" y="83"/>
                  <a:pt x="1452" y="113"/>
                </a:cubicBezTo>
                <a:cubicBezTo>
                  <a:pt x="1369" y="143"/>
                  <a:pt x="1270" y="181"/>
                  <a:pt x="1225" y="204"/>
                </a:cubicBezTo>
                <a:cubicBezTo>
                  <a:pt x="1180" y="227"/>
                  <a:pt x="1135" y="204"/>
                  <a:pt x="1180" y="249"/>
                </a:cubicBezTo>
                <a:cubicBezTo>
                  <a:pt x="1225" y="294"/>
                  <a:pt x="1391" y="430"/>
                  <a:pt x="1497" y="476"/>
                </a:cubicBezTo>
                <a:cubicBezTo>
                  <a:pt x="1603" y="522"/>
                  <a:pt x="1717" y="522"/>
                  <a:pt x="1815" y="522"/>
                </a:cubicBezTo>
                <a:cubicBezTo>
                  <a:pt x="1913" y="522"/>
                  <a:pt x="2004" y="506"/>
                  <a:pt x="2087" y="476"/>
                </a:cubicBezTo>
                <a:cubicBezTo>
                  <a:pt x="2170" y="446"/>
                  <a:pt x="2261" y="378"/>
                  <a:pt x="2314" y="340"/>
                </a:cubicBezTo>
                <a:cubicBezTo>
                  <a:pt x="2367" y="302"/>
                  <a:pt x="2385" y="275"/>
                  <a:pt x="2404" y="249"/>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09070" name="Freeform 526"/>
          <p:cNvSpPr>
            <a:spLocks/>
          </p:cNvSpPr>
          <p:nvPr/>
        </p:nvSpPr>
        <p:spPr bwMode="auto">
          <a:xfrm>
            <a:off x="4500563" y="4256088"/>
            <a:ext cx="4679950" cy="865187"/>
          </a:xfrm>
          <a:custGeom>
            <a:avLst/>
            <a:gdLst>
              <a:gd name="T0" fmla="*/ 0 w 2903"/>
              <a:gd name="T1" fmla="*/ 432 h 545"/>
              <a:gd name="T2" fmla="*/ 91 w 2903"/>
              <a:gd name="T3" fmla="*/ 295 h 545"/>
              <a:gd name="T4" fmla="*/ 408 w 2903"/>
              <a:gd name="T5" fmla="*/ 159 h 545"/>
              <a:gd name="T6" fmla="*/ 771 w 2903"/>
              <a:gd name="T7" fmla="*/ 23 h 545"/>
              <a:gd name="T8" fmla="*/ 1225 w 2903"/>
              <a:gd name="T9" fmla="*/ 23 h 545"/>
              <a:gd name="T10" fmla="*/ 1542 w 2903"/>
              <a:gd name="T11" fmla="*/ 114 h 545"/>
              <a:gd name="T12" fmla="*/ 1814 w 2903"/>
              <a:gd name="T13" fmla="*/ 250 h 545"/>
              <a:gd name="T14" fmla="*/ 1996 w 2903"/>
              <a:gd name="T15" fmla="*/ 386 h 545"/>
              <a:gd name="T16" fmla="*/ 2177 w 2903"/>
              <a:gd name="T17" fmla="*/ 522 h 545"/>
              <a:gd name="T18" fmla="*/ 2313 w 2903"/>
              <a:gd name="T19" fmla="*/ 522 h 545"/>
              <a:gd name="T20" fmla="*/ 2631 w 2903"/>
              <a:gd name="T21" fmla="*/ 522 h 545"/>
              <a:gd name="T22" fmla="*/ 2903 w 2903"/>
              <a:gd name="T23" fmla="*/ 522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03" h="545">
                <a:moveTo>
                  <a:pt x="0" y="432"/>
                </a:moveTo>
                <a:cubicBezTo>
                  <a:pt x="11" y="386"/>
                  <a:pt x="23" y="340"/>
                  <a:pt x="91" y="295"/>
                </a:cubicBezTo>
                <a:cubicBezTo>
                  <a:pt x="159" y="250"/>
                  <a:pt x="295" y="204"/>
                  <a:pt x="408" y="159"/>
                </a:cubicBezTo>
                <a:cubicBezTo>
                  <a:pt x="521" y="114"/>
                  <a:pt x="635" y="46"/>
                  <a:pt x="771" y="23"/>
                </a:cubicBezTo>
                <a:cubicBezTo>
                  <a:pt x="907" y="0"/>
                  <a:pt x="1097" y="8"/>
                  <a:pt x="1225" y="23"/>
                </a:cubicBezTo>
                <a:cubicBezTo>
                  <a:pt x="1353" y="38"/>
                  <a:pt x="1444" y="76"/>
                  <a:pt x="1542" y="114"/>
                </a:cubicBezTo>
                <a:cubicBezTo>
                  <a:pt x="1640" y="152"/>
                  <a:pt x="1738" y="205"/>
                  <a:pt x="1814" y="250"/>
                </a:cubicBezTo>
                <a:cubicBezTo>
                  <a:pt x="1890" y="295"/>
                  <a:pt x="1936" y="341"/>
                  <a:pt x="1996" y="386"/>
                </a:cubicBezTo>
                <a:cubicBezTo>
                  <a:pt x="2056" y="431"/>
                  <a:pt x="2124" y="499"/>
                  <a:pt x="2177" y="522"/>
                </a:cubicBezTo>
                <a:cubicBezTo>
                  <a:pt x="2230" y="545"/>
                  <a:pt x="2237" y="522"/>
                  <a:pt x="2313" y="522"/>
                </a:cubicBezTo>
                <a:cubicBezTo>
                  <a:pt x="2389" y="522"/>
                  <a:pt x="2533" y="522"/>
                  <a:pt x="2631" y="522"/>
                </a:cubicBezTo>
                <a:cubicBezTo>
                  <a:pt x="2729" y="522"/>
                  <a:pt x="2816" y="522"/>
                  <a:pt x="2903" y="522"/>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09071" name="Freeform 527"/>
          <p:cNvSpPr>
            <a:spLocks/>
          </p:cNvSpPr>
          <p:nvPr/>
        </p:nvSpPr>
        <p:spPr bwMode="auto">
          <a:xfrm>
            <a:off x="4572000" y="5938838"/>
            <a:ext cx="4679950" cy="911225"/>
          </a:xfrm>
          <a:custGeom>
            <a:avLst/>
            <a:gdLst>
              <a:gd name="T0" fmla="*/ 0 w 2948"/>
              <a:gd name="T1" fmla="*/ 188 h 574"/>
              <a:gd name="T2" fmla="*/ 181 w 2948"/>
              <a:gd name="T3" fmla="*/ 369 h 574"/>
              <a:gd name="T4" fmla="*/ 408 w 2948"/>
              <a:gd name="T5" fmla="*/ 460 h 574"/>
              <a:gd name="T6" fmla="*/ 680 w 2948"/>
              <a:gd name="T7" fmla="*/ 551 h 574"/>
              <a:gd name="T8" fmla="*/ 1179 w 2948"/>
              <a:gd name="T9" fmla="*/ 551 h 574"/>
              <a:gd name="T10" fmla="*/ 1452 w 2948"/>
              <a:gd name="T11" fmla="*/ 551 h 574"/>
              <a:gd name="T12" fmla="*/ 1678 w 2948"/>
              <a:gd name="T13" fmla="*/ 415 h 574"/>
              <a:gd name="T14" fmla="*/ 1905 w 2948"/>
              <a:gd name="T15" fmla="*/ 279 h 574"/>
              <a:gd name="T16" fmla="*/ 2087 w 2948"/>
              <a:gd name="T17" fmla="*/ 52 h 574"/>
              <a:gd name="T18" fmla="*/ 2223 w 2948"/>
              <a:gd name="T19" fmla="*/ 7 h 574"/>
              <a:gd name="T20" fmla="*/ 2948 w 2948"/>
              <a:gd name="T21" fmla="*/ 7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48" h="574">
                <a:moveTo>
                  <a:pt x="0" y="188"/>
                </a:moveTo>
                <a:cubicBezTo>
                  <a:pt x="56" y="256"/>
                  <a:pt x="113" y="324"/>
                  <a:pt x="181" y="369"/>
                </a:cubicBezTo>
                <a:cubicBezTo>
                  <a:pt x="249" y="414"/>
                  <a:pt x="325" y="430"/>
                  <a:pt x="408" y="460"/>
                </a:cubicBezTo>
                <a:cubicBezTo>
                  <a:pt x="491" y="490"/>
                  <a:pt x="552" y="536"/>
                  <a:pt x="680" y="551"/>
                </a:cubicBezTo>
                <a:cubicBezTo>
                  <a:pt x="808" y="566"/>
                  <a:pt x="1050" y="551"/>
                  <a:pt x="1179" y="551"/>
                </a:cubicBezTo>
                <a:cubicBezTo>
                  <a:pt x="1308" y="551"/>
                  <a:pt x="1369" y="574"/>
                  <a:pt x="1452" y="551"/>
                </a:cubicBezTo>
                <a:cubicBezTo>
                  <a:pt x="1535" y="528"/>
                  <a:pt x="1603" y="460"/>
                  <a:pt x="1678" y="415"/>
                </a:cubicBezTo>
                <a:cubicBezTo>
                  <a:pt x="1753" y="370"/>
                  <a:pt x="1837" y="339"/>
                  <a:pt x="1905" y="279"/>
                </a:cubicBezTo>
                <a:cubicBezTo>
                  <a:pt x="1973" y="219"/>
                  <a:pt x="2034" y="97"/>
                  <a:pt x="2087" y="52"/>
                </a:cubicBezTo>
                <a:cubicBezTo>
                  <a:pt x="2140" y="7"/>
                  <a:pt x="2080" y="14"/>
                  <a:pt x="2223" y="7"/>
                </a:cubicBezTo>
                <a:cubicBezTo>
                  <a:pt x="2366" y="0"/>
                  <a:pt x="2657" y="3"/>
                  <a:pt x="2948" y="7"/>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09072" name="Text Box 528"/>
          <p:cNvSpPr txBox="1">
            <a:spLocks noChangeArrowheads="1"/>
          </p:cNvSpPr>
          <p:nvPr/>
        </p:nvSpPr>
        <p:spPr bwMode="auto">
          <a:xfrm>
            <a:off x="34925" y="44450"/>
            <a:ext cx="3132138" cy="923925"/>
          </a:xfrm>
          <a:prstGeom prst="rect">
            <a:avLst/>
          </a:prstGeom>
          <a:noFill/>
          <a:ln>
            <a:noFill/>
          </a:ln>
          <a:effectLst/>
          <a:extLst/>
        </p:spPr>
        <p:txBody>
          <a:bodyPr>
            <a:spAutoFit/>
          </a:bodyPr>
          <a:lstStyle/>
          <a:p>
            <a:pPr>
              <a:spcBef>
                <a:spcPct val="50000"/>
              </a:spcBef>
              <a:defRPr/>
            </a:pPr>
            <a:r>
              <a:rPr lang="fr-FR" sz="5400" b="1" i="0" dirty="0">
                <a:effectLst>
                  <a:outerShdw blurRad="38100" dist="38100" dir="2700000" algn="tl">
                    <a:srgbClr val="C0C0C0"/>
                  </a:outerShdw>
                </a:effectLst>
                <a:latin typeface="Arial" charset="0"/>
              </a:rPr>
              <a:t>B </a:t>
            </a:r>
            <a:r>
              <a:rPr lang="fr-FR" sz="2800" b="1" i="0" dirty="0">
                <a:effectLst>
                  <a:outerShdw blurRad="38100" dist="38100" dir="2700000" algn="tl">
                    <a:srgbClr val="C0C0C0"/>
                  </a:outerShdw>
                </a:effectLst>
                <a:latin typeface="Arial" charset="0"/>
              </a:rPr>
              <a:t>effet shunt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72"/>
          <p:cNvSpPr txBox="1">
            <a:spLocks noChangeArrowheads="1"/>
          </p:cNvSpPr>
          <p:nvPr/>
        </p:nvSpPr>
        <p:spPr bwMode="auto">
          <a:xfrm>
            <a:off x="5322888" y="1484313"/>
            <a:ext cx="2057400" cy="825500"/>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obstruction des voies aériennes (atélectasie)</a:t>
            </a:r>
          </a:p>
        </p:txBody>
      </p:sp>
      <p:sp>
        <p:nvSpPr>
          <p:cNvPr id="112642" name="Freeform 2"/>
          <p:cNvSpPr>
            <a:spLocks/>
          </p:cNvSpPr>
          <p:nvPr/>
        </p:nvSpPr>
        <p:spPr bwMode="auto">
          <a:xfrm flipH="1">
            <a:off x="5075238" y="1989138"/>
            <a:ext cx="1295400" cy="863600"/>
          </a:xfrm>
          <a:custGeom>
            <a:avLst/>
            <a:gdLst>
              <a:gd name="T0" fmla="*/ 0 w 816"/>
              <a:gd name="T1" fmla="*/ 544 h 544"/>
              <a:gd name="T2" fmla="*/ 589 w 816"/>
              <a:gd name="T3" fmla="*/ 0 h 544"/>
              <a:gd name="T4" fmla="*/ 816 w 816"/>
              <a:gd name="T5" fmla="*/ 181 h 544"/>
              <a:gd name="T6" fmla="*/ 499 w 816"/>
              <a:gd name="T7" fmla="*/ 544 h 544"/>
              <a:gd name="T8" fmla="*/ 0 w 816"/>
              <a:gd name="T9" fmla="*/ 544 h 544"/>
            </a:gdLst>
            <a:ahLst/>
            <a:cxnLst>
              <a:cxn ang="0">
                <a:pos x="T0" y="T1"/>
              </a:cxn>
              <a:cxn ang="0">
                <a:pos x="T2" y="T3"/>
              </a:cxn>
              <a:cxn ang="0">
                <a:pos x="T4" y="T5"/>
              </a:cxn>
              <a:cxn ang="0">
                <a:pos x="T6" y="T7"/>
              </a:cxn>
              <a:cxn ang="0">
                <a:pos x="T8" y="T9"/>
              </a:cxn>
            </a:cxnLst>
            <a:rect l="0" t="0" r="r" b="b"/>
            <a:pathLst>
              <a:path w="816" h="544">
                <a:moveTo>
                  <a:pt x="0" y="544"/>
                </a:moveTo>
                <a:lnTo>
                  <a:pt x="589" y="0"/>
                </a:lnTo>
                <a:lnTo>
                  <a:pt x="816" y="181"/>
                </a:lnTo>
                <a:lnTo>
                  <a:pt x="499" y="544"/>
                </a:lnTo>
                <a:lnTo>
                  <a:pt x="0" y="544"/>
                </a:lnTo>
                <a:close/>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12644" name="Freeform 4"/>
          <p:cNvSpPr>
            <a:spLocks/>
          </p:cNvSpPr>
          <p:nvPr/>
        </p:nvSpPr>
        <p:spPr bwMode="auto">
          <a:xfrm>
            <a:off x="2255838" y="160338"/>
            <a:ext cx="4979987" cy="4098925"/>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12645" name="Oval 5"/>
          <p:cNvSpPr>
            <a:spLocks noChangeArrowheads="1"/>
          </p:cNvSpPr>
          <p:nvPr/>
        </p:nvSpPr>
        <p:spPr bwMode="auto">
          <a:xfrm>
            <a:off x="2195513" y="2525713"/>
            <a:ext cx="1727200" cy="1811337"/>
          </a:xfrm>
          <a:prstGeom prst="ellipse">
            <a:avLst/>
          </a:prstGeom>
          <a:solidFill>
            <a:srgbClr val="DDDDDD"/>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2646" name="Oval 6"/>
          <p:cNvSpPr>
            <a:spLocks noChangeArrowheads="1"/>
          </p:cNvSpPr>
          <p:nvPr/>
        </p:nvSpPr>
        <p:spPr bwMode="auto">
          <a:xfrm>
            <a:off x="5507038" y="2840038"/>
            <a:ext cx="1800225" cy="1419225"/>
          </a:xfrm>
          <a:prstGeom prst="ellipse">
            <a:avLst/>
          </a:prstGeom>
          <a:solidFill>
            <a:srgbClr val="DDDDDD"/>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2819" name="Freeform 179"/>
          <p:cNvSpPr>
            <a:spLocks/>
          </p:cNvSpPr>
          <p:nvPr/>
        </p:nvSpPr>
        <p:spPr bwMode="auto">
          <a:xfrm flipH="1">
            <a:off x="3059113" y="188913"/>
            <a:ext cx="1620837" cy="3240087"/>
          </a:xfrm>
          <a:custGeom>
            <a:avLst/>
            <a:gdLst>
              <a:gd name="T0" fmla="*/ 23 w 1021"/>
              <a:gd name="T1" fmla="*/ 0 h 2041"/>
              <a:gd name="T2" fmla="*/ 23 w 1021"/>
              <a:gd name="T3" fmla="*/ 590 h 2041"/>
              <a:gd name="T4" fmla="*/ 160 w 1021"/>
              <a:gd name="T5" fmla="*/ 998 h 2041"/>
              <a:gd name="T6" fmla="*/ 477 w 1021"/>
              <a:gd name="T7" fmla="*/ 1542 h 2041"/>
              <a:gd name="T8" fmla="*/ 795 w 1021"/>
              <a:gd name="T9" fmla="*/ 1905 h 2041"/>
              <a:gd name="T10" fmla="*/ 1021 w 1021"/>
              <a:gd name="T11" fmla="*/ 2041 h 2041"/>
            </a:gdLst>
            <a:ahLst/>
            <a:cxnLst>
              <a:cxn ang="0">
                <a:pos x="T0" y="T1"/>
              </a:cxn>
              <a:cxn ang="0">
                <a:pos x="T2" y="T3"/>
              </a:cxn>
              <a:cxn ang="0">
                <a:pos x="T4" y="T5"/>
              </a:cxn>
              <a:cxn ang="0">
                <a:pos x="T6" y="T7"/>
              </a:cxn>
              <a:cxn ang="0">
                <a:pos x="T8" y="T9"/>
              </a:cxn>
              <a:cxn ang="0">
                <a:pos x="T10" y="T11"/>
              </a:cxn>
            </a:cxnLst>
            <a:rect l="0" t="0" r="r" b="b"/>
            <a:pathLst>
              <a:path w="1021" h="2041">
                <a:moveTo>
                  <a:pt x="23" y="0"/>
                </a:moveTo>
                <a:cubicBezTo>
                  <a:pt x="11" y="212"/>
                  <a:pt x="0" y="424"/>
                  <a:pt x="23" y="590"/>
                </a:cubicBezTo>
                <a:cubicBezTo>
                  <a:pt x="46" y="756"/>
                  <a:pt x="84" y="839"/>
                  <a:pt x="160" y="998"/>
                </a:cubicBezTo>
                <a:cubicBezTo>
                  <a:pt x="236" y="1157"/>
                  <a:pt x="371" y="1391"/>
                  <a:pt x="477" y="1542"/>
                </a:cubicBezTo>
                <a:cubicBezTo>
                  <a:pt x="583" y="1693"/>
                  <a:pt x="704" y="1822"/>
                  <a:pt x="795" y="1905"/>
                </a:cubicBezTo>
                <a:cubicBezTo>
                  <a:pt x="886" y="1988"/>
                  <a:pt x="953" y="2014"/>
                  <a:pt x="1021" y="2041"/>
                </a:cubicBezTo>
              </a:path>
            </a:pathLst>
          </a:custGeom>
          <a:noFill/>
          <a:ln w="76200" cmpd="sng">
            <a:solidFill>
              <a:schemeClr val="tx1"/>
            </a:solidFill>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2820" name="Freeform 180"/>
          <p:cNvSpPr>
            <a:spLocks/>
          </p:cNvSpPr>
          <p:nvPr/>
        </p:nvSpPr>
        <p:spPr bwMode="auto">
          <a:xfrm flipH="1">
            <a:off x="4800600" y="188913"/>
            <a:ext cx="587375" cy="2087562"/>
          </a:xfrm>
          <a:custGeom>
            <a:avLst/>
            <a:gdLst>
              <a:gd name="T0" fmla="*/ 363 w 370"/>
              <a:gd name="T1" fmla="*/ 0 h 1361"/>
              <a:gd name="T2" fmla="*/ 363 w 370"/>
              <a:gd name="T3" fmla="*/ 317 h 1361"/>
              <a:gd name="T4" fmla="*/ 363 w 370"/>
              <a:gd name="T5" fmla="*/ 544 h 1361"/>
              <a:gd name="T6" fmla="*/ 318 w 370"/>
              <a:gd name="T7" fmla="*/ 771 h 1361"/>
              <a:gd name="T8" fmla="*/ 227 w 370"/>
              <a:gd name="T9" fmla="*/ 998 h 1361"/>
              <a:gd name="T10" fmla="*/ 137 w 370"/>
              <a:gd name="T11" fmla="*/ 1179 h 1361"/>
              <a:gd name="T12" fmla="*/ 0 w 370"/>
              <a:gd name="T13" fmla="*/ 1361 h 1361"/>
            </a:gdLst>
            <a:ahLst/>
            <a:cxnLst>
              <a:cxn ang="0">
                <a:pos x="T0" y="T1"/>
              </a:cxn>
              <a:cxn ang="0">
                <a:pos x="T2" y="T3"/>
              </a:cxn>
              <a:cxn ang="0">
                <a:pos x="T4" y="T5"/>
              </a:cxn>
              <a:cxn ang="0">
                <a:pos x="T6" y="T7"/>
              </a:cxn>
              <a:cxn ang="0">
                <a:pos x="T8" y="T9"/>
              </a:cxn>
              <a:cxn ang="0">
                <a:pos x="T10" y="T11"/>
              </a:cxn>
              <a:cxn ang="0">
                <a:pos x="T12" y="T13"/>
              </a:cxn>
            </a:cxnLst>
            <a:rect l="0" t="0" r="r" b="b"/>
            <a:pathLst>
              <a:path w="370" h="1361">
                <a:moveTo>
                  <a:pt x="363" y="0"/>
                </a:moveTo>
                <a:cubicBezTo>
                  <a:pt x="363" y="113"/>
                  <a:pt x="363" y="226"/>
                  <a:pt x="363" y="317"/>
                </a:cubicBezTo>
                <a:cubicBezTo>
                  <a:pt x="363" y="408"/>
                  <a:pt x="370" y="468"/>
                  <a:pt x="363" y="544"/>
                </a:cubicBezTo>
                <a:cubicBezTo>
                  <a:pt x="356" y="620"/>
                  <a:pt x="341" y="695"/>
                  <a:pt x="318" y="771"/>
                </a:cubicBezTo>
                <a:cubicBezTo>
                  <a:pt x="295" y="847"/>
                  <a:pt x="257" y="930"/>
                  <a:pt x="227" y="998"/>
                </a:cubicBezTo>
                <a:cubicBezTo>
                  <a:pt x="197" y="1066"/>
                  <a:pt x="175" y="1119"/>
                  <a:pt x="137" y="1179"/>
                </a:cubicBezTo>
                <a:cubicBezTo>
                  <a:pt x="99" y="1239"/>
                  <a:pt x="49" y="1300"/>
                  <a:pt x="0" y="1361"/>
                </a:cubicBezTo>
              </a:path>
            </a:pathLst>
          </a:custGeom>
          <a:noFill/>
          <a:ln w="76200" cmpd="sng">
            <a:solidFill>
              <a:schemeClr val="tx1"/>
            </a:solidFill>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2821" name="Freeform 181"/>
          <p:cNvSpPr>
            <a:spLocks/>
          </p:cNvSpPr>
          <p:nvPr/>
        </p:nvSpPr>
        <p:spPr bwMode="auto">
          <a:xfrm rot="21299513" flipH="1">
            <a:off x="5218113" y="2187575"/>
            <a:ext cx="865187" cy="731838"/>
          </a:xfrm>
          <a:custGeom>
            <a:avLst/>
            <a:gdLst>
              <a:gd name="T0" fmla="*/ 227 w 408"/>
              <a:gd name="T1" fmla="*/ 0 h 363"/>
              <a:gd name="T2" fmla="*/ 0 w 408"/>
              <a:gd name="T3" fmla="*/ 227 h 363"/>
              <a:gd name="T4" fmla="*/ 227 w 408"/>
              <a:gd name="T5" fmla="*/ 363 h 363"/>
              <a:gd name="T6" fmla="*/ 408 w 408"/>
              <a:gd name="T7" fmla="*/ 91 h 363"/>
              <a:gd name="T8" fmla="*/ 227 w 408"/>
              <a:gd name="T9" fmla="*/ 0 h 363"/>
            </a:gdLst>
            <a:ahLst/>
            <a:cxnLst>
              <a:cxn ang="0">
                <a:pos x="T0" y="T1"/>
              </a:cxn>
              <a:cxn ang="0">
                <a:pos x="T2" y="T3"/>
              </a:cxn>
              <a:cxn ang="0">
                <a:pos x="T4" y="T5"/>
              </a:cxn>
              <a:cxn ang="0">
                <a:pos x="T6" y="T7"/>
              </a:cxn>
              <a:cxn ang="0">
                <a:pos x="T8" y="T9"/>
              </a:cxn>
            </a:cxnLst>
            <a:rect l="0" t="0" r="r" b="b"/>
            <a:pathLst>
              <a:path w="408" h="363">
                <a:moveTo>
                  <a:pt x="227" y="0"/>
                </a:moveTo>
                <a:lnTo>
                  <a:pt x="0" y="227"/>
                </a:lnTo>
                <a:lnTo>
                  <a:pt x="227" y="363"/>
                </a:lnTo>
                <a:lnTo>
                  <a:pt x="408" y="91"/>
                </a:lnTo>
                <a:lnTo>
                  <a:pt x="227" y="0"/>
                </a:lnTo>
                <a:close/>
              </a:path>
            </a:pathLst>
          </a:custGeom>
          <a:solidFill>
            <a:srgbClr val="969696"/>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20490" name="Text Box 182"/>
          <p:cNvSpPr txBox="1">
            <a:spLocks noChangeArrowheads="1"/>
          </p:cNvSpPr>
          <p:nvPr/>
        </p:nvSpPr>
        <p:spPr bwMode="auto">
          <a:xfrm>
            <a:off x="7019925" y="2847975"/>
            <a:ext cx="1403350" cy="581025"/>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VA = 0 et P</a:t>
            </a:r>
            <a:r>
              <a:rPr lang="fr-FR" sz="1600" i="0" baseline="-25000">
                <a:latin typeface="Arial" charset="0"/>
                <a:sym typeface="Wingdings" pitchFamily="2" charset="2"/>
              </a:rPr>
              <a:t>A</a:t>
            </a:r>
            <a:r>
              <a:rPr lang="fr-FR" sz="1600" i="0">
                <a:latin typeface="Arial" charset="0"/>
                <a:sym typeface="Wingdings" pitchFamily="2" charset="2"/>
              </a:rPr>
              <a:t>O</a:t>
            </a:r>
            <a:r>
              <a:rPr lang="fr-FR" sz="1600" i="0" baseline="-25000">
                <a:latin typeface="Arial" charset="0"/>
                <a:sym typeface="Wingdings" pitchFamily="2" charset="2"/>
              </a:rPr>
              <a:t>2</a:t>
            </a:r>
            <a:r>
              <a:rPr lang="fr-FR" sz="1600" i="0">
                <a:latin typeface="Arial" charset="0"/>
                <a:sym typeface="Wingdings" pitchFamily="2" charset="2"/>
              </a:rPr>
              <a:t> = 0</a:t>
            </a:r>
          </a:p>
        </p:txBody>
      </p:sp>
      <p:sp>
        <p:nvSpPr>
          <p:cNvPr id="112997" name="Text Box 357"/>
          <p:cNvSpPr txBox="1">
            <a:spLocks noChangeArrowheads="1"/>
          </p:cNvSpPr>
          <p:nvPr/>
        </p:nvSpPr>
        <p:spPr bwMode="auto">
          <a:xfrm>
            <a:off x="34925" y="44450"/>
            <a:ext cx="2989263" cy="923925"/>
          </a:xfrm>
          <a:prstGeom prst="rect">
            <a:avLst/>
          </a:prstGeom>
          <a:noFill/>
          <a:ln>
            <a:noFill/>
          </a:ln>
          <a:effectLst/>
          <a:extLst/>
        </p:spPr>
        <p:txBody>
          <a:bodyPr>
            <a:spAutoFit/>
          </a:bodyPr>
          <a:lstStyle/>
          <a:p>
            <a:pPr>
              <a:spcBef>
                <a:spcPct val="50000"/>
              </a:spcBef>
              <a:defRPr/>
            </a:pPr>
            <a:r>
              <a:rPr lang="fr-FR" sz="5400" b="1" i="0" dirty="0">
                <a:effectLst>
                  <a:outerShdw blurRad="38100" dist="38100" dir="2700000" algn="tl">
                    <a:srgbClr val="C0C0C0"/>
                  </a:outerShdw>
                </a:effectLst>
                <a:latin typeface="Arial" charset="0"/>
              </a:rPr>
              <a:t>C </a:t>
            </a:r>
            <a:r>
              <a:rPr lang="fr-FR" sz="2800" b="1" i="0" dirty="0">
                <a:effectLst>
                  <a:outerShdw blurRad="38100" dist="38100" dir="2700000" algn="tl">
                    <a:srgbClr val="C0C0C0"/>
                  </a:outerShdw>
                </a:effectLst>
                <a:latin typeface="Arial" charset="0"/>
              </a:rPr>
              <a:t>effet shunt</a:t>
            </a:r>
          </a:p>
        </p:txBody>
      </p:sp>
      <p:sp>
        <p:nvSpPr>
          <p:cNvPr id="20492" name="Text Box 358"/>
          <p:cNvSpPr txBox="1">
            <a:spLocks noChangeArrowheads="1"/>
          </p:cNvSpPr>
          <p:nvPr/>
        </p:nvSpPr>
        <p:spPr bwMode="auto">
          <a:xfrm>
            <a:off x="1116013" y="1628775"/>
            <a:ext cx="2051050" cy="581025"/>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VA et P</a:t>
            </a:r>
            <a:r>
              <a:rPr lang="fr-FR" sz="1600" i="0" baseline="-25000">
                <a:latin typeface="Arial" charset="0"/>
                <a:sym typeface="Wingdings" pitchFamily="2" charset="2"/>
              </a:rPr>
              <a:t>A</a:t>
            </a:r>
            <a:r>
              <a:rPr lang="fr-FR" sz="1600" i="0">
                <a:latin typeface="Arial" charset="0"/>
                <a:sym typeface="Wingdings" pitchFamily="2" charset="2"/>
              </a:rPr>
              <a:t>O</a:t>
            </a:r>
            <a:r>
              <a:rPr lang="fr-FR" sz="1600" i="0" baseline="-25000">
                <a:latin typeface="Arial" charset="0"/>
                <a:sym typeface="Wingdings" pitchFamily="2" charset="2"/>
              </a:rPr>
              <a:t>2 </a:t>
            </a:r>
            <a:r>
              <a:rPr lang="fr-FR" sz="1600" i="0">
                <a:latin typeface="Arial" charset="0"/>
                <a:sym typeface="Wingdings" pitchFamily="2" charset="2"/>
              </a:rPr>
              <a:t>normales</a:t>
            </a:r>
          </a:p>
        </p:txBody>
      </p:sp>
      <p:sp>
        <p:nvSpPr>
          <p:cNvPr id="112999" name="Line 359"/>
          <p:cNvSpPr>
            <a:spLocks noChangeShapeType="1"/>
          </p:cNvSpPr>
          <p:nvPr/>
        </p:nvSpPr>
        <p:spPr bwMode="auto">
          <a:xfrm>
            <a:off x="1908175" y="2205038"/>
            <a:ext cx="935038" cy="1152525"/>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3000" name="Text Box 360"/>
          <p:cNvSpPr txBox="1">
            <a:spLocks noChangeArrowheads="1"/>
          </p:cNvSpPr>
          <p:nvPr/>
        </p:nvSpPr>
        <p:spPr bwMode="auto">
          <a:xfrm>
            <a:off x="6877050" y="3716338"/>
            <a:ext cx="1439863" cy="701675"/>
          </a:xfrm>
          <a:prstGeom prst="rect">
            <a:avLst/>
          </a:prstGeom>
          <a:noFill/>
          <a:ln>
            <a:noFill/>
          </a:ln>
          <a:effectLst/>
          <a:extLst/>
        </p:spPr>
        <p:txBody>
          <a:bodyPr>
            <a:spAutoFit/>
          </a:bodyPr>
          <a:lstStyle/>
          <a:p>
            <a:pPr algn="ctr">
              <a:spcBef>
                <a:spcPct val="50000"/>
              </a:spcBef>
              <a:defRPr/>
            </a:pPr>
            <a:r>
              <a:rPr lang="fr-FR" sz="1600" i="0">
                <a:sym typeface="Wingdings" pitchFamily="2" charset="2"/>
              </a:rPr>
              <a:t></a:t>
            </a:r>
            <a:r>
              <a:rPr lang="fr-FR" sz="1600">
                <a:effectLst>
                  <a:outerShdw blurRad="38100" dist="38100" dir="2700000" algn="tl">
                    <a:srgbClr val="C0C0C0"/>
                  </a:outerShdw>
                </a:effectLst>
                <a:sym typeface="Wingdings" pitchFamily="2" charset="2"/>
              </a:rPr>
              <a:t> </a:t>
            </a:r>
            <a:r>
              <a:rPr lang="fr-FR" sz="1600" i="0">
                <a:sym typeface="Wingdings" pitchFamily="2" charset="2"/>
              </a:rPr>
              <a:t></a:t>
            </a:r>
            <a:r>
              <a:rPr lang="fr-FR" sz="1600">
                <a:effectLst>
                  <a:outerShdw blurRad="38100" dist="38100" dir="2700000" algn="tl">
                    <a:srgbClr val="C0C0C0"/>
                  </a:outerShdw>
                </a:effectLst>
                <a:sym typeface="Wingdings" pitchFamily="2" charset="2"/>
              </a:rPr>
              <a:t> </a:t>
            </a:r>
            <a:r>
              <a:rPr lang="fr-FR" sz="1600" i="0">
                <a:sym typeface="Wingdings" pitchFamily="2" charset="2"/>
              </a:rPr>
              <a:t></a:t>
            </a:r>
            <a:r>
              <a:rPr lang="fr-FR">
                <a:effectLst>
                  <a:outerShdw blurRad="38100" dist="38100" dir="2700000" algn="tl">
                    <a:srgbClr val="C0C0C0"/>
                  </a:outerShdw>
                </a:effectLst>
                <a:sym typeface="Wingdings" pitchFamily="2" charset="2"/>
              </a:rPr>
              <a:t> </a:t>
            </a:r>
            <a:r>
              <a:rPr lang="fr-FR" sz="1600" b="1" i="0">
                <a:latin typeface="Arial" charset="0"/>
                <a:sym typeface="Wingdings" pitchFamily="2" charset="2"/>
              </a:rPr>
              <a:t>CaO</a:t>
            </a:r>
            <a:r>
              <a:rPr lang="fr-FR" sz="1600" b="1" i="0" baseline="-25000">
                <a:latin typeface="Arial" charset="0"/>
                <a:sym typeface="Wingdings" pitchFamily="2" charset="2"/>
              </a:rPr>
              <a:t>2 </a:t>
            </a:r>
            <a:r>
              <a:rPr lang="fr-FR" sz="1600" i="0">
                <a:latin typeface="Arial" charset="0"/>
                <a:sym typeface="Wingdings" pitchFamily="2" charset="2"/>
              </a:rPr>
              <a:t>et Q normal</a:t>
            </a:r>
          </a:p>
        </p:txBody>
      </p:sp>
      <p:grpSp>
        <p:nvGrpSpPr>
          <p:cNvPr id="20495" name="Group 522"/>
          <p:cNvGrpSpPr>
            <a:grpSpLocks/>
          </p:cNvGrpSpPr>
          <p:nvPr/>
        </p:nvGrpSpPr>
        <p:grpSpPr bwMode="auto">
          <a:xfrm>
            <a:off x="-36513" y="3971925"/>
            <a:ext cx="9288463" cy="2878138"/>
            <a:chOff x="-23" y="2502"/>
            <a:chExt cx="5851" cy="1813"/>
          </a:xfrm>
        </p:grpSpPr>
        <p:sp>
          <p:nvSpPr>
            <p:cNvPr id="113001" name="Text Box 361"/>
            <p:cNvSpPr txBox="1">
              <a:spLocks noChangeArrowheads="1"/>
            </p:cNvSpPr>
            <p:nvPr/>
          </p:nvSpPr>
          <p:spPr bwMode="auto">
            <a:xfrm>
              <a:off x="4872" y="2886"/>
              <a:ext cx="908" cy="288"/>
            </a:xfrm>
            <a:prstGeom prst="rect">
              <a:avLst/>
            </a:prstGeom>
            <a:noFill/>
            <a:ln>
              <a:noFill/>
            </a:ln>
            <a:effectLst/>
            <a:extLst/>
          </p:spPr>
          <p:txBody>
            <a:bodyPr>
              <a:spAutoFit/>
            </a:bodyPr>
            <a:lstStyle/>
            <a:p>
              <a:pPr algn="ctr">
                <a:spcBef>
                  <a:spcPct val="50000"/>
                </a:spcBef>
                <a:defRPr/>
              </a:pPr>
              <a:r>
                <a:rPr lang="fr-FR" sz="1600" i="0">
                  <a:latin typeface="Arial" charset="0"/>
                  <a:sym typeface="Wingdings" pitchFamily="2" charset="2"/>
                </a:rPr>
                <a:t> </a:t>
              </a:r>
              <a:r>
                <a:rPr lang="fr-FR" sz="1600" i="0">
                  <a:sym typeface="Wingdings" pitchFamily="2" charset="2"/>
                </a:rPr>
                <a:t></a:t>
              </a:r>
              <a:r>
                <a:rPr lang="fr-FR">
                  <a:effectLst>
                    <a:outerShdw blurRad="38100" dist="38100" dir="2700000" algn="tl">
                      <a:srgbClr val="C0C0C0"/>
                    </a:outerShdw>
                  </a:effectLst>
                  <a:sym typeface="Wingdings" pitchFamily="2" charset="2"/>
                </a:rPr>
                <a:t> </a:t>
              </a:r>
              <a:r>
                <a:rPr lang="fr-FR" sz="1600" b="1" i="0">
                  <a:latin typeface="Arial" charset="0"/>
                  <a:sym typeface="Wingdings" pitchFamily="2" charset="2"/>
                </a:rPr>
                <a:t>CaO</a:t>
              </a:r>
              <a:r>
                <a:rPr lang="fr-FR" sz="1600" b="1" i="0" baseline="-25000">
                  <a:latin typeface="Arial" charset="0"/>
                  <a:sym typeface="Wingdings" pitchFamily="2" charset="2"/>
                </a:rPr>
                <a:t>2</a:t>
              </a:r>
            </a:p>
          </p:txBody>
        </p:sp>
        <p:sp>
          <p:nvSpPr>
            <p:cNvPr id="113002" name="Oval 362"/>
            <p:cNvSpPr>
              <a:spLocks noChangeArrowheads="1"/>
            </p:cNvSpPr>
            <p:nvPr/>
          </p:nvSpPr>
          <p:spPr bwMode="auto">
            <a:xfrm>
              <a:off x="839" y="315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03" name="Oval 363"/>
            <p:cNvSpPr>
              <a:spLocks noChangeArrowheads="1"/>
            </p:cNvSpPr>
            <p:nvPr/>
          </p:nvSpPr>
          <p:spPr bwMode="auto">
            <a:xfrm>
              <a:off x="975" y="329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04" name="Oval 364"/>
            <p:cNvSpPr>
              <a:spLocks noChangeArrowheads="1"/>
            </p:cNvSpPr>
            <p:nvPr/>
          </p:nvSpPr>
          <p:spPr bwMode="auto">
            <a:xfrm>
              <a:off x="1111" y="35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05" name="Oval 365"/>
            <p:cNvSpPr>
              <a:spLocks noChangeArrowheads="1"/>
            </p:cNvSpPr>
            <p:nvPr/>
          </p:nvSpPr>
          <p:spPr bwMode="auto">
            <a:xfrm>
              <a:off x="1111" y="35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06" name="Oval 366"/>
            <p:cNvSpPr>
              <a:spLocks noChangeArrowheads="1"/>
            </p:cNvSpPr>
            <p:nvPr/>
          </p:nvSpPr>
          <p:spPr bwMode="auto">
            <a:xfrm>
              <a:off x="1066" y="297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07" name="Oval 367"/>
            <p:cNvSpPr>
              <a:spLocks noChangeArrowheads="1"/>
            </p:cNvSpPr>
            <p:nvPr/>
          </p:nvSpPr>
          <p:spPr bwMode="auto">
            <a:xfrm>
              <a:off x="1202" y="311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08" name="Oval 368"/>
            <p:cNvSpPr>
              <a:spLocks noChangeArrowheads="1"/>
            </p:cNvSpPr>
            <p:nvPr/>
          </p:nvSpPr>
          <p:spPr bwMode="auto">
            <a:xfrm>
              <a:off x="1338" y="28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09" name="Oval 369"/>
            <p:cNvSpPr>
              <a:spLocks noChangeArrowheads="1"/>
            </p:cNvSpPr>
            <p:nvPr/>
          </p:nvSpPr>
          <p:spPr bwMode="auto">
            <a:xfrm>
              <a:off x="1474" y="297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0" name="Oval 370"/>
            <p:cNvSpPr>
              <a:spLocks noChangeArrowheads="1"/>
            </p:cNvSpPr>
            <p:nvPr/>
          </p:nvSpPr>
          <p:spPr bwMode="auto">
            <a:xfrm>
              <a:off x="1626" y="302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1" name="Oval 371"/>
            <p:cNvSpPr>
              <a:spLocks noChangeArrowheads="1"/>
            </p:cNvSpPr>
            <p:nvPr/>
          </p:nvSpPr>
          <p:spPr bwMode="auto">
            <a:xfrm>
              <a:off x="1655" y="279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2" name="Oval 372"/>
            <p:cNvSpPr>
              <a:spLocks noChangeArrowheads="1"/>
            </p:cNvSpPr>
            <p:nvPr/>
          </p:nvSpPr>
          <p:spPr bwMode="auto">
            <a:xfrm>
              <a:off x="1927" y="28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3" name="Oval 373"/>
            <p:cNvSpPr>
              <a:spLocks noChangeArrowheads="1"/>
            </p:cNvSpPr>
            <p:nvPr/>
          </p:nvSpPr>
          <p:spPr bwMode="auto">
            <a:xfrm>
              <a:off x="2154" y="2931"/>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4" name="Oval 374"/>
            <p:cNvSpPr>
              <a:spLocks noChangeArrowheads="1"/>
            </p:cNvSpPr>
            <p:nvPr/>
          </p:nvSpPr>
          <p:spPr bwMode="auto">
            <a:xfrm>
              <a:off x="2245" y="320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5" name="Oval 375"/>
            <p:cNvSpPr>
              <a:spLocks noChangeArrowheads="1"/>
            </p:cNvSpPr>
            <p:nvPr/>
          </p:nvSpPr>
          <p:spPr bwMode="auto">
            <a:xfrm>
              <a:off x="2426" y="320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6" name="Oval 376"/>
            <p:cNvSpPr>
              <a:spLocks noChangeArrowheads="1"/>
            </p:cNvSpPr>
            <p:nvPr/>
          </p:nvSpPr>
          <p:spPr bwMode="auto">
            <a:xfrm>
              <a:off x="1973" y="306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7" name="Oval 377"/>
            <p:cNvSpPr>
              <a:spLocks noChangeArrowheads="1"/>
            </p:cNvSpPr>
            <p:nvPr/>
          </p:nvSpPr>
          <p:spPr bwMode="auto">
            <a:xfrm>
              <a:off x="2971" y="3385"/>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8" name="Oval 378"/>
            <p:cNvSpPr>
              <a:spLocks noChangeArrowheads="1"/>
            </p:cNvSpPr>
            <p:nvPr/>
          </p:nvSpPr>
          <p:spPr bwMode="auto">
            <a:xfrm>
              <a:off x="2336" y="297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19" name="Oval 379"/>
            <p:cNvSpPr>
              <a:spLocks noChangeArrowheads="1"/>
            </p:cNvSpPr>
            <p:nvPr/>
          </p:nvSpPr>
          <p:spPr bwMode="auto">
            <a:xfrm>
              <a:off x="2517" y="302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0" name="Oval 380"/>
            <p:cNvSpPr>
              <a:spLocks noChangeArrowheads="1"/>
            </p:cNvSpPr>
            <p:nvPr/>
          </p:nvSpPr>
          <p:spPr bwMode="auto">
            <a:xfrm>
              <a:off x="1020" y="379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1" name="Oval 381"/>
            <p:cNvSpPr>
              <a:spLocks noChangeArrowheads="1"/>
            </p:cNvSpPr>
            <p:nvPr/>
          </p:nvSpPr>
          <p:spPr bwMode="auto">
            <a:xfrm>
              <a:off x="1156" y="392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2" name="Oval 382"/>
            <p:cNvSpPr>
              <a:spLocks noChangeArrowheads="1"/>
            </p:cNvSpPr>
            <p:nvPr/>
          </p:nvSpPr>
          <p:spPr bwMode="auto">
            <a:xfrm>
              <a:off x="1202" y="370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3" name="Oval 383"/>
            <p:cNvSpPr>
              <a:spLocks noChangeArrowheads="1"/>
            </p:cNvSpPr>
            <p:nvPr/>
          </p:nvSpPr>
          <p:spPr bwMode="auto">
            <a:xfrm>
              <a:off x="1383" y="374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4" name="Oval 384"/>
            <p:cNvSpPr>
              <a:spLocks noChangeArrowheads="1"/>
            </p:cNvSpPr>
            <p:nvPr/>
          </p:nvSpPr>
          <p:spPr bwMode="auto">
            <a:xfrm>
              <a:off x="2790" y="3385"/>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5" name="Oval 385"/>
            <p:cNvSpPr>
              <a:spLocks noChangeArrowheads="1"/>
            </p:cNvSpPr>
            <p:nvPr/>
          </p:nvSpPr>
          <p:spPr bwMode="auto">
            <a:xfrm>
              <a:off x="2699" y="361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6" name="Oval 386"/>
            <p:cNvSpPr>
              <a:spLocks noChangeArrowheads="1"/>
            </p:cNvSpPr>
            <p:nvPr/>
          </p:nvSpPr>
          <p:spPr bwMode="auto">
            <a:xfrm>
              <a:off x="2835" y="374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7" name="Oval 387"/>
            <p:cNvSpPr>
              <a:spLocks noChangeArrowheads="1"/>
            </p:cNvSpPr>
            <p:nvPr/>
          </p:nvSpPr>
          <p:spPr bwMode="auto">
            <a:xfrm>
              <a:off x="2881" y="3521"/>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8" name="Oval 388"/>
            <p:cNvSpPr>
              <a:spLocks noChangeArrowheads="1"/>
            </p:cNvSpPr>
            <p:nvPr/>
          </p:nvSpPr>
          <p:spPr bwMode="auto">
            <a:xfrm>
              <a:off x="3062" y="356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29" name="Oval 389"/>
            <p:cNvSpPr>
              <a:spLocks noChangeArrowheads="1"/>
            </p:cNvSpPr>
            <p:nvPr/>
          </p:nvSpPr>
          <p:spPr bwMode="auto">
            <a:xfrm>
              <a:off x="3107" y="293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0" name="Oval 390"/>
            <p:cNvSpPr>
              <a:spLocks noChangeArrowheads="1"/>
            </p:cNvSpPr>
            <p:nvPr/>
          </p:nvSpPr>
          <p:spPr bwMode="auto">
            <a:xfrm>
              <a:off x="3016" y="311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1" name="Oval 391"/>
            <p:cNvSpPr>
              <a:spLocks noChangeArrowheads="1"/>
            </p:cNvSpPr>
            <p:nvPr/>
          </p:nvSpPr>
          <p:spPr bwMode="auto">
            <a:xfrm>
              <a:off x="3152"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2" name="Oval 392"/>
            <p:cNvSpPr>
              <a:spLocks noChangeArrowheads="1"/>
            </p:cNvSpPr>
            <p:nvPr/>
          </p:nvSpPr>
          <p:spPr bwMode="auto">
            <a:xfrm>
              <a:off x="3216" y="308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3" name="Oval 393"/>
            <p:cNvSpPr>
              <a:spLocks noChangeArrowheads="1"/>
            </p:cNvSpPr>
            <p:nvPr/>
          </p:nvSpPr>
          <p:spPr bwMode="auto">
            <a:xfrm>
              <a:off x="3379" y="306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4" name="Oval 394"/>
            <p:cNvSpPr>
              <a:spLocks noChangeArrowheads="1"/>
            </p:cNvSpPr>
            <p:nvPr/>
          </p:nvSpPr>
          <p:spPr bwMode="auto">
            <a:xfrm>
              <a:off x="3061" y="374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5" name="Oval 395"/>
            <p:cNvSpPr>
              <a:spLocks noChangeArrowheads="1"/>
            </p:cNvSpPr>
            <p:nvPr/>
          </p:nvSpPr>
          <p:spPr bwMode="auto">
            <a:xfrm>
              <a:off x="3152" y="402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6" name="Oval 396"/>
            <p:cNvSpPr>
              <a:spLocks noChangeArrowheads="1"/>
            </p:cNvSpPr>
            <p:nvPr/>
          </p:nvSpPr>
          <p:spPr bwMode="auto">
            <a:xfrm>
              <a:off x="3333" y="402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7" name="Oval 397"/>
            <p:cNvSpPr>
              <a:spLocks noChangeArrowheads="1"/>
            </p:cNvSpPr>
            <p:nvPr/>
          </p:nvSpPr>
          <p:spPr bwMode="auto">
            <a:xfrm>
              <a:off x="3243" y="379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8" name="Oval 398"/>
            <p:cNvSpPr>
              <a:spLocks noChangeArrowheads="1"/>
            </p:cNvSpPr>
            <p:nvPr/>
          </p:nvSpPr>
          <p:spPr bwMode="auto">
            <a:xfrm>
              <a:off x="3424" y="383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39" name="Oval 399"/>
            <p:cNvSpPr>
              <a:spLocks noChangeArrowheads="1"/>
            </p:cNvSpPr>
            <p:nvPr/>
          </p:nvSpPr>
          <p:spPr bwMode="auto">
            <a:xfrm>
              <a:off x="3651" y="383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0" name="Oval 400"/>
            <p:cNvSpPr>
              <a:spLocks noChangeArrowheads="1"/>
            </p:cNvSpPr>
            <p:nvPr/>
          </p:nvSpPr>
          <p:spPr bwMode="auto">
            <a:xfrm>
              <a:off x="3560" y="402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1" name="Oval 401"/>
            <p:cNvSpPr>
              <a:spLocks noChangeArrowheads="1"/>
            </p:cNvSpPr>
            <p:nvPr/>
          </p:nvSpPr>
          <p:spPr bwMode="auto">
            <a:xfrm>
              <a:off x="3696" y="415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2" name="Oval 402"/>
            <p:cNvSpPr>
              <a:spLocks noChangeArrowheads="1"/>
            </p:cNvSpPr>
            <p:nvPr/>
          </p:nvSpPr>
          <p:spPr bwMode="auto">
            <a:xfrm>
              <a:off x="3760" y="399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3" name="Oval 403"/>
            <p:cNvSpPr>
              <a:spLocks noChangeArrowheads="1"/>
            </p:cNvSpPr>
            <p:nvPr/>
          </p:nvSpPr>
          <p:spPr bwMode="auto">
            <a:xfrm>
              <a:off x="3923" y="397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4" name="Oval 404"/>
            <p:cNvSpPr>
              <a:spLocks noChangeArrowheads="1"/>
            </p:cNvSpPr>
            <p:nvPr/>
          </p:nvSpPr>
          <p:spPr bwMode="auto">
            <a:xfrm>
              <a:off x="2789" y="320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5" name="Oval 405"/>
            <p:cNvSpPr>
              <a:spLocks noChangeArrowheads="1"/>
            </p:cNvSpPr>
            <p:nvPr/>
          </p:nvSpPr>
          <p:spPr bwMode="auto">
            <a:xfrm>
              <a:off x="2608" y="333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6" name="Oval 406"/>
            <p:cNvSpPr>
              <a:spLocks noChangeArrowheads="1"/>
            </p:cNvSpPr>
            <p:nvPr/>
          </p:nvSpPr>
          <p:spPr bwMode="auto">
            <a:xfrm>
              <a:off x="2562" y="347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7" name="Oval 407"/>
            <p:cNvSpPr>
              <a:spLocks noChangeArrowheads="1"/>
            </p:cNvSpPr>
            <p:nvPr/>
          </p:nvSpPr>
          <p:spPr bwMode="auto">
            <a:xfrm>
              <a:off x="2608" y="315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8" name="Oval 408"/>
            <p:cNvSpPr>
              <a:spLocks noChangeArrowheads="1"/>
            </p:cNvSpPr>
            <p:nvPr/>
          </p:nvSpPr>
          <p:spPr bwMode="auto">
            <a:xfrm>
              <a:off x="1383" y="315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49" name="Oval 409"/>
            <p:cNvSpPr>
              <a:spLocks noChangeArrowheads="1"/>
            </p:cNvSpPr>
            <p:nvPr/>
          </p:nvSpPr>
          <p:spPr bwMode="auto">
            <a:xfrm>
              <a:off x="204" y="33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0" name="Oval 410"/>
            <p:cNvSpPr>
              <a:spLocks noChangeArrowheads="1"/>
            </p:cNvSpPr>
            <p:nvPr/>
          </p:nvSpPr>
          <p:spPr bwMode="auto">
            <a:xfrm>
              <a:off x="657"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1" name="Oval 411"/>
            <p:cNvSpPr>
              <a:spLocks noChangeArrowheads="1"/>
            </p:cNvSpPr>
            <p:nvPr/>
          </p:nvSpPr>
          <p:spPr bwMode="auto">
            <a:xfrm>
              <a:off x="748" y="352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2" name="Oval 412"/>
            <p:cNvSpPr>
              <a:spLocks noChangeArrowheads="1"/>
            </p:cNvSpPr>
            <p:nvPr/>
          </p:nvSpPr>
          <p:spPr bwMode="auto">
            <a:xfrm>
              <a:off x="929" y="352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3" name="Oval 413"/>
            <p:cNvSpPr>
              <a:spLocks noChangeArrowheads="1"/>
            </p:cNvSpPr>
            <p:nvPr/>
          </p:nvSpPr>
          <p:spPr bwMode="auto">
            <a:xfrm>
              <a:off x="476" y="338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4" name="Oval 414"/>
            <p:cNvSpPr>
              <a:spLocks noChangeArrowheads="1"/>
            </p:cNvSpPr>
            <p:nvPr/>
          </p:nvSpPr>
          <p:spPr bwMode="auto">
            <a:xfrm>
              <a:off x="1565" y="379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5" name="Oval 415"/>
            <p:cNvSpPr>
              <a:spLocks noChangeArrowheads="1"/>
            </p:cNvSpPr>
            <p:nvPr/>
          </p:nvSpPr>
          <p:spPr bwMode="auto">
            <a:xfrm>
              <a:off x="1474" y="397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6" name="Oval 416"/>
            <p:cNvSpPr>
              <a:spLocks noChangeArrowheads="1"/>
            </p:cNvSpPr>
            <p:nvPr/>
          </p:nvSpPr>
          <p:spPr bwMode="auto">
            <a:xfrm>
              <a:off x="1610" y="411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7" name="Oval 417"/>
            <p:cNvSpPr>
              <a:spLocks noChangeArrowheads="1"/>
            </p:cNvSpPr>
            <p:nvPr/>
          </p:nvSpPr>
          <p:spPr bwMode="auto">
            <a:xfrm>
              <a:off x="1674" y="394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8" name="Oval 418"/>
            <p:cNvSpPr>
              <a:spLocks noChangeArrowheads="1"/>
            </p:cNvSpPr>
            <p:nvPr/>
          </p:nvSpPr>
          <p:spPr bwMode="auto">
            <a:xfrm>
              <a:off x="1837" y="392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59" name="Oval 419"/>
            <p:cNvSpPr>
              <a:spLocks noChangeArrowheads="1"/>
            </p:cNvSpPr>
            <p:nvPr/>
          </p:nvSpPr>
          <p:spPr bwMode="auto">
            <a:xfrm>
              <a:off x="839" y="379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0" name="Oval 420"/>
            <p:cNvSpPr>
              <a:spLocks noChangeArrowheads="1"/>
            </p:cNvSpPr>
            <p:nvPr/>
          </p:nvSpPr>
          <p:spPr bwMode="auto">
            <a:xfrm>
              <a:off x="975" y="392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1" name="Oval 421"/>
            <p:cNvSpPr>
              <a:spLocks noChangeArrowheads="1"/>
            </p:cNvSpPr>
            <p:nvPr/>
          </p:nvSpPr>
          <p:spPr bwMode="auto">
            <a:xfrm>
              <a:off x="521" y="35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2" name="Oval 422"/>
            <p:cNvSpPr>
              <a:spLocks noChangeArrowheads="1"/>
            </p:cNvSpPr>
            <p:nvPr/>
          </p:nvSpPr>
          <p:spPr bwMode="auto">
            <a:xfrm>
              <a:off x="657" y="370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3" name="Oval 423"/>
            <p:cNvSpPr>
              <a:spLocks noChangeArrowheads="1"/>
            </p:cNvSpPr>
            <p:nvPr/>
          </p:nvSpPr>
          <p:spPr bwMode="auto">
            <a:xfrm>
              <a:off x="68" y="347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4" name="Oval 424"/>
            <p:cNvSpPr>
              <a:spLocks noChangeArrowheads="1"/>
            </p:cNvSpPr>
            <p:nvPr/>
          </p:nvSpPr>
          <p:spPr bwMode="auto">
            <a:xfrm>
              <a:off x="204" y="361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5" name="Oval 425"/>
            <p:cNvSpPr>
              <a:spLocks noChangeArrowheads="1"/>
            </p:cNvSpPr>
            <p:nvPr/>
          </p:nvSpPr>
          <p:spPr bwMode="auto">
            <a:xfrm>
              <a:off x="1292" y="406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6" name="Oval 426"/>
            <p:cNvSpPr>
              <a:spLocks noChangeArrowheads="1"/>
            </p:cNvSpPr>
            <p:nvPr/>
          </p:nvSpPr>
          <p:spPr bwMode="auto">
            <a:xfrm>
              <a:off x="1791" y="379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7" name="Oval 427"/>
            <p:cNvSpPr>
              <a:spLocks noChangeArrowheads="1"/>
            </p:cNvSpPr>
            <p:nvPr/>
          </p:nvSpPr>
          <p:spPr bwMode="auto">
            <a:xfrm>
              <a:off x="1972" y="383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8" name="Oval 428"/>
            <p:cNvSpPr>
              <a:spLocks noChangeArrowheads="1"/>
            </p:cNvSpPr>
            <p:nvPr/>
          </p:nvSpPr>
          <p:spPr bwMode="auto">
            <a:xfrm>
              <a:off x="1971" y="402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69" name="Oval 429"/>
            <p:cNvSpPr>
              <a:spLocks noChangeArrowheads="1"/>
            </p:cNvSpPr>
            <p:nvPr/>
          </p:nvSpPr>
          <p:spPr bwMode="auto">
            <a:xfrm>
              <a:off x="2109" y="370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0" name="Oval 430"/>
            <p:cNvSpPr>
              <a:spLocks noChangeArrowheads="1"/>
            </p:cNvSpPr>
            <p:nvPr/>
          </p:nvSpPr>
          <p:spPr bwMode="auto">
            <a:xfrm>
              <a:off x="2290" y="374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1" name="Oval 431"/>
            <p:cNvSpPr>
              <a:spLocks noChangeArrowheads="1"/>
            </p:cNvSpPr>
            <p:nvPr/>
          </p:nvSpPr>
          <p:spPr bwMode="auto">
            <a:xfrm>
              <a:off x="2289" y="392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2" name="Oval 432"/>
            <p:cNvSpPr>
              <a:spLocks noChangeArrowheads="1"/>
            </p:cNvSpPr>
            <p:nvPr/>
          </p:nvSpPr>
          <p:spPr bwMode="auto">
            <a:xfrm>
              <a:off x="2136" y="388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3" name="Oval 433"/>
            <p:cNvSpPr>
              <a:spLocks noChangeArrowheads="1"/>
            </p:cNvSpPr>
            <p:nvPr/>
          </p:nvSpPr>
          <p:spPr bwMode="auto">
            <a:xfrm>
              <a:off x="4059" y="383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4" name="Oval 434"/>
            <p:cNvSpPr>
              <a:spLocks noChangeArrowheads="1"/>
            </p:cNvSpPr>
            <p:nvPr/>
          </p:nvSpPr>
          <p:spPr bwMode="auto">
            <a:xfrm>
              <a:off x="4240" y="388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5" name="Oval 435"/>
            <p:cNvSpPr>
              <a:spLocks noChangeArrowheads="1"/>
            </p:cNvSpPr>
            <p:nvPr/>
          </p:nvSpPr>
          <p:spPr bwMode="auto">
            <a:xfrm>
              <a:off x="4086" y="401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6" name="Oval 436"/>
            <p:cNvSpPr>
              <a:spLocks noChangeArrowheads="1"/>
            </p:cNvSpPr>
            <p:nvPr/>
          </p:nvSpPr>
          <p:spPr bwMode="auto">
            <a:xfrm>
              <a:off x="2154" y="406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7" name="Oval 437"/>
            <p:cNvSpPr>
              <a:spLocks noChangeArrowheads="1"/>
            </p:cNvSpPr>
            <p:nvPr/>
          </p:nvSpPr>
          <p:spPr bwMode="auto">
            <a:xfrm>
              <a:off x="1837" y="411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8" name="Oval 438"/>
            <p:cNvSpPr>
              <a:spLocks noChangeArrowheads="1"/>
            </p:cNvSpPr>
            <p:nvPr/>
          </p:nvSpPr>
          <p:spPr bwMode="auto">
            <a:xfrm>
              <a:off x="2472" y="397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79" name="Oval 439"/>
            <p:cNvSpPr>
              <a:spLocks noChangeArrowheads="1"/>
            </p:cNvSpPr>
            <p:nvPr/>
          </p:nvSpPr>
          <p:spPr bwMode="auto">
            <a:xfrm>
              <a:off x="2608" y="383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0" name="Oval 440"/>
            <p:cNvSpPr>
              <a:spLocks noChangeArrowheads="1"/>
            </p:cNvSpPr>
            <p:nvPr/>
          </p:nvSpPr>
          <p:spPr bwMode="auto">
            <a:xfrm>
              <a:off x="2472" y="370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1" name="Oval 441"/>
            <p:cNvSpPr>
              <a:spLocks noChangeArrowheads="1"/>
            </p:cNvSpPr>
            <p:nvPr/>
          </p:nvSpPr>
          <p:spPr bwMode="auto">
            <a:xfrm>
              <a:off x="2381" y="35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2" name="Oval 442"/>
            <p:cNvSpPr>
              <a:spLocks noChangeArrowheads="1"/>
            </p:cNvSpPr>
            <p:nvPr/>
          </p:nvSpPr>
          <p:spPr bwMode="auto">
            <a:xfrm>
              <a:off x="295" y="347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3" name="Oval 443"/>
            <p:cNvSpPr>
              <a:spLocks noChangeArrowheads="1"/>
            </p:cNvSpPr>
            <p:nvPr/>
          </p:nvSpPr>
          <p:spPr bwMode="auto">
            <a:xfrm>
              <a:off x="385"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4" name="Oval 444"/>
            <p:cNvSpPr>
              <a:spLocks noChangeArrowheads="1"/>
            </p:cNvSpPr>
            <p:nvPr/>
          </p:nvSpPr>
          <p:spPr bwMode="auto">
            <a:xfrm>
              <a:off x="1791" y="288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5" name="Oval 445"/>
            <p:cNvSpPr>
              <a:spLocks noChangeArrowheads="1"/>
            </p:cNvSpPr>
            <p:nvPr/>
          </p:nvSpPr>
          <p:spPr bwMode="auto">
            <a:xfrm>
              <a:off x="1791" y="308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6" name="Oval 446"/>
            <p:cNvSpPr>
              <a:spLocks noChangeArrowheads="1"/>
            </p:cNvSpPr>
            <p:nvPr/>
          </p:nvSpPr>
          <p:spPr bwMode="auto">
            <a:xfrm>
              <a:off x="2125" y="308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7" name="Oval 447"/>
            <p:cNvSpPr>
              <a:spLocks noChangeArrowheads="1"/>
            </p:cNvSpPr>
            <p:nvPr/>
          </p:nvSpPr>
          <p:spPr bwMode="auto">
            <a:xfrm>
              <a:off x="2971" y="389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8" name="Oval 448"/>
            <p:cNvSpPr>
              <a:spLocks noChangeArrowheads="1"/>
            </p:cNvSpPr>
            <p:nvPr/>
          </p:nvSpPr>
          <p:spPr bwMode="auto">
            <a:xfrm>
              <a:off x="3469" y="279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89" name="Oval 449"/>
            <p:cNvSpPr>
              <a:spLocks noChangeArrowheads="1"/>
            </p:cNvSpPr>
            <p:nvPr/>
          </p:nvSpPr>
          <p:spPr bwMode="auto">
            <a:xfrm>
              <a:off x="3540" y="307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0" name="Oval 450"/>
            <p:cNvSpPr>
              <a:spLocks noChangeArrowheads="1"/>
            </p:cNvSpPr>
            <p:nvPr/>
          </p:nvSpPr>
          <p:spPr bwMode="auto">
            <a:xfrm>
              <a:off x="3334" y="320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1" name="Oval 451"/>
            <p:cNvSpPr>
              <a:spLocks noChangeArrowheads="1"/>
            </p:cNvSpPr>
            <p:nvPr/>
          </p:nvSpPr>
          <p:spPr bwMode="auto">
            <a:xfrm>
              <a:off x="3560" y="293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2" name="Oval 452"/>
            <p:cNvSpPr>
              <a:spLocks noChangeArrowheads="1"/>
            </p:cNvSpPr>
            <p:nvPr/>
          </p:nvSpPr>
          <p:spPr bwMode="auto">
            <a:xfrm>
              <a:off x="3288" y="288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3" name="Oval 453"/>
            <p:cNvSpPr>
              <a:spLocks noChangeArrowheads="1"/>
            </p:cNvSpPr>
            <p:nvPr/>
          </p:nvSpPr>
          <p:spPr bwMode="auto">
            <a:xfrm>
              <a:off x="3742" y="293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4" name="Oval 454"/>
            <p:cNvSpPr>
              <a:spLocks noChangeArrowheads="1"/>
            </p:cNvSpPr>
            <p:nvPr/>
          </p:nvSpPr>
          <p:spPr bwMode="auto">
            <a:xfrm>
              <a:off x="3696" y="306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5" name="Oval 455"/>
            <p:cNvSpPr>
              <a:spLocks noChangeArrowheads="1"/>
            </p:cNvSpPr>
            <p:nvPr/>
          </p:nvSpPr>
          <p:spPr bwMode="auto">
            <a:xfrm>
              <a:off x="3696" y="275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6" name="Oval 456"/>
            <p:cNvSpPr>
              <a:spLocks noChangeArrowheads="1"/>
            </p:cNvSpPr>
            <p:nvPr/>
          </p:nvSpPr>
          <p:spPr bwMode="auto">
            <a:xfrm>
              <a:off x="3243" y="361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7" name="Oval 457"/>
            <p:cNvSpPr>
              <a:spLocks noChangeArrowheads="1"/>
            </p:cNvSpPr>
            <p:nvPr/>
          </p:nvSpPr>
          <p:spPr bwMode="auto">
            <a:xfrm>
              <a:off x="3878" y="411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8" name="Oval 458"/>
            <p:cNvSpPr>
              <a:spLocks noChangeArrowheads="1"/>
            </p:cNvSpPr>
            <p:nvPr/>
          </p:nvSpPr>
          <p:spPr bwMode="auto">
            <a:xfrm>
              <a:off x="3470" y="413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099" name="Oval 459"/>
            <p:cNvSpPr>
              <a:spLocks noChangeArrowheads="1"/>
            </p:cNvSpPr>
            <p:nvPr/>
          </p:nvSpPr>
          <p:spPr bwMode="auto">
            <a:xfrm>
              <a:off x="3878" y="306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0" name="Oval 460"/>
            <p:cNvSpPr>
              <a:spLocks noChangeArrowheads="1"/>
            </p:cNvSpPr>
            <p:nvPr/>
          </p:nvSpPr>
          <p:spPr bwMode="auto">
            <a:xfrm>
              <a:off x="3924" y="27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1" name="Oval 461"/>
            <p:cNvSpPr>
              <a:spLocks noChangeArrowheads="1"/>
            </p:cNvSpPr>
            <p:nvPr/>
          </p:nvSpPr>
          <p:spPr bwMode="auto">
            <a:xfrm>
              <a:off x="3923" y="291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2" name="Oval 462"/>
            <p:cNvSpPr>
              <a:spLocks noChangeArrowheads="1"/>
            </p:cNvSpPr>
            <p:nvPr/>
          </p:nvSpPr>
          <p:spPr bwMode="auto">
            <a:xfrm>
              <a:off x="4071" y="293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3" name="Oval 463"/>
            <p:cNvSpPr>
              <a:spLocks noChangeArrowheads="1"/>
            </p:cNvSpPr>
            <p:nvPr/>
          </p:nvSpPr>
          <p:spPr bwMode="auto">
            <a:xfrm>
              <a:off x="4241" y="288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4" name="Oval 464"/>
            <p:cNvSpPr>
              <a:spLocks noChangeArrowheads="1"/>
            </p:cNvSpPr>
            <p:nvPr/>
          </p:nvSpPr>
          <p:spPr bwMode="auto">
            <a:xfrm>
              <a:off x="4105" y="275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5" name="Oval 465"/>
            <p:cNvSpPr>
              <a:spLocks noChangeArrowheads="1"/>
            </p:cNvSpPr>
            <p:nvPr/>
          </p:nvSpPr>
          <p:spPr bwMode="auto">
            <a:xfrm>
              <a:off x="4241" y="402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6" name="Oval 466"/>
            <p:cNvSpPr>
              <a:spLocks noChangeArrowheads="1"/>
            </p:cNvSpPr>
            <p:nvPr/>
          </p:nvSpPr>
          <p:spPr bwMode="auto">
            <a:xfrm>
              <a:off x="4377" y="383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7" name="Oval 467"/>
            <p:cNvSpPr>
              <a:spLocks noChangeArrowheads="1"/>
            </p:cNvSpPr>
            <p:nvPr/>
          </p:nvSpPr>
          <p:spPr bwMode="auto">
            <a:xfrm>
              <a:off x="4558" y="392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8" name="Oval 468"/>
            <p:cNvSpPr>
              <a:spLocks noChangeArrowheads="1"/>
            </p:cNvSpPr>
            <p:nvPr/>
          </p:nvSpPr>
          <p:spPr bwMode="auto">
            <a:xfrm>
              <a:off x="4404" y="4037"/>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09" name="Oval 469"/>
            <p:cNvSpPr>
              <a:spLocks noChangeArrowheads="1"/>
            </p:cNvSpPr>
            <p:nvPr/>
          </p:nvSpPr>
          <p:spPr bwMode="auto">
            <a:xfrm>
              <a:off x="4160" y="414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0" name="Oval 470"/>
            <p:cNvSpPr>
              <a:spLocks noChangeArrowheads="1"/>
            </p:cNvSpPr>
            <p:nvPr/>
          </p:nvSpPr>
          <p:spPr bwMode="auto">
            <a:xfrm>
              <a:off x="4422" y="370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1" name="Oval 471"/>
            <p:cNvSpPr>
              <a:spLocks noChangeArrowheads="1"/>
            </p:cNvSpPr>
            <p:nvPr/>
          </p:nvSpPr>
          <p:spPr bwMode="auto">
            <a:xfrm>
              <a:off x="3833" y="385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2" name="Oval 472"/>
            <p:cNvSpPr>
              <a:spLocks noChangeArrowheads="1"/>
            </p:cNvSpPr>
            <p:nvPr/>
          </p:nvSpPr>
          <p:spPr bwMode="auto">
            <a:xfrm>
              <a:off x="4195" y="302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3" name="Oval 473"/>
            <p:cNvSpPr>
              <a:spLocks noChangeArrowheads="1"/>
            </p:cNvSpPr>
            <p:nvPr/>
          </p:nvSpPr>
          <p:spPr bwMode="auto">
            <a:xfrm>
              <a:off x="4376" y="302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4" name="Oval 474"/>
            <p:cNvSpPr>
              <a:spLocks noChangeArrowheads="1"/>
            </p:cNvSpPr>
            <p:nvPr/>
          </p:nvSpPr>
          <p:spPr bwMode="auto">
            <a:xfrm>
              <a:off x="4059" y="308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5" name="Oval 475"/>
            <p:cNvSpPr>
              <a:spLocks noChangeArrowheads="1"/>
            </p:cNvSpPr>
            <p:nvPr/>
          </p:nvSpPr>
          <p:spPr bwMode="auto">
            <a:xfrm>
              <a:off x="4270" y="316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6" name="Oval 476"/>
            <p:cNvSpPr>
              <a:spLocks noChangeArrowheads="1"/>
            </p:cNvSpPr>
            <p:nvPr/>
          </p:nvSpPr>
          <p:spPr bwMode="auto">
            <a:xfrm>
              <a:off x="4422"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7" name="Oval 477"/>
            <p:cNvSpPr>
              <a:spLocks noChangeArrowheads="1"/>
            </p:cNvSpPr>
            <p:nvPr/>
          </p:nvSpPr>
          <p:spPr bwMode="auto">
            <a:xfrm>
              <a:off x="4377" y="28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8" name="Oval 478"/>
            <p:cNvSpPr>
              <a:spLocks noChangeArrowheads="1"/>
            </p:cNvSpPr>
            <p:nvPr/>
          </p:nvSpPr>
          <p:spPr bwMode="auto">
            <a:xfrm>
              <a:off x="4649" y="355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19" name="Oval 479"/>
            <p:cNvSpPr>
              <a:spLocks noChangeArrowheads="1"/>
            </p:cNvSpPr>
            <p:nvPr/>
          </p:nvSpPr>
          <p:spPr bwMode="auto">
            <a:xfrm>
              <a:off x="4739" y="328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0" name="Oval 480"/>
            <p:cNvSpPr>
              <a:spLocks noChangeArrowheads="1"/>
            </p:cNvSpPr>
            <p:nvPr/>
          </p:nvSpPr>
          <p:spPr bwMode="auto">
            <a:xfrm>
              <a:off x="4810" y="356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1" name="Oval 481"/>
            <p:cNvSpPr>
              <a:spLocks noChangeArrowheads="1"/>
            </p:cNvSpPr>
            <p:nvPr/>
          </p:nvSpPr>
          <p:spPr bwMode="auto">
            <a:xfrm>
              <a:off x="4830" y="341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2" name="Oval 482"/>
            <p:cNvSpPr>
              <a:spLocks noChangeArrowheads="1"/>
            </p:cNvSpPr>
            <p:nvPr/>
          </p:nvSpPr>
          <p:spPr bwMode="auto">
            <a:xfrm>
              <a:off x="4558" y="337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3" name="Oval 483"/>
            <p:cNvSpPr>
              <a:spLocks noChangeArrowheads="1"/>
            </p:cNvSpPr>
            <p:nvPr/>
          </p:nvSpPr>
          <p:spPr bwMode="auto">
            <a:xfrm>
              <a:off x="5012" y="341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4" name="Oval 484"/>
            <p:cNvSpPr>
              <a:spLocks noChangeArrowheads="1"/>
            </p:cNvSpPr>
            <p:nvPr/>
          </p:nvSpPr>
          <p:spPr bwMode="auto">
            <a:xfrm>
              <a:off x="4966" y="355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5" name="Oval 485"/>
            <p:cNvSpPr>
              <a:spLocks noChangeArrowheads="1"/>
            </p:cNvSpPr>
            <p:nvPr/>
          </p:nvSpPr>
          <p:spPr bwMode="auto">
            <a:xfrm>
              <a:off x="4966" y="323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6" name="Oval 486"/>
            <p:cNvSpPr>
              <a:spLocks noChangeArrowheads="1"/>
            </p:cNvSpPr>
            <p:nvPr/>
          </p:nvSpPr>
          <p:spPr bwMode="auto">
            <a:xfrm>
              <a:off x="4694" y="383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7" name="Oval 487"/>
            <p:cNvSpPr>
              <a:spLocks noChangeArrowheads="1"/>
            </p:cNvSpPr>
            <p:nvPr/>
          </p:nvSpPr>
          <p:spPr bwMode="auto">
            <a:xfrm>
              <a:off x="4558" y="3657"/>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8" name="Oval 488"/>
            <p:cNvSpPr>
              <a:spLocks noChangeArrowheads="1"/>
            </p:cNvSpPr>
            <p:nvPr/>
          </p:nvSpPr>
          <p:spPr bwMode="auto">
            <a:xfrm>
              <a:off x="4740" y="370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29" name="Oval 489"/>
            <p:cNvSpPr>
              <a:spLocks noChangeArrowheads="1"/>
            </p:cNvSpPr>
            <p:nvPr/>
          </p:nvSpPr>
          <p:spPr bwMode="auto">
            <a:xfrm>
              <a:off x="4830" y="311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0" name="Oval 490"/>
            <p:cNvSpPr>
              <a:spLocks noChangeArrowheads="1"/>
            </p:cNvSpPr>
            <p:nvPr/>
          </p:nvSpPr>
          <p:spPr bwMode="auto">
            <a:xfrm>
              <a:off x="4524" y="309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1" name="Oval 491"/>
            <p:cNvSpPr>
              <a:spLocks noChangeArrowheads="1"/>
            </p:cNvSpPr>
            <p:nvPr/>
          </p:nvSpPr>
          <p:spPr bwMode="auto">
            <a:xfrm>
              <a:off x="4694" y="305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2" name="Oval 492"/>
            <p:cNvSpPr>
              <a:spLocks noChangeArrowheads="1"/>
            </p:cNvSpPr>
            <p:nvPr/>
          </p:nvSpPr>
          <p:spPr bwMode="auto">
            <a:xfrm>
              <a:off x="4558" y="291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3" name="Oval 493"/>
            <p:cNvSpPr>
              <a:spLocks noChangeArrowheads="1"/>
            </p:cNvSpPr>
            <p:nvPr/>
          </p:nvSpPr>
          <p:spPr bwMode="auto">
            <a:xfrm>
              <a:off x="4648" y="319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4" name="Oval 494"/>
            <p:cNvSpPr>
              <a:spLocks noChangeArrowheads="1"/>
            </p:cNvSpPr>
            <p:nvPr/>
          </p:nvSpPr>
          <p:spPr bwMode="auto">
            <a:xfrm>
              <a:off x="5602" y="3521"/>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5" name="Oval 495"/>
            <p:cNvSpPr>
              <a:spLocks noChangeArrowheads="1"/>
            </p:cNvSpPr>
            <p:nvPr/>
          </p:nvSpPr>
          <p:spPr bwMode="auto">
            <a:xfrm>
              <a:off x="5375" y="347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6" name="Oval 496"/>
            <p:cNvSpPr>
              <a:spLocks noChangeArrowheads="1"/>
            </p:cNvSpPr>
            <p:nvPr/>
          </p:nvSpPr>
          <p:spPr bwMode="auto">
            <a:xfrm>
              <a:off x="5284" y="360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7" name="Oval 497"/>
            <p:cNvSpPr>
              <a:spLocks noChangeArrowheads="1"/>
            </p:cNvSpPr>
            <p:nvPr/>
          </p:nvSpPr>
          <p:spPr bwMode="auto">
            <a:xfrm>
              <a:off x="5466" y="3611"/>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8" name="Oval 498"/>
            <p:cNvSpPr>
              <a:spLocks noChangeArrowheads="1"/>
            </p:cNvSpPr>
            <p:nvPr/>
          </p:nvSpPr>
          <p:spPr bwMode="auto">
            <a:xfrm>
              <a:off x="5374" y="329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39" name="Oval 499"/>
            <p:cNvSpPr>
              <a:spLocks noChangeArrowheads="1"/>
            </p:cNvSpPr>
            <p:nvPr/>
          </p:nvSpPr>
          <p:spPr bwMode="auto">
            <a:xfrm>
              <a:off x="5193" y="342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0" name="Oval 500"/>
            <p:cNvSpPr>
              <a:spLocks noChangeArrowheads="1"/>
            </p:cNvSpPr>
            <p:nvPr/>
          </p:nvSpPr>
          <p:spPr bwMode="auto">
            <a:xfrm>
              <a:off x="5147" y="356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1" name="Oval 501"/>
            <p:cNvSpPr>
              <a:spLocks noChangeArrowheads="1"/>
            </p:cNvSpPr>
            <p:nvPr/>
          </p:nvSpPr>
          <p:spPr bwMode="auto">
            <a:xfrm>
              <a:off x="5193" y="324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2" name="Oval 502"/>
            <p:cNvSpPr>
              <a:spLocks noChangeArrowheads="1"/>
            </p:cNvSpPr>
            <p:nvPr/>
          </p:nvSpPr>
          <p:spPr bwMode="auto">
            <a:xfrm>
              <a:off x="5602"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3" name="Oval 503"/>
            <p:cNvSpPr>
              <a:spLocks noChangeArrowheads="1"/>
            </p:cNvSpPr>
            <p:nvPr/>
          </p:nvSpPr>
          <p:spPr bwMode="auto">
            <a:xfrm>
              <a:off x="5511" y="338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4" name="Oval 504"/>
            <p:cNvSpPr>
              <a:spLocks noChangeArrowheads="1"/>
            </p:cNvSpPr>
            <p:nvPr/>
          </p:nvSpPr>
          <p:spPr bwMode="auto">
            <a:xfrm>
              <a:off x="893" y="300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5" name="Oval 505"/>
            <p:cNvSpPr>
              <a:spLocks noChangeArrowheads="1"/>
            </p:cNvSpPr>
            <p:nvPr/>
          </p:nvSpPr>
          <p:spPr bwMode="auto">
            <a:xfrm>
              <a:off x="793" y="333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6" name="Oval 506"/>
            <p:cNvSpPr>
              <a:spLocks noChangeArrowheads="1"/>
            </p:cNvSpPr>
            <p:nvPr/>
          </p:nvSpPr>
          <p:spPr bwMode="auto">
            <a:xfrm>
              <a:off x="1020" y="31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7" name="Oval 507"/>
            <p:cNvSpPr>
              <a:spLocks noChangeArrowheads="1"/>
            </p:cNvSpPr>
            <p:nvPr/>
          </p:nvSpPr>
          <p:spPr bwMode="auto">
            <a:xfrm>
              <a:off x="1156" y="327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8" name="Oval 508"/>
            <p:cNvSpPr>
              <a:spLocks noChangeArrowheads="1"/>
            </p:cNvSpPr>
            <p:nvPr/>
          </p:nvSpPr>
          <p:spPr bwMode="auto">
            <a:xfrm>
              <a:off x="930" y="36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49" name="Oval 509"/>
            <p:cNvSpPr>
              <a:spLocks noChangeArrowheads="1"/>
            </p:cNvSpPr>
            <p:nvPr/>
          </p:nvSpPr>
          <p:spPr bwMode="auto">
            <a:xfrm>
              <a:off x="1320" y="300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50" name="Oval 510"/>
            <p:cNvSpPr>
              <a:spLocks noChangeArrowheads="1"/>
            </p:cNvSpPr>
            <p:nvPr/>
          </p:nvSpPr>
          <p:spPr bwMode="auto">
            <a:xfrm>
              <a:off x="1483" y="277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51" name="Oval 511"/>
            <p:cNvSpPr>
              <a:spLocks noChangeArrowheads="1"/>
            </p:cNvSpPr>
            <p:nvPr/>
          </p:nvSpPr>
          <p:spPr bwMode="auto">
            <a:xfrm>
              <a:off x="1174" y="287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52" name="Oval 512"/>
            <p:cNvSpPr>
              <a:spLocks noChangeArrowheads="1"/>
            </p:cNvSpPr>
            <p:nvPr/>
          </p:nvSpPr>
          <p:spPr bwMode="auto">
            <a:xfrm>
              <a:off x="2073" y="278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53" name="Oval 513"/>
            <p:cNvSpPr>
              <a:spLocks noChangeArrowheads="1"/>
            </p:cNvSpPr>
            <p:nvPr/>
          </p:nvSpPr>
          <p:spPr bwMode="auto">
            <a:xfrm>
              <a:off x="1819" y="27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54" name="Oval 514"/>
            <p:cNvSpPr>
              <a:spLocks noChangeArrowheads="1"/>
            </p:cNvSpPr>
            <p:nvPr/>
          </p:nvSpPr>
          <p:spPr bwMode="auto">
            <a:xfrm>
              <a:off x="68" y="329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155" name="Line 515"/>
            <p:cNvSpPr>
              <a:spLocks noChangeShapeType="1"/>
            </p:cNvSpPr>
            <p:nvPr/>
          </p:nvSpPr>
          <p:spPr bwMode="auto">
            <a:xfrm flipH="1">
              <a:off x="2489" y="2840"/>
              <a:ext cx="73" cy="273"/>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3156" name="Line 516"/>
            <p:cNvSpPr>
              <a:spLocks noChangeShapeType="1"/>
            </p:cNvSpPr>
            <p:nvPr/>
          </p:nvSpPr>
          <p:spPr bwMode="auto">
            <a:xfrm flipH="1">
              <a:off x="4468" y="2750"/>
              <a:ext cx="90" cy="317"/>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3157" name="Freeform 517"/>
            <p:cNvSpPr>
              <a:spLocks/>
            </p:cNvSpPr>
            <p:nvPr/>
          </p:nvSpPr>
          <p:spPr bwMode="auto">
            <a:xfrm>
              <a:off x="-23" y="2697"/>
              <a:ext cx="4657" cy="1141"/>
            </a:xfrm>
            <a:custGeom>
              <a:avLst/>
              <a:gdLst>
                <a:gd name="T0" fmla="*/ 0 w 4657"/>
                <a:gd name="T1" fmla="*/ 506 h 1141"/>
                <a:gd name="T2" fmla="*/ 363 w 4657"/>
                <a:gd name="T3" fmla="*/ 552 h 1141"/>
                <a:gd name="T4" fmla="*/ 635 w 4657"/>
                <a:gd name="T5" fmla="*/ 506 h 1141"/>
                <a:gd name="T6" fmla="*/ 998 w 4657"/>
                <a:gd name="T7" fmla="*/ 234 h 1141"/>
                <a:gd name="T8" fmla="*/ 1315 w 4657"/>
                <a:gd name="T9" fmla="*/ 98 h 1141"/>
                <a:gd name="T10" fmla="*/ 1633 w 4657"/>
                <a:gd name="T11" fmla="*/ 7 h 1141"/>
                <a:gd name="T12" fmla="*/ 2177 w 4657"/>
                <a:gd name="T13" fmla="*/ 53 h 1141"/>
                <a:gd name="T14" fmla="*/ 2585 w 4657"/>
                <a:gd name="T15" fmla="*/ 234 h 1141"/>
                <a:gd name="T16" fmla="*/ 2948 w 4657"/>
                <a:gd name="T17" fmla="*/ 506 h 1141"/>
                <a:gd name="T18" fmla="*/ 3357 w 4657"/>
                <a:gd name="T19" fmla="*/ 915 h 1141"/>
                <a:gd name="T20" fmla="*/ 3629 w 4657"/>
                <a:gd name="T21" fmla="*/ 1051 h 1141"/>
                <a:gd name="T22" fmla="*/ 3946 w 4657"/>
                <a:gd name="T23" fmla="*/ 1141 h 1141"/>
                <a:gd name="T24" fmla="*/ 4309 w 4657"/>
                <a:gd name="T25" fmla="*/ 1051 h 1141"/>
                <a:gd name="T26" fmla="*/ 4536 w 4657"/>
                <a:gd name="T27" fmla="*/ 915 h 1141"/>
                <a:gd name="T28" fmla="*/ 4627 w 4657"/>
                <a:gd name="T29" fmla="*/ 824 h 1141"/>
                <a:gd name="T30" fmla="*/ 4355 w 4657"/>
                <a:gd name="T31" fmla="*/ 597 h 1141"/>
                <a:gd name="T32" fmla="*/ 4082 w 4657"/>
                <a:gd name="T33" fmla="*/ 506 h 1141"/>
                <a:gd name="T34" fmla="*/ 3765 w 4657"/>
                <a:gd name="T35" fmla="*/ 506 h 1141"/>
                <a:gd name="T36" fmla="*/ 3402 w 4657"/>
                <a:gd name="T37" fmla="*/ 688 h 1141"/>
                <a:gd name="T38" fmla="*/ 3266 w 4657"/>
                <a:gd name="T39" fmla="*/ 778 h 1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57" h="1141">
                  <a:moveTo>
                    <a:pt x="0" y="506"/>
                  </a:moveTo>
                  <a:cubicBezTo>
                    <a:pt x="128" y="529"/>
                    <a:pt x="257" y="552"/>
                    <a:pt x="363" y="552"/>
                  </a:cubicBezTo>
                  <a:cubicBezTo>
                    <a:pt x="469" y="552"/>
                    <a:pt x="529" y="559"/>
                    <a:pt x="635" y="506"/>
                  </a:cubicBezTo>
                  <a:cubicBezTo>
                    <a:pt x="741" y="453"/>
                    <a:pt x="885" y="302"/>
                    <a:pt x="998" y="234"/>
                  </a:cubicBezTo>
                  <a:cubicBezTo>
                    <a:pt x="1111" y="166"/>
                    <a:pt x="1209" y="136"/>
                    <a:pt x="1315" y="98"/>
                  </a:cubicBezTo>
                  <a:cubicBezTo>
                    <a:pt x="1421" y="60"/>
                    <a:pt x="1489" y="14"/>
                    <a:pt x="1633" y="7"/>
                  </a:cubicBezTo>
                  <a:cubicBezTo>
                    <a:pt x="1777" y="0"/>
                    <a:pt x="2018" y="15"/>
                    <a:pt x="2177" y="53"/>
                  </a:cubicBezTo>
                  <a:cubicBezTo>
                    <a:pt x="2336" y="91"/>
                    <a:pt x="2457" y="159"/>
                    <a:pt x="2585" y="234"/>
                  </a:cubicBezTo>
                  <a:cubicBezTo>
                    <a:pt x="2713" y="309"/>
                    <a:pt x="2819" y="393"/>
                    <a:pt x="2948" y="506"/>
                  </a:cubicBezTo>
                  <a:cubicBezTo>
                    <a:pt x="3077" y="619"/>
                    <a:pt x="3244" y="824"/>
                    <a:pt x="3357" y="915"/>
                  </a:cubicBezTo>
                  <a:cubicBezTo>
                    <a:pt x="3470" y="1006"/>
                    <a:pt x="3531" y="1013"/>
                    <a:pt x="3629" y="1051"/>
                  </a:cubicBezTo>
                  <a:cubicBezTo>
                    <a:pt x="3727" y="1089"/>
                    <a:pt x="3833" y="1141"/>
                    <a:pt x="3946" y="1141"/>
                  </a:cubicBezTo>
                  <a:cubicBezTo>
                    <a:pt x="4059" y="1141"/>
                    <a:pt x="4211" y="1089"/>
                    <a:pt x="4309" y="1051"/>
                  </a:cubicBezTo>
                  <a:cubicBezTo>
                    <a:pt x="4407" y="1013"/>
                    <a:pt x="4483" y="953"/>
                    <a:pt x="4536" y="915"/>
                  </a:cubicBezTo>
                  <a:cubicBezTo>
                    <a:pt x="4589" y="877"/>
                    <a:pt x="4657" y="877"/>
                    <a:pt x="4627" y="824"/>
                  </a:cubicBezTo>
                  <a:cubicBezTo>
                    <a:pt x="4597" y="771"/>
                    <a:pt x="4446" y="650"/>
                    <a:pt x="4355" y="597"/>
                  </a:cubicBezTo>
                  <a:cubicBezTo>
                    <a:pt x="4264" y="544"/>
                    <a:pt x="4180" y="521"/>
                    <a:pt x="4082" y="506"/>
                  </a:cubicBezTo>
                  <a:cubicBezTo>
                    <a:pt x="3984" y="491"/>
                    <a:pt x="3878" y="476"/>
                    <a:pt x="3765" y="506"/>
                  </a:cubicBezTo>
                  <a:cubicBezTo>
                    <a:pt x="3652" y="536"/>
                    <a:pt x="3485" y="643"/>
                    <a:pt x="3402" y="688"/>
                  </a:cubicBezTo>
                  <a:cubicBezTo>
                    <a:pt x="3319" y="733"/>
                    <a:pt x="3292" y="755"/>
                    <a:pt x="3266" y="778"/>
                  </a:cubicBezTo>
                </a:path>
              </a:pathLst>
            </a:custGeom>
            <a:noFill/>
            <a:ln w="38100"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3158" name="Freeform 518"/>
            <p:cNvSpPr>
              <a:spLocks/>
            </p:cNvSpPr>
            <p:nvPr/>
          </p:nvSpPr>
          <p:spPr bwMode="auto">
            <a:xfrm>
              <a:off x="22" y="3226"/>
              <a:ext cx="2918" cy="1081"/>
            </a:xfrm>
            <a:custGeom>
              <a:avLst/>
              <a:gdLst>
                <a:gd name="T0" fmla="*/ 0 w 2918"/>
                <a:gd name="T1" fmla="*/ 567 h 1081"/>
                <a:gd name="T2" fmla="*/ 318 w 2918"/>
                <a:gd name="T3" fmla="*/ 567 h 1081"/>
                <a:gd name="T4" fmla="*/ 590 w 2918"/>
                <a:gd name="T5" fmla="*/ 567 h 1081"/>
                <a:gd name="T6" fmla="*/ 953 w 2918"/>
                <a:gd name="T7" fmla="*/ 839 h 1081"/>
                <a:gd name="T8" fmla="*/ 1134 w 2918"/>
                <a:gd name="T9" fmla="*/ 975 h 1081"/>
                <a:gd name="T10" fmla="*/ 1452 w 2918"/>
                <a:gd name="T11" fmla="*/ 1066 h 1081"/>
                <a:gd name="T12" fmla="*/ 1724 w 2918"/>
                <a:gd name="T13" fmla="*/ 1066 h 1081"/>
                <a:gd name="T14" fmla="*/ 2042 w 2918"/>
                <a:gd name="T15" fmla="*/ 1066 h 1081"/>
                <a:gd name="T16" fmla="*/ 2314 w 2918"/>
                <a:gd name="T17" fmla="*/ 975 h 1081"/>
                <a:gd name="T18" fmla="*/ 2540 w 2918"/>
                <a:gd name="T19" fmla="*/ 884 h 1081"/>
                <a:gd name="T20" fmla="*/ 2722 w 2918"/>
                <a:gd name="T21" fmla="*/ 794 h 1081"/>
                <a:gd name="T22" fmla="*/ 2813 w 2918"/>
                <a:gd name="T23" fmla="*/ 703 h 1081"/>
                <a:gd name="T24" fmla="*/ 2858 w 2918"/>
                <a:gd name="T25" fmla="*/ 703 h 1081"/>
                <a:gd name="T26" fmla="*/ 2450 w 2918"/>
                <a:gd name="T27" fmla="*/ 295 h 1081"/>
                <a:gd name="T28" fmla="*/ 2268 w 2918"/>
                <a:gd name="T29" fmla="*/ 159 h 1081"/>
                <a:gd name="T30" fmla="*/ 1996 w 2918"/>
                <a:gd name="T31" fmla="*/ 23 h 1081"/>
                <a:gd name="T32" fmla="*/ 1724 w 2918"/>
                <a:gd name="T33" fmla="*/ 23 h 1081"/>
                <a:gd name="T34" fmla="*/ 1452 w 2918"/>
                <a:gd name="T35" fmla="*/ 113 h 1081"/>
                <a:gd name="T36" fmla="*/ 1225 w 2918"/>
                <a:gd name="T37" fmla="*/ 204 h 1081"/>
                <a:gd name="T38" fmla="*/ 1180 w 2918"/>
                <a:gd name="T39" fmla="*/ 249 h 1081"/>
                <a:gd name="T40" fmla="*/ 1497 w 2918"/>
                <a:gd name="T41" fmla="*/ 476 h 1081"/>
                <a:gd name="T42" fmla="*/ 1815 w 2918"/>
                <a:gd name="T43" fmla="*/ 522 h 1081"/>
                <a:gd name="T44" fmla="*/ 2087 w 2918"/>
                <a:gd name="T45" fmla="*/ 476 h 1081"/>
                <a:gd name="T46" fmla="*/ 2314 w 2918"/>
                <a:gd name="T47" fmla="*/ 340 h 1081"/>
                <a:gd name="T48" fmla="*/ 2404 w 2918"/>
                <a:gd name="T49" fmla="*/ 249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18" h="1081">
                  <a:moveTo>
                    <a:pt x="0" y="567"/>
                  </a:moveTo>
                  <a:cubicBezTo>
                    <a:pt x="110" y="567"/>
                    <a:pt x="220" y="567"/>
                    <a:pt x="318" y="567"/>
                  </a:cubicBezTo>
                  <a:cubicBezTo>
                    <a:pt x="416" y="567"/>
                    <a:pt x="484" y="522"/>
                    <a:pt x="590" y="567"/>
                  </a:cubicBezTo>
                  <a:cubicBezTo>
                    <a:pt x="696" y="612"/>
                    <a:pt x="862" y="771"/>
                    <a:pt x="953" y="839"/>
                  </a:cubicBezTo>
                  <a:cubicBezTo>
                    <a:pt x="1044" y="907"/>
                    <a:pt x="1051" y="937"/>
                    <a:pt x="1134" y="975"/>
                  </a:cubicBezTo>
                  <a:cubicBezTo>
                    <a:pt x="1217" y="1013"/>
                    <a:pt x="1354" y="1051"/>
                    <a:pt x="1452" y="1066"/>
                  </a:cubicBezTo>
                  <a:cubicBezTo>
                    <a:pt x="1550" y="1081"/>
                    <a:pt x="1626" y="1066"/>
                    <a:pt x="1724" y="1066"/>
                  </a:cubicBezTo>
                  <a:cubicBezTo>
                    <a:pt x="1822" y="1066"/>
                    <a:pt x="1944" y="1081"/>
                    <a:pt x="2042" y="1066"/>
                  </a:cubicBezTo>
                  <a:cubicBezTo>
                    <a:pt x="2140" y="1051"/>
                    <a:pt x="2231" y="1005"/>
                    <a:pt x="2314" y="975"/>
                  </a:cubicBezTo>
                  <a:cubicBezTo>
                    <a:pt x="2397" y="945"/>
                    <a:pt x="2472" y="914"/>
                    <a:pt x="2540" y="884"/>
                  </a:cubicBezTo>
                  <a:cubicBezTo>
                    <a:pt x="2608" y="854"/>
                    <a:pt x="2677" y="824"/>
                    <a:pt x="2722" y="794"/>
                  </a:cubicBezTo>
                  <a:cubicBezTo>
                    <a:pt x="2767" y="764"/>
                    <a:pt x="2790" y="718"/>
                    <a:pt x="2813" y="703"/>
                  </a:cubicBezTo>
                  <a:cubicBezTo>
                    <a:pt x="2836" y="688"/>
                    <a:pt x="2918" y="771"/>
                    <a:pt x="2858" y="703"/>
                  </a:cubicBezTo>
                  <a:cubicBezTo>
                    <a:pt x="2798" y="635"/>
                    <a:pt x="2548" y="386"/>
                    <a:pt x="2450" y="295"/>
                  </a:cubicBezTo>
                  <a:cubicBezTo>
                    <a:pt x="2352" y="204"/>
                    <a:pt x="2344" y="204"/>
                    <a:pt x="2268" y="159"/>
                  </a:cubicBezTo>
                  <a:cubicBezTo>
                    <a:pt x="2192" y="114"/>
                    <a:pt x="2087" y="46"/>
                    <a:pt x="1996" y="23"/>
                  </a:cubicBezTo>
                  <a:cubicBezTo>
                    <a:pt x="1905" y="0"/>
                    <a:pt x="1815" y="8"/>
                    <a:pt x="1724" y="23"/>
                  </a:cubicBezTo>
                  <a:cubicBezTo>
                    <a:pt x="1633" y="38"/>
                    <a:pt x="1535" y="83"/>
                    <a:pt x="1452" y="113"/>
                  </a:cubicBezTo>
                  <a:cubicBezTo>
                    <a:pt x="1369" y="143"/>
                    <a:pt x="1270" y="181"/>
                    <a:pt x="1225" y="204"/>
                  </a:cubicBezTo>
                  <a:cubicBezTo>
                    <a:pt x="1180" y="227"/>
                    <a:pt x="1135" y="204"/>
                    <a:pt x="1180" y="249"/>
                  </a:cubicBezTo>
                  <a:cubicBezTo>
                    <a:pt x="1225" y="294"/>
                    <a:pt x="1391" y="430"/>
                    <a:pt x="1497" y="476"/>
                  </a:cubicBezTo>
                  <a:cubicBezTo>
                    <a:pt x="1603" y="522"/>
                    <a:pt x="1717" y="522"/>
                    <a:pt x="1815" y="522"/>
                  </a:cubicBezTo>
                  <a:cubicBezTo>
                    <a:pt x="1913" y="522"/>
                    <a:pt x="2004" y="506"/>
                    <a:pt x="2087" y="476"/>
                  </a:cubicBezTo>
                  <a:cubicBezTo>
                    <a:pt x="2170" y="446"/>
                    <a:pt x="2261" y="378"/>
                    <a:pt x="2314" y="340"/>
                  </a:cubicBezTo>
                  <a:cubicBezTo>
                    <a:pt x="2367" y="302"/>
                    <a:pt x="2385" y="275"/>
                    <a:pt x="2404" y="249"/>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3159" name="Freeform 519"/>
            <p:cNvSpPr>
              <a:spLocks/>
            </p:cNvSpPr>
            <p:nvPr/>
          </p:nvSpPr>
          <p:spPr bwMode="auto">
            <a:xfrm>
              <a:off x="2835" y="2681"/>
              <a:ext cx="2948" cy="545"/>
            </a:xfrm>
            <a:custGeom>
              <a:avLst/>
              <a:gdLst>
                <a:gd name="T0" fmla="*/ 0 w 2903"/>
                <a:gd name="T1" fmla="*/ 432 h 545"/>
                <a:gd name="T2" fmla="*/ 91 w 2903"/>
                <a:gd name="T3" fmla="*/ 295 h 545"/>
                <a:gd name="T4" fmla="*/ 408 w 2903"/>
                <a:gd name="T5" fmla="*/ 159 h 545"/>
                <a:gd name="T6" fmla="*/ 771 w 2903"/>
                <a:gd name="T7" fmla="*/ 23 h 545"/>
                <a:gd name="T8" fmla="*/ 1225 w 2903"/>
                <a:gd name="T9" fmla="*/ 23 h 545"/>
                <a:gd name="T10" fmla="*/ 1542 w 2903"/>
                <a:gd name="T11" fmla="*/ 114 h 545"/>
                <a:gd name="T12" fmla="*/ 1814 w 2903"/>
                <a:gd name="T13" fmla="*/ 250 h 545"/>
                <a:gd name="T14" fmla="*/ 1996 w 2903"/>
                <a:gd name="T15" fmla="*/ 386 h 545"/>
                <a:gd name="T16" fmla="*/ 2177 w 2903"/>
                <a:gd name="T17" fmla="*/ 522 h 545"/>
                <a:gd name="T18" fmla="*/ 2313 w 2903"/>
                <a:gd name="T19" fmla="*/ 522 h 545"/>
                <a:gd name="T20" fmla="*/ 2631 w 2903"/>
                <a:gd name="T21" fmla="*/ 522 h 545"/>
                <a:gd name="T22" fmla="*/ 2903 w 2903"/>
                <a:gd name="T23" fmla="*/ 522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03" h="545">
                  <a:moveTo>
                    <a:pt x="0" y="432"/>
                  </a:moveTo>
                  <a:cubicBezTo>
                    <a:pt x="11" y="386"/>
                    <a:pt x="23" y="340"/>
                    <a:pt x="91" y="295"/>
                  </a:cubicBezTo>
                  <a:cubicBezTo>
                    <a:pt x="159" y="250"/>
                    <a:pt x="295" y="204"/>
                    <a:pt x="408" y="159"/>
                  </a:cubicBezTo>
                  <a:cubicBezTo>
                    <a:pt x="521" y="114"/>
                    <a:pt x="635" y="46"/>
                    <a:pt x="771" y="23"/>
                  </a:cubicBezTo>
                  <a:cubicBezTo>
                    <a:pt x="907" y="0"/>
                    <a:pt x="1097" y="8"/>
                    <a:pt x="1225" y="23"/>
                  </a:cubicBezTo>
                  <a:cubicBezTo>
                    <a:pt x="1353" y="38"/>
                    <a:pt x="1444" y="76"/>
                    <a:pt x="1542" y="114"/>
                  </a:cubicBezTo>
                  <a:cubicBezTo>
                    <a:pt x="1640" y="152"/>
                    <a:pt x="1738" y="205"/>
                    <a:pt x="1814" y="250"/>
                  </a:cubicBezTo>
                  <a:cubicBezTo>
                    <a:pt x="1890" y="295"/>
                    <a:pt x="1936" y="341"/>
                    <a:pt x="1996" y="386"/>
                  </a:cubicBezTo>
                  <a:cubicBezTo>
                    <a:pt x="2056" y="431"/>
                    <a:pt x="2124" y="499"/>
                    <a:pt x="2177" y="522"/>
                  </a:cubicBezTo>
                  <a:cubicBezTo>
                    <a:pt x="2230" y="545"/>
                    <a:pt x="2237" y="522"/>
                    <a:pt x="2313" y="522"/>
                  </a:cubicBezTo>
                  <a:cubicBezTo>
                    <a:pt x="2389" y="522"/>
                    <a:pt x="2533" y="522"/>
                    <a:pt x="2631" y="522"/>
                  </a:cubicBezTo>
                  <a:cubicBezTo>
                    <a:pt x="2729" y="522"/>
                    <a:pt x="2816" y="522"/>
                    <a:pt x="2903" y="522"/>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3160" name="Freeform 520"/>
            <p:cNvSpPr>
              <a:spLocks/>
            </p:cNvSpPr>
            <p:nvPr/>
          </p:nvSpPr>
          <p:spPr bwMode="auto">
            <a:xfrm>
              <a:off x="2880" y="3741"/>
              <a:ext cx="2948" cy="574"/>
            </a:xfrm>
            <a:custGeom>
              <a:avLst/>
              <a:gdLst>
                <a:gd name="T0" fmla="*/ 0 w 2948"/>
                <a:gd name="T1" fmla="*/ 188 h 574"/>
                <a:gd name="T2" fmla="*/ 181 w 2948"/>
                <a:gd name="T3" fmla="*/ 369 h 574"/>
                <a:gd name="T4" fmla="*/ 408 w 2948"/>
                <a:gd name="T5" fmla="*/ 460 h 574"/>
                <a:gd name="T6" fmla="*/ 680 w 2948"/>
                <a:gd name="T7" fmla="*/ 551 h 574"/>
                <a:gd name="T8" fmla="*/ 1179 w 2948"/>
                <a:gd name="T9" fmla="*/ 551 h 574"/>
                <a:gd name="T10" fmla="*/ 1452 w 2948"/>
                <a:gd name="T11" fmla="*/ 551 h 574"/>
                <a:gd name="T12" fmla="*/ 1678 w 2948"/>
                <a:gd name="T13" fmla="*/ 415 h 574"/>
                <a:gd name="T14" fmla="*/ 1905 w 2948"/>
                <a:gd name="T15" fmla="*/ 279 h 574"/>
                <a:gd name="T16" fmla="*/ 2087 w 2948"/>
                <a:gd name="T17" fmla="*/ 52 h 574"/>
                <a:gd name="T18" fmla="*/ 2223 w 2948"/>
                <a:gd name="T19" fmla="*/ 7 h 574"/>
                <a:gd name="T20" fmla="*/ 2948 w 2948"/>
                <a:gd name="T21" fmla="*/ 7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48" h="574">
                  <a:moveTo>
                    <a:pt x="0" y="188"/>
                  </a:moveTo>
                  <a:cubicBezTo>
                    <a:pt x="56" y="256"/>
                    <a:pt x="113" y="324"/>
                    <a:pt x="181" y="369"/>
                  </a:cubicBezTo>
                  <a:cubicBezTo>
                    <a:pt x="249" y="414"/>
                    <a:pt x="325" y="430"/>
                    <a:pt x="408" y="460"/>
                  </a:cubicBezTo>
                  <a:cubicBezTo>
                    <a:pt x="491" y="490"/>
                    <a:pt x="552" y="536"/>
                    <a:pt x="680" y="551"/>
                  </a:cubicBezTo>
                  <a:cubicBezTo>
                    <a:pt x="808" y="566"/>
                    <a:pt x="1050" y="551"/>
                    <a:pt x="1179" y="551"/>
                  </a:cubicBezTo>
                  <a:cubicBezTo>
                    <a:pt x="1308" y="551"/>
                    <a:pt x="1369" y="574"/>
                    <a:pt x="1452" y="551"/>
                  </a:cubicBezTo>
                  <a:cubicBezTo>
                    <a:pt x="1535" y="528"/>
                    <a:pt x="1603" y="460"/>
                    <a:pt x="1678" y="415"/>
                  </a:cubicBezTo>
                  <a:cubicBezTo>
                    <a:pt x="1753" y="370"/>
                    <a:pt x="1837" y="339"/>
                    <a:pt x="1905" y="279"/>
                  </a:cubicBezTo>
                  <a:cubicBezTo>
                    <a:pt x="1973" y="219"/>
                    <a:pt x="2034" y="97"/>
                    <a:pt x="2087" y="52"/>
                  </a:cubicBezTo>
                  <a:cubicBezTo>
                    <a:pt x="2140" y="7"/>
                    <a:pt x="2080" y="14"/>
                    <a:pt x="2223" y="7"/>
                  </a:cubicBezTo>
                  <a:cubicBezTo>
                    <a:pt x="2366" y="0"/>
                    <a:pt x="2657" y="3"/>
                    <a:pt x="2948" y="7"/>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20656" name="Text Box 521"/>
            <p:cNvSpPr txBox="1">
              <a:spLocks noChangeArrowheads="1"/>
            </p:cNvSpPr>
            <p:nvPr/>
          </p:nvSpPr>
          <p:spPr bwMode="auto">
            <a:xfrm>
              <a:off x="2154" y="2502"/>
              <a:ext cx="907" cy="366"/>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CaO</a:t>
              </a:r>
              <a:r>
                <a:rPr lang="fr-FR" sz="1600" i="0" baseline="-25000">
                  <a:latin typeface="Arial" charset="0"/>
                  <a:sym typeface="Wingdings" pitchFamily="2" charset="2"/>
                </a:rPr>
                <a:t>2 </a:t>
              </a:r>
              <a:r>
                <a:rPr lang="fr-FR" sz="1600" i="0">
                  <a:latin typeface="Arial" charset="0"/>
                  <a:sym typeface="Wingdings" pitchFamily="2" charset="2"/>
                </a:rPr>
                <a:t>et Q normal</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95288" y="404813"/>
            <a:ext cx="8569325" cy="5616575"/>
          </a:xfrm>
        </p:spPr>
        <p:txBody>
          <a:bodyPr/>
          <a:lstStyle/>
          <a:p>
            <a:pPr marL="457200" indent="-457200">
              <a:buFontTx/>
              <a:buAutoNum type="arabicPeriod"/>
              <a:defRPr/>
            </a:pPr>
            <a:r>
              <a:rPr lang="fr-FR" dirty="0" smtClean="0">
                <a:latin typeface="Arial" charset="0"/>
                <a:cs typeface="Arial" charset="0"/>
              </a:rPr>
              <a:t>Quelques rappels et définitions: de quoi parle-t-on ?</a:t>
            </a:r>
          </a:p>
          <a:p>
            <a:pPr>
              <a:buFont typeface="Wingdings" pitchFamily="2" charset="2"/>
              <a:buNone/>
              <a:defRPr/>
            </a:pPr>
            <a:endParaRPr lang="fr-FR" sz="2000" dirty="0" smtClean="0"/>
          </a:p>
          <a:p>
            <a:pPr>
              <a:defRPr/>
            </a:pPr>
            <a:r>
              <a:rPr lang="fr-FR" dirty="0" smtClean="0"/>
              <a:t>IRA= l’impossibilité pour un malade</a:t>
            </a:r>
            <a:r>
              <a:rPr lang="fr-FR" sz="3600" dirty="0" smtClean="0"/>
              <a:t> </a:t>
            </a:r>
            <a:r>
              <a:rPr lang="fr-FR" dirty="0" smtClean="0"/>
              <a:t>de maintenir une hématose normale. Le trouble de l’hématose est caractérisé par une altération des gaz du sang</a:t>
            </a:r>
            <a:r>
              <a:rPr lang="fr-FR" sz="3600" dirty="0" smtClean="0"/>
              <a:t> </a:t>
            </a:r>
            <a:r>
              <a:rPr lang="fr-FR" dirty="0" smtClean="0"/>
              <a:t>(GDS) avec :</a:t>
            </a:r>
            <a:endParaRPr lang="fr-FR" sz="3200" dirty="0" smtClean="0"/>
          </a:p>
          <a:p>
            <a:pPr>
              <a:defRPr/>
            </a:pPr>
            <a:r>
              <a:rPr lang="fr-FR" dirty="0" smtClean="0"/>
              <a:t>une hypoxémie : la pression partielle du sang artériel en oxygène (PaO</a:t>
            </a:r>
            <a:r>
              <a:rPr lang="fr-FR" baseline="-25000" dirty="0" smtClean="0"/>
              <a:t>2</a:t>
            </a:r>
            <a:r>
              <a:rPr lang="fr-FR" dirty="0" smtClean="0"/>
              <a:t>)</a:t>
            </a:r>
            <a:r>
              <a:rPr lang="fr-FR" sz="3600" dirty="0" smtClean="0"/>
              <a:t> </a:t>
            </a:r>
            <a:r>
              <a:rPr lang="fr-FR" dirty="0" smtClean="0"/>
              <a:t>est inférieure à 80 mmHg et la saturation de l’hémoglobine en oxygène</a:t>
            </a:r>
            <a:r>
              <a:rPr lang="fr-FR" sz="3600" dirty="0" smtClean="0"/>
              <a:t> </a:t>
            </a:r>
            <a:r>
              <a:rPr lang="fr-FR" dirty="0" smtClean="0"/>
              <a:t>(SaO</a:t>
            </a:r>
            <a:r>
              <a:rPr lang="fr-FR" baseline="-25000" dirty="0" smtClean="0"/>
              <a:t>2</a:t>
            </a:r>
            <a:r>
              <a:rPr lang="fr-FR" dirty="0" smtClean="0"/>
              <a:t>) est inférieure à 95 % ;</a:t>
            </a:r>
            <a:br>
              <a:rPr lang="fr-FR" dirty="0" smtClean="0"/>
            </a:br>
            <a:r>
              <a:rPr lang="fr-FR" dirty="0" smtClean="0"/>
              <a:t>associée ou non à une hypercapnie :  PaCO</a:t>
            </a:r>
            <a:r>
              <a:rPr lang="fr-FR" baseline="-25000" dirty="0" smtClean="0"/>
              <a:t>2</a:t>
            </a:r>
            <a:r>
              <a:rPr lang="fr-FR" dirty="0" smtClean="0"/>
              <a:t> est supérieure  à 45 mmHg. </a:t>
            </a:r>
            <a:endParaRPr lang="fr-FR" sz="3200" dirty="0" smtClean="0"/>
          </a:p>
          <a:p>
            <a:pPr>
              <a:defRPr/>
            </a:pPr>
            <a:r>
              <a:rPr lang="fr-FR" dirty="0" smtClean="0"/>
              <a:t>L’hypercapnie peut être absente ou remplacée par une hypocapnie.</a:t>
            </a:r>
            <a:endParaRPr lang="fr-FR"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69"/>
          <p:cNvSpPr txBox="1">
            <a:spLocks noChangeArrowheads="1"/>
          </p:cNvSpPr>
          <p:nvPr/>
        </p:nvSpPr>
        <p:spPr bwMode="auto">
          <a:xfrm>
            <a:off x="6588125" y="2416175"/>
            <a:ext cx="1439863" cy="581025"/>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comblement alvéolaire</a:t>
            </a:r>
          </a:p>
        </p:txBody>
      </p:sp>
      <p:sp>
        <p:nvSpPr>
          <p:cNvPr id="113667" name="Oval 3"/>
          <p:cNvSpPr>
            <a:spLocks noChangeArrowheads="1"/>
          </p:cNvSpPr>
          <p:nvPr/>
        </p:nvSpPr>
        <p:spPr bwMode="auto">
          <a:xfrm>
            <a:off x="2195513" y="2525713"/>
            <a:ext cx="1727200" cy="1811337"/>
          </a:xfrm>
          <a:prstGeom prst="ellipse">
            <a:avLst/>
          </a:prstGeom>
          <a:solidFill>
            <a:srgbClr val="DDDDDD"/>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3841" name="Freeform 177"/>
          <p:cNvSpPr>
            <a:spLocks/>
          </p:cNvSpPr>
          <p:nvPr/>
        </p:nvSpPr>
        <p:spPr bwMode="auto">
          <a:xfrm flipH="1">
            <a:off x="3059113" y="188913"/>
            <a:ext cx="1620837" cy="3240087"/>
          </a:xfrm>
          <a:custGeom>
            <a:avLst/>
            <a:gdLst>
              <a:gd name="T0" fmla="*/ 23 w 1021"/>
              <a:gd name="T1" fmla="*/ 0 h 2041"/>
              <a:gd name="T2" fmla="*/ 23 w 1021"/>
              <a:gd name="T3" fmla="*/ 590 h 2041"/>
              <a:gd name="T4" fmla="*/ 160 w 1021"/>
              <a:gd name="T5" fmla="*/ 998 h 2041"/>
              <a:gd name="T6" fmla="*/ 477 w 1021"/>
              <a:gd name="T7" fmla="*/ 1542 h 2041"/>
              <a:gd name="T8" fmla="*/ 795 w 1021"/>
              <a:gd name="T9" fmla="*/ 1905 h 2041"/>
              <a:gd name="T10" fmla="*/ 1021 w 1021"/>
              <a:gd name="T11" fmla="*/ 2041 h 2041"/>
            </a:gdLst>
            <a:ahLst/>
            <a:cxnLst>
              <a:cxn ang="0">
                <a:pos x="T0" y="T1"/>
              </a:cxn>
              <a:cxn ang="0">
                <a:pos x="T2" y="T3"/>
              </a:cxn>
              <a:cxn ang="0">
                <a:pos x="T4" y="T5"/>
              </a:cxn>
              <a:cxn ang="0">
                <a:pos x="T6" y="T7"/>
              </a:cxn>
              <a:cxn ang="0">
                <a:pos x="T8" y="T9"/>
              </a:cxn>
              <a:cxn ang="0">
                <a:pos x="T10" y="T11"/>
              </a:cxn>
            </a:cxnLst>
            <a:rect l="0" t="0" r="r" b="b"/>
            <a:pathLst>
              <a:path w="1021" h="2041">
                <a:moveTo>
                  <a:pt x="23" y="0"/>
                </a:moveTo>
                <a:cubicBezTo>
                  <a:pt x="11" y="212"/>
                  <a:pt x="0" y="424"/>
                  <a:pt x="23" y="590"/>
                </a:cubicBezTo>
                <a:cubicBezTo>
                  <a:pt x="46" y="756"/>
                  <a:pt x="84" y="839"/>
                  <a:pt x="160" y="998"/>
                </a:cubicBezTo>
                <a:cubicBezTo>
                  <a:pt x="236" y="1157"/>
                  <a:pt x="371" y="1391"/>
                  <a:pt x="477" y="1542"/>
                </a:cubicBezTo>
                <a:cubicBezTo>
                  <a:pt x="583" y="1693"/>
                  <a:pt x="704" y="1822"/>
                  <a:pt x="795" y="1905"/>
                </a:cubicBezTo>
                <a:cubicBezTo>
                  <a:pt x="886" y="1988"/>
                  <a:pt x="953" y="2014"/>
                  <a:pt x="1021" y="2041"/>
                </a:cubicBezTo>
              </a:path>
            </a:pathLst>
          </a:custGeom>
          <a:noFill/>
          <a:ln w="76200" cmpd="sng">
            <a:solidFill>
              <a:schemeClr val="tx1"/>
            </a:solidFill>
            <a:round/>
            <a:headEnd type="non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grpSp>
        <p:nvGrpSpPr>
          <p:cNvPr id="21509" name="Group 186"/>
          <p:cNvGrpSpPr>
            <a:grpSpLocks/>
          </p:cNvGrpSpPr>
          <p:nvPr/>
        </p:nvGrpSpPr>
        <p:grpSpPr bwMode="auto">
          <a:xfrm flipH="1">
            <a:off x="2255838" y="160338"/>
            <a:ext cx="4979987" cy="4098925"/>
            <a:chOff x="1428" y="101"/>
            <a:chExt cx="3137" cy="2582"/>
          </a:xfrm>
        </p:grpSpPr>
        <p:sp>
          <p:nvSpPr>
            <p:cNvPr id="113666" name="Freeform 2"/>
            <p:cNvSpPr>
              <a:spLocks/>
            </p:cNvSpPr>
            <p:nvPr/>
          </p:nvSpPr>
          <p:spPr bwMode="auto">
            <a:xfrm flipH="1">
              <a:off x="1428" y="101"/>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13842" name="Freeform 178"/>
            <p:cNvSpPr>
              <a:spLocks/>
            </p:cNvSpPr>
            <p:nvPr/>
          </p:nvSpPr>
          <p:spPr bwMode="auto">
            <a:xfrm>
              <a:off x="1973" y="1253"/>
              <a:ext cx="816" cy="544"/>
            </a:xfrm>
            <a:custGeom>
              <a:avLst/>
              <a:gdLst>
                <a:gd name="T0" fmla="*/ 0 w 816"/>
                <a:gd name="T1" fmla="*/ 544 h 544"/>
                <a:gd name="T2" fmla="*/ 589 w 816"/>
                <a:gd name="T3" fmla="*/ 0 h 544"/>
                <a:gd name="T4" fmla="*/ 816 w 816"/>
                <a:gd name="T5" fmla="*/ 181 h 544"/>
                <a:gd name="T6" fmla="*/ 499 w 816"/>
                <a:gd name="T7" fmla="*/ 544 h 544"/>
                <a:gd name="T8" fmla="*/ 0 w 816"/>
                <a:gd name="T9" fmla="*/ 544 h 544"/>
              </a:gdLst>
              <a:ahLst/>
              <a:cxnLst>
                <a:cxn ang="0">
                  <a:pos x="T0" y="T1"/>
                </a:cxn>
                <a:cxn ang="0">
                  <a:pos x="T2" y="T3"/>
                </a:cxn>
                <a:cxn ang="0">
                  <a:pos x="T4" y="T5"/>
                </a:cxn>
                <a:cxn ang="0">
                  <a:pos x="T6" y="T7"/>
                </a:cxn>
                <a:cxn ang="0">
                  <a:pos x="T8" y="T9"/>
                </a:cxn>
              </a:cxnLst>
              <a:rect l="0" t="0" r="r" b="b"/>
              <a:pathLst>
                <a:path w="816" h="544">
                  <a:moveTo>
                    <a:pt x="0" y="544"/>
                  </a:moveTo>
                  <a:lnTo>
                    <a:pt x="589" y="0"/>
                  </a:lnTo>
                  <a:lnTo>
                    <a:pt x="816" y="181"/>
                  </a:lnTo>
                  <a:lnTo>
                    <a:pt x="499" y="544"/>
                  </a:lnTo>
                  <a:lnTo>
                    <a:pt x="0" y="544"/>
                  </a:lnTo>
                  <a:close/>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grpSp>
      <p:sp>
        <p:nvSpPr>
          <p:cNvPr id="113843" name="Freeform 179"/>
          <p:cNvSpPr>
            <a:spLocks/>
          </p:cNvSpPr>
          <p:nvPr/>
        </p:nvSpPr>
        <p:spPr bwMode="auto">
          <a:xfrm flipH="1">
            <a:off x="4835525" y="188913"/>
            <a:ext cx="1031875" cy="2663825"/>
          </a:xfrm>
          <a:custGeom>
            <a:avLst/>
            <a:gdLst>
              <a:gd name="T0" fmla="*/ 1088 w 1103"/>
              <a:gd name="T1" fmla="*/ 0 h 2132"/>
              <a:gd name="T2" fmla="*/ 1088 w 1103"/>
              <a:gd name="T3" fmla="*/ 590 h 2132"/>
              <a:gd name="T4" fmla="*/ 998 w 1103"/>
              <a:gd name="T5" fmla="*/ 907 h 2132"/>
              <a:gd name="T6" fmla="*/ 771 w 1103"/>
              <a:gd name="T7" fmla="*/ 1315 h 2132"/>
              <a:gd name="T8" fmla="*/ 453 w 1103"/>
              <a:gd name="T9" fmla="*/ 1678 h 2132"/>
              <a:gd name="T10" fmla="*/ 136 w 1103"/>
              <a:gd name="T11" fmla="*/ 2041 h 2132"/>
              <a:gd name="T12" fmla="*/ 0 w 1103"/>
              <a:gd name="T13" fmla="*/ 2132 h 2132"/>
            </a:gdLst>
            <a:ahLst/>
            <a:cxnLst>
              <a:cxn ang="0">
                <a:pos x="T0" y="T1"/>
              </a:cxn>
              <a:cxn ang="0">
                <a:pos x="T2" y="T3"/>
              </a:cxn>
              <a:cxn ang="0">
                <a:pos x="T4" y="T5"/>
              </a:cxn>
              <a:cxn ang="0">
                <a:pos x="T6" y="T7"/>
              </a:cxn>
              <a:cxn ang="0">
                <a:pos x="T8" y="T9"/>
              </a:cxn>
              <a:cxn ang="0">
                <a:pos x="T10" y="T11"/>
              </a:cxn>
              <a:cxn ang="0">
                <a:pos x="T12" y="T13"/>
              </a:cxn>
            </a:cxnLst>
            <a:rect l="0" t="0" r="r" b="b"/>
            <a:pathLst>
              <a:path w="1103" h="2132">
                <a:moveTo>
                  <a:pt x="1088" y="0"/>
                </a:moveTo>
                <a:cubicBezTo>
                  <a:pt x="1095" y="219"/>
                  <a:pt x="1103" y="439"/>
                  <a:pt x="1088" y="590"/>
                </a:cubicBezTo>
                <a:cubicBezTo>
                  <a:pt x="1073" y="741"/>
                  <a:pt x="1051" y="786"/>
                  <a:pt x="998" y="907"/>
                </a:cubicBezTo>
                <a:cubicBezTo>
                  <a:pt x="945" y="1028"/>
                  <a:pt x="862" y="1187"/>
                  <a:pt x="771" y="1315"/>
                </a:cubicBezTo>
                <a:cubicBezTo>
                  <a:pt x="680" y="1443"/>
                  <a:pt x="559" y="1557"/>
                  <a:pt x="453" y="1678"/>
                </a:cubicBezTo>
                <a:cubicBezTo>
                  <a:pt x="347" y="1799"/>
                  <a:pt x="211" y="1965"/>
                  <a:pt x="136" y="2041"/>
                </a:cubicBezTo>
                <a:cubicBezTo>
                  <a:pt x="61" y="2117"/>
                  <a:pt x="30" y="2124"/>
                  <a:pt x="0" y="2132"/>
                </a:cubicBezTo>
              </a:path>
            </a:pathLst>
          </a:custGeom>
          <a:noFill/>
          <a:ln w="76200" cap="flat" cmpd="sng">
            <a:solidFill>
              <a:schemeClr val="tx1"/>
            </a:solidFill>
            <a:prstDash val="solid"/>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3844" name="Oval 180" descr="Vague"/>
          <p:cNvSpPr>
            <a:spLocks noChangeArrowheads="1"/>
          </p:cNvSpPr>
          <p:nvPr/>
        </p:nvSpPr>
        <p:spPr bwMode="auto">
          <a:xfrm>
            <a:off x="5507038" y="2873375"/>
            <a:ext cx="1800225" cy="1419225"/>
          </a:xfrm>
          <a:prstGeom prst="ellipse">
            <a:avLst/>
          </a:prstGeom>
          <a:pattFill prst="wave">
            <a:fgClr>
              <a:srgbClr val="DDDDDD"/>
            </a:fgClr>
            <a:bgClr>
              <a:srgbClr val="B2B2B2"/>
            </a:bgClr>
          </a:patt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grpSp>
        <p:nvGrpSpPr>
          <p:cNvPr id="21512" name="Group 181"/>
          <p:cNvGrpSpPr>
            <a:grpSpLocks/>
          </p:cNvGrpSpPr>
          <p:nvPr/>
        </p:nvGrpSpPr>
        <p:grpSpPr bwMode="auto">
          <a:xfrm flipH="1">
            <a:off x="5578475" y="2852738"/>
            <a:ext cx="1077913" cy="431800"/>
            <a:chOff x="1793" y="1797"/>
            <a:chExt cx="679" cy="272"/>
          </a:xfrm>
        </p:grpSpPr>
        <p:grpSp>
          <p:nvGrpSpPr>
            <p:cNvPr id="21680" name="Group 182"/>
            <p:cNvGrpSpPr>
              <a:grpSpLocks/>
            </p:cNvGrpSpPr>
            <p:nvPr/>
          </p:nvGrpSpPr>
          <p:grpSpPr bwMode="auto">
            <a:xfrm>
              <a:off x="1837" y="1797"/>
              <a:ext cx="635" cy="272"/>
              <a:chOff x="1837" y="1797"/>
              <a:chExt cx="635" cy="272"/>
            </a:xfrm>
          </p:grpSpPr>
          <p:sp>
            <p:nvSpPr>
              <p:cNvPr id="113847" name="Freeform 183" descr="Vague"/>
              <p:cNvSpPr>
                <a:spLocks/>
              </p:cNvSpPr>
              <p:nvPr/>
            </p:nvSpPr>
            <p:spPr bwMode="auto">
              <a:xfrm>
                <a:off x="1837" y="1797"/>
                <a:ext cx="635" cy="182"/>
              </a:xfrm>
              <a:custGeom>
                <a:avLst/>
                <a:gdLst>
                  <a:gd name="T0" fmla="*/ 45 w 635"/>
                  <a:gd name="T1" fmla="*/ 0 h 182"/>
                  <a:gd name="T2" fmla="*/ 635 w 635"/>
                  <a:gd name="T3" fmla="*/ 0 h 182"/>
                  <a:gd name="T4" fmla="*/ 589 w 635"/>
                  <a:gd name="T5" fmla="*/ 91 h 182"/>
                  <a:gd name="T6" fmla="*/ 544 w 635"/>
                  <a:gd name="T7" fmla="*/ 182 h 182"/>
                  <a:gd name="T8" fmla="*/ 136 w 635"/>
                  <a:gd name="T9" fmla="*/ 136 h 182"/>
                  <a:gd name="T10" fmla="*/ 0 w 635"/>
                  <a:gd name="T11" fmla="*/ 91 h 182"/>
                  <a:gd name="T12" fmla="*/ 45 w 635"/>
                  <a:gd name="T13" fmla="*/ 0 h 182"/>
                </a:gdLst>
                <a:ahLst/>
                <a:cxnLst>
                  <a:cxn ang="0">
                    <a:pos x="T0" y="T1"/>
                  </a:cxn>
                  <a:cxn ang="0">
                    <a:pos x="T2" y="T3"/>
                  </a:cxn>
                  <a:cxn ang="0">
                    <a:pos x="T4" y="T5"/>
                  </a:cxn>
                  <a:cxn ang="0">
                    <a:pos x="T6" y="T7"/>
                  </a:cxn>
                  <a:cxn ang="0">
                    <a:pos x="T8" y="T9"/>
                  </a:cxn>
                  <a:cxn ang="0">
                    <a:pos x="T10" y="T11"/>
                  </a:cxn>
                  <a:cxn ang="0">
                    <a:pos x="T12" y="T13"/>
                  </a:cxn>
                </a:cxnLst>
                <a:rect l="0" t="0" r="r" b="b"/>
                <a:pathLst>
                  <a:path w="635" h="182">
                    <a:moveTo>
                      <a:pt x="45" y="0"/>
                    </a:moveTo>
                    <a:lnTo>
                      <a:pt x="635" y="0"/>
                    </a:lnTo>
                    <a:lnTo>
                      <a:pt x="589" y="91"/>
                    </a:lnTo>
                    <a:lnTo>
                      <a:pt x="544" y="182"/>
                    </a:lnTo>
                    <a:lnTo>
                      <a:pt x="136" y="136"/>
                    </a:lnTo>
                    <a:lnTo>
                      <a:pt x="0" y="91"/>
                    </a:lnTo>
                    <a:lnTo>
                      <a:pt x="45" y="0"/>
                    </a:lnTo>
                    <a:close/>
                  </a:path>
                </a:pathLst>
              </a:custGeom>
              <a:pattFill prst="wave">
                <a:fgClr>
                  <a:srgbClr val="DDDDDD"/>
                </a:fgClr>
                <a:bgClr>
                  <a:srgbClr val="B2B2B2"/>
                </a:bgClr>
              </a:patt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13848" name="Freeform 184" descr="Vague"/>
              <p:cNvSpPr>
                <a:spLocks/>
              </p:cNvSpPr>
              <p:nvPr/>
            </p:nvSpPr>
            <p:spPr bwMode="auto">
              <a:xfrm>
                <a:off x="2255" y="1842"/>
                <a:ext cx="182" cy="227"/>
              </a:xfrm>
              <a:custGeom>
                <a:avLst/>
                <a:gdLst>
                  <a:gd name="T0" fmla="*/ 136 w 182"/>
                  <a:gd name="T1" fmla="*/ 182 h 227"/>
                  <a:gd name="T2" fmla="*/ 182 w 182"/>
                  <a:gd name="T3" fmla="*/ 0 h 227"/>
                  <a:gd name="T4" fmla="*/ 0 w 182"/>
                  <a:gd name="T5" fmla="*/ 46 h 227"/>
                  <a:gd name="T6" fmla="*/ 0 w 182"/>
                  <a:gd name="T7" fmla="*/ 227 h 227"/>
                  <a:gd name="T8" fmla="*/ 136 w 182"/>
                  <a:gd name="T9" fmla="*/ 182 h 227"/>
                </a:gdLst>
                <a:ahLst/>
                <a:cxnLst>
                  <a:cxn ang="0">
                    <a:pos x="T0" y="T1"/>
                  </a:cxn>
                  <a:cxn ang="0">
                    <a:pos x="T2" y="T3"/>
                  </a:cxn>
                  <a:cxn ang="0">
                    <a:pos x="T4" y="T5"/>
                  </a:cxn>
                  <a:cxn ang="0">
                    <a:pos x="T6" y="T7"/>
                  </a:cxn>
                  <a:cxn ang="0">
                    <a:pos x="T8" y="T9"/>
                  </a:cxn>
                </a:cxnLst>
                <a:rect l="0" t="0" r="r" b="b"/>
                <a:pathLst>
                  <a:path w="182" h="227">
                    <a:moveTo>
                      <a:pt x="136" y="182"/>
                    </a:moveTo>
                    <a:lnTo>
                      <a:pt x="182" y="0"/>
                    </a:lnTo>
                    <a:lnTo>
                      <a:pt x="0" y="46"/>
                    </a:lnTo>
                    <a:lnTo>
                      <a:pt x="0" y="227"/>
                    </a:lnTo>
                    <a:lnTo>
                      <a:pt x="136" y="182"/>
                    </a:lnTo>
                    <a:close/>
                  </a:path>
                </a:pathLst>
              </a:custGeom>
              <a:pattFill prst="wave">
                <a:fgClr>
                  <a:srgbClr val="DDDDDD"/>
                </a:fgClr>
                <a:bgClr>
                  <a:srgbClr val="B2B2B2"/>
                </a:bgClr>
              </a:pattFill>
              <a:ln>
                <a:noFill/>
              </a:ln>
              <a:effectLst/>
              <a:extLst/>
            </p:spPr>
            <p:txBody>
              <a:bodyPr/>
              <a:lstStyle/>
              <a:p>
                <a:pPr>
                  <a:defRPr/>
                </a:pPr>
                <a:endParaRPr lang="fr-FR">
                  <a:effectLst>
                    <a:outerShdw blurRad="38100" dist="38100" dir="2700000" algn="tl">
                      <a:srgbClr val="000000">
                        <a:alpha val="43137"/>
                      </a:srgbClr>
                    </a:outerShdw>
                  </a:effectLst>
                </a:endParaRPr>
              </a:p>
            </p:txBody>
          </p:sp>
        </p:grpSp>
        <p:sp>
          <p:nvSpPr>
            <p:cNvPr id="113849" name="Freeform 185" descr="Vague"/>
            <p:cNvSpPr>
              <a:spLocks/>
            </p:cNvSpPr>
            <p:nvPr/>
          </p:nvSpPr>
          <p:spPr bwMode="auto">
            <a:xfrm>
              <a:off x="1793" y="1797"/>
              <a:ext cx="181" cy="136"/>
            </a:xfrm>
            <a:custGeom>
              <a:avLst/>
              <a:gdLst>
                <a:gd name="T0" fmla="*/ 0 w 181"/>
                <a:gd name="T1" fmla="*/ 45 h 136"/>
                <a:gd name="T2" fmla="*/ 90 w 181"/>
                <a:gd name="T3" fmla="*/ 0 h 136"/>
                <a:gd name="T4" fmla="*/ 181 w 181"/>
                <a:gd name="T5" fmla="*/ 0 h 136"/>
                <a:gd name="T6" fmla="*/ 136 w 181"/>
                <a:gd name="T7" fmla="*/ 136 h 136"/>
                <a:gd name="T8" fmla="*/ 0 w 181"/>
                <a:gd name="T9" fmla="*/ 45 h 136"/>
              </a:gdLst>
              <a:ahLst/>
              <a:cxnLst>
                <a:cxn ang="0">
                  <a:pos x="T0" y="T1"/>
                </a:cxn>
                <a:cxn ang="0">
                  <a:pos x="T2" y="T3"/>
                </a:cxn>
                <a:cxn ang="0">
                  <a:pos x="T4" y="T5"/>
                </a:cxn>
                <a:cxn ang="0">
                  <a:pos x="T6" y="T7"/>
                </a:cxn>
                <a:cxn ang="0">
                  <a:pos x="T8" y="T9"/>
                </a:cxn>
              </a:cxnLst>
              <a:rect l="0" t="0" r="r" b="b"/>
              <a:pathLst>
                <a:path w="181" h="136">
                  <a:moveTo>
                    <a:pt x="0" y="45"/>
                  </a:moveTo>
                  <a:lnTo>
                    <a:pt x="90" y="0"/>
                  </a:lnTo>
                  <a:lnTo>
                    <a:pt x="181" y="0"/>
                  </a:lnTo>
                  <a:lnTo>
                    <a:pt x="136" y="136"/>
                  </a:lnTo>
                  <a:lnTo>
                    <a:pt x="0" y="45"/>
                  </a:lnTo>
                  <a:close/>
                </a:path>
              </a:pathLst>
            </a:custGeom>
            <a:pattFill prst="wave">
              <a:fgClr>
                <a:srgbClr val="DDDDDD"/>
              </a:fgClr>
              <a:bgClr>
                <a:srgbClr val="B2B2B2"/>
              </a:bgClr>
            </a:pattFill>
            <a:ln>
              <a:noFill/>
            </a:ln>
            <a:effectLst/>
            <a:extLst/>
          </p:spPr>
          <p:txBody>
            <a:bodyPr/>
            <a:lstStyle/>
            <a:p>
              <a:pPr>
                <a:defRPr/>
              </a:pPr>
              <a:endParaRPr lang="fr-FR">
                <a:effectLst>
                  <a:outerShdw blurRad="38100" dist="38100" dir="2700000" algn="tl">
                    <a:srgbClr val="000000">
                      <a:alpha val="43137"/>
                    </a:srgbClr>
                  </a:outerShdw>
                </a:effectLst>
              </a:endParaRPr>
            </a:p>
          </p:txBody>
        </p:sp>
      </p:grpSp>
      <p:sp>
        <p:nvSpPr>
          <p:cNvPr id="113854" name="Freeform 190"/>
          <p:cNvSpPr>
            <a:spLocks/>
          </p:cNvSpPr>
          <p:nvPr/>
        </p:nvSpPr>
        <p:spPr bwMode="auto">
          <a:xfrm flipH="1">
            <a:off x="3059113" y="188913"/>
            <a:ext cx="1620837" cy="3240087"/>
          </a:xfrm>
          <a:custGeom>
            <a:avLst/>
            <a:gdLst>
              <a:gd name="T0" fmla="*/ 23 w 1021"/>
              <a:gd name="T1" fmla="*/ 0 h 2041"/>
              <a:gd name="T2" fmla="*/ 23 w 1021"/>
              <a:gd name="T3" fmla="*/ 590 h 2041"/>
              <a:gd name="T4" fmla="*/ 160 w 1021"/>
              <a:gd name="T5" fmla="*/ 998 h 2041"/>
              <a:gd name="T6" fmla="*/ 477 w 1021"/>
              <a:gd name="T7" fmla="*/ 1542 h 2041"/>
              <a:gd name="T8" fmla="*/ 795 w 1021"/>
              <a:gd name="T9" fmla="*/ 1905 h 2041"/>
              <a:gd name="T10" fmla="*/ 1021 w 1021"/>
              <a:gd name="T11" fmla="*/ 2041 h 2041"/>
            </a:gdLst>
            <a:ahLst/>
            <a:cxnLst>
              <a:cxn ang="0">
                <a:pos x="T0" y="T1"/>
              </a:cxn>
              <a:cxn ang="0">
                <a:pos x="T2" y="T3"/>
              </a:cxn>
              <a:cxn ang="0">
                <a:pos x="T4" y="T5"/>
              </a:cxn>
              <a:cxn ang="0">
                <a:pos x="T6" y="T7"/>
              </a:cxn>
              <a:cxn ang="0">
                <a:pos x="T8" y="T9"/>
              </a:cxn>
              <a:cxn ang="0">
                <a:pos x="T10" y="T11"/>
              </a:cxn>
            </a:cxnLst>
            <a:rect l="0" t="0" r="r" b="b"/>
            <a:pathLst>
              <a:path w="1021" h="2041">
                <a:moveTo>
                  <a:pt x="23" y="0"/>
                </a:moveTo>
                <a:cubicBezTo>
                  <a:pt x="11" y="212"/>
                  <a:pt x="0" y="424"/>
                  <a:pt x="23" y="590"/>
                </a:cubicBezTo>
                <a:cubicBezTo>
                  <a:pt x="46" y="756"/>
                  <a:pt x="84" y="839"/>
                  <a:pt x="160" y="998"/>
                </a:cubicBezTo>
                <a:cubicBezTo>
                  <a:pt x="236" y="1157"/>
                  <a:pt x="371" y="1391"/>
                  <a:pt x="477" y="1542"/>
                </a:cubicBezTo>
                <a:cubicBezTo>
                  <a:pt x="583" y="1693"/>
                  <a:pt x="704" y="1822"/>
                  <a:pt x="795" y="1905"/>
                </a:cubicBezTo>
                <a:cubicBezTo>
                  <a:pt x="886" y="1988"/>
                  <a:pt x="953" y="2014"/>
                  <a:pt x="1021" y="2041"/>
                </a:cubicBezTo>
              </a:path>
            </a:pathLst>
          </a:custGeom>
          <a:noFill/>
          <a:ln w="76200" cmpd="sng">
            <a:solidFill>
              <a:schemeClr val="tx1"/>
            </a:solidFill>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21514" name="Text Box 194"/>
          <p:cNvSpPr txBox="1">
            <a:spLocks noChangeArrowheads="1"/>
          </p:cNvSpPr>
          <p:nvPr/>
        </p:nvSpPr>
        <p:spPr bwMode="auto">
          <a:xfrm>
            <a:off x="7019925" y="3208338"/>
            <a:ext cx="1403350" cy="581025"/>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VA = 0 et P</a:t>
            </a:r>
            <a:r>
              <a:rPr lang="fr-FR" sz="1600" i="0" baseline="-25000">
                <a:latin typeface="Arial" charset="0"/>
                <a:sym typeface="Wingdings" pitchFamily="2" charset="2"/>
              </a:rPr>
              <a:t>A</a:t>
            </a:r>
            <a:r>
              <a:rPr lang="fr-FR" sz="1600" i="0">
                <a:latin typeface="Arial" charset="0"/>
                <a:sym typeface="Wingdings" pitchFamily="2" charset="2"/>
              </a:rPr>
              <a:t>O</a:t>
            </a:r>
            <a:r>
              <a:rPr lang="fr-FR" sz="1600" i="0" baseline="-25000">
                <a:latin typeface="Arial" charset="0"/>
                <a:sym typeface="Wingdings" pitchFamily="2" charset="2"/>
              </a:rPr>
              <a:t>2</a:t>
            </a:r>
            <a:r>
              <a:rPr lang="fr-FR" sz="1600" i="0">
                <a:latin typeface="Arial" charset="0"/>
                <a:sym typeface="Wingdings" pitchFamily="2" charset="2"/>
              </a:rPr>
              <a:t> = 0</a:t>
            </a:r>
          </a:p>
        </p:txBody>
      </p:sp>
      <p:sp>
        <p:nvSpPr>
          <p:cNvPr id="21515" name="Text Box 195"/>
          <p:cNvSpPr txBox="1">
            <a:spLocks noChangeArrowheads="1"/>
          </p:cNvSpPr>
          <p:nvPr/>
        </p:nvSpPr>
        <p:spPr bwMode="auto">
          <a:xfrm>
            <a:off x="1763713" y="1773238"/>
            <a:ext cx="1835150" cy="825500"/>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zone normale : </a:t>
            </a:r>
            <a:r>
              <a:rPr lang="fr-FR" sz="1600" b="1" i="0">
                <a:latin typeface="Arial" charset="0"/>
                <a:sym typeface="Wingdings" pitchFamily="2" charset="2"/>
              </a:rPr>
              <a:t>VA</a:t>
            </a:r>
            <a:r>
              <a:rPr lang="fr-FR" sz="1600" i="0">
                <a:latin typeface="Arial" charset="0"/>
                <a:sym typeface="Wingdings" pitchFamily="2" charset="2"/>
              </a:rPr>
              <a:t> et </a:t>
            </a:r>
            <a:r>
              <a:rPr lang="fr-FR" sz="1600" b="1" i="0">
                <a:latin typeface="Arial" charset="0"/>
                <a:sym typeface="Wingdings" pitchFamily="2" charset="2"/>
              </a:rPr>
              <a:t>P</a:t>
            </a:r>
            <a:r>
              <a:rPr lang="fr-FR" sz="1600" b="1" i="0" baseline="-25000">
                <a:latin typeface="Arial" charset="0"/>
                <a:sym typeface="Wingdings" pitchFamily="2" charset="2"/>
              </a:rPr>
              <a:t>A</a:t>
            </a:r>
            <a:r>
              <a:rPr lang="fr-FR" sz="1600" b="1" i="0">
                <a:latin typeface="Arial" charset="0"/>
                <a:sym typeface="Wingdings" pitchFamily="2" charset="2"/>
              </a:rPr>
              <a:t>O</a:t>
            </a:r>
            <a:r>
              <a:rPr lang="fr-FR" sz="1600" b="1" i="0" baseline="-25000">
                <a:latin typeface="Arial" charset="0"/>
                <a:sym typeface="Wingdings" pitchFamily="2" charset="2"/>
              </a:rPr>
              <a:t>2 </a:t>
            </a:r>
            <a:r>
              <a:rPr lang="fr-FR" sz="1600" i="0">
                <a:latin typeface="Arial" charset="0"/>
                <a:sym typeface="Wingdings" pitchFamily="2" charset="2"/>
              </a:rPr>
              <a:t>normales</a:t>
            </a:r>
          </a:p>
        </p:txBody>
      </p:sp>
      <p:sp>
        <p:nvSpPr>
          <p:cNvPr id="114042" name="Text Box 378"/>
          <p:cNvSpPr txBox="1">
            <a:spLocks noChangeArrowheads="1"/>
          </p:cNvSpPr>
          <p:nvPr/>
        </p:nvSpPr>
        <p:spPr bwMode="auto">
          <a:xfrm>
            <a:off x="34925" y="44450"/>
            <a:ext cx="2808288" cy="923925"/>
          </a:xfrm>
          <a:prstGeom prst="rect">
            <a:avLst/>
          </a:prstGeom>
          <a:noFill/>
          <a:ln>
            <a:noFill/>
          </a:ln>
          <a:effectLst/>
          <a:extLst/>
        </p:spPr>
        <p:txBody>
          <a:bodyPr>
            <a:spAutoFit/>
          </a:bodyPr>
          <a:lstStyle/>
          <a:p>
            <a:pPr>
              <a:spcBef>
                <a:spcPct val="50000"/>
              </a:spcBef>
              <a:defRPr/>
            </a:pPr>
            <a:r>
              <a:rPr lang="fr-FR" sz="5400" b="1" i="0" dirty="0">
                <a:effectLst>
                  <a:outerShdw blurRad="38100" dist="38100" dir="2700000" algn="tl">
                    <a:srgbClr val="C0C0C0"/>
                  </a:outerShdw>
                </a:effectLst>
                <a:latin typeface="Arial" charset="0"/>
              </a:rPr>
              <a:t>D </a:t>
            </a:r>
            <a:r>
              <a:rPr lang="fr-FR" sz="2800" b="1" i="0" dirty="0">
                <a:effectLst>
                  <a:outerShdw blurRad="38100" dist="38100" dir="2700000" algn="tl">
                    <a:srgbClr val="C0C0C0"/>
                  </a:outerShdw>
                </a:effectLst>
                <a:latin typeface="Arial" charset="0"/>
              </a:rPr>
              <a:t>effet shunt</a:t>
            </a:r>
          </a:p>
        </p:txBody>
      </p:sp>
      <p:grpSp>
        <p:nvGrpSpPr>
          <p:cNvPr id="21517" name="Group 383"/>
          <p:cNvGrpSpPr>
            <a:grpSpLocks/>
          </p:cNvGrpSpPr>
          <p:nvPr/>
        </p:nvGrpSpPr>
        <p:grpSpPr bwMode="auto">
          <a:xfrm>
            <a:off x="-36513" y="3971925"/>
            <a:ext cx="9288463" cy="2878138"/>
            <a:chOff x="-23" y="2502"/>
            <a:chExt cx="5851" cy="1813"/>
          </a:xfrm>
        </p:grpSpPr>
        <p:sp>
          <p:nvSpPr>
            <p:cNvPr id="114048" name="Text Box 384"/>
            <p:cNvSpPr txBox="1">
              <a:spLocks noChangeArrowheads="1"/>
            </p:cNvSpPr>
            <p:nvPr/>
          </p:nvSpPr>
          <p:spPr bwMode="auto">
            <a:xfrm>
              <a:off x="4872" y="2886"/>
              <a:ext cx="908" cy="288"/>
            </a:xfrm>
            <a:prstGeom prst="rect">
              <a:avLst/>
            </a:prstGeom>
            <a:noFill/>
            <a:ln>
              <a:noFill/>
            </a:ln>
            <a:effectLst/>
            <a:extLst/>
          </p:spPr>
          <p:txBody>
            <a:bodyPr>
              <a:spAutoFit/>
            </a:bodyPr>
            <a:lstStyle/>
            <a:p>
              <a:pPr algn="ctr">
                <a:spcBef>
                  <a:spcPct val="50000"/>
                </a:spcBef>
                <a:defRPr/>
              </a:pPr>
              <a:r>
                <a:rPr lang="fr-FR" sz="1600" i="0">
                  <a:latin typeface="Arial" charset="0"/>
                  <a:sym typeface="Wingdings" pitchFamily="2" charset="2"/>
                </a:rPr>
                <a:t> </a:t>
              </a:r>
              <a:r>
                <a:rPr lang="fr-FR" sz="1600" i="0">
                  <a:sym typeface="Wingdings" pitchFamily="2" charset="2"/>
                </a:rPr>
                <a:t></a:t>
              </a:r>
              <a:r>
                <a:rPr lang="fr-FR">
                  <a:effectLst>
                    <a:outerShdw blurRad="38100" dist="38100" dir="2700000" algn="tl">
                      <a:srgbClr val="C0C0C0"/>
                    </a:outerShdw>
                  </a:effectLst>
                  <a:sym typeface="Wingdings" pitchFamily="2" charset="2"/>
                </a:rPr>
                <a:t> </a:t>
              </a:r>
              <a:r>
                <a:rPr lang="fr-FR" sz="1600" b="1" i="0">
                  <a:latin typeface="Arial" charset="0"/>
                  <a:sym typeface="Wingdings" pitchFamily="2" charset="2"/>
                </a:rPr>
                <a:t>CaO</a:t>
              </a:r>
              <a:r>
                <a:rPr lang="fr-FR" sz="1600" b="1" i="0" baseline="-25000">
                  <a:latin typeface="Arial" charset="0"/>
                  <a:sym typeface="Wingdings" pitchFamily="2" charset="2"/>
                </a:rPr>
                <a:t>2</a:t>
              </a:r>
            </a:p>
          </p:txBody>
        </p:sp>
        <p:sp>
          <p:nvSpPr>
            <p:cNvPr id="114049" name="Oval 385"/>
            <p:cNvSpPr>
              <a:spLocks noChangeArrowheads="1"/>
            </p:cNvSpPr>
            <p:nvPr/>
          </p:nvSpPr>
          <p:spPr bwMode="auto">
            <a:xfrm>
              <a:off x="839" y="315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0" name="Oval 386"/>
            <p:cNvSpPr>
              <a:spLocks noChangeArrowheads="1"/>
            </p:cNvSpPr>
            <p:nvPr/>
          </p:nvSpPr>
          <p:spPr bwMode="auto">
            <a:xfrm>
              <a:off x="975" y="329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1" name="Oval 387"/>
            <p:cNvSpPr>
              <a:spLocks noChangeArrowheads="1"/>
            </p:cNvSpPr>
            <p:nvPr/>
          </p:nvSpPr>
          <p:spPr bwMode="auto">
            <a:xfrm>
              <a:off x="1111" y="35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2" name="Oval 388"/>
            <p:cNvSpPr>
              <a:spLocks noChangeArrowheads="1"/>
            </p:cNvSpPr>
            <p:nvPr/>
          </p:nvSpPr>
          <p:spPr bwMode="auto">
            <a:xfrm>
              <a:off x="1111" y="35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3" name="Oval 389"/>
            <p:cNvSpPr>
              <a:spLocks noChangeArrowheads="1"/>
            </p:cNvSpPr>
            <p:nvPr/>
          </p:nvSpPr>
          <p:spPr bwMode="auto">
            <a:xfrm>
              <a:off x="1066" y="297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4" name="Oval 390"/>
            <p:cNvSpPr>
              <a:spLocks noChangeArrowheads="1"/>
            </p:cNvSpPr>
            <p:nvPr/>
          </p:nvSpPr>
          <p:spPr bwMode="auto">
            <a:xfrm>
              <a:off x="1202" y="311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5" name="Oval 391"/>
            <p:cNvSpPr>
              <a:spLocks noChangeArrowheads="1"/>
            </p:cNvSpPr>
            <p:nvPr/>
          </p:nvSpPr>
          <p:spPr bwMode="auto">
            <a:xfrm>
              <a:off x="1338" y="28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6" name="Oval 392"/>
            <p:cNvSpPr>
              <a:spLocks noChangeArrowheads="1"/>
            </p:cNvSpPr>
            <p:nvPr/>
          </p:nvSpPr>
          <p:spPr bwMode="auto">
            <a:xfrm>
              <a:off x="1474" y="297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7" name="Oval 393"/>
            <p:cNvSpPr>
              <a:spLocks noChangeArrowheads="1"/>
            </p:cNvSpPr>
            <p:nvPr/>
          </p:nvSpPr>
          <p:spPr bwMode="auto">
            <a:xfrm>
              <a:off x="1626" y="302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8" name="Oval 394"/>
            <p:cNvSpPr>
              <a:spLocks noChangeArrowheads="1"/>
            </p:cNvSpPr>
            <p:nvPr/>
          </p:nvSpPr>
          <p:spPr bwMode="auto">
            <a:xfrm>
              <a:off x="1655" y="279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59" name="Oval 395"/>
            <p:cNvSpPr>
              <a:spLocks noChangeArrowheads="1"/>
            </p:cNvSpPr>
            <p:nvPr/>
          </p:nvSpPr>
          <p:spPr bwMode="auto">
            <a:xfrm>
              <a:off x="1927" y="28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0" name="Oval 396"/>
            <p:cNvSpPr>
              <a:spLocks noChangeArrowheads="1"/>
            </p:cNvSpPr>
            <p:nvPr/>
          </p:nvSpPr>
          <p:spPr bwMode="auto">
            <a:xfrm>
              <a:off x="2154" y="2931"/>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1" name="Oval 397"/>
            <p:cNvSpPr>
              <a:spLocks noChangeArrowheads="1"/>
            </p:cNvSpPr>
            <p:nvPr/>
          </p:nvSpPr>
          <p:spPr bwMode="auto">
            <a:xfrm>
              <a:off x="2245" y="320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2" name="Oval 398"/>
            <p:cNvSpPr>
              <a:spLocks noChangeArrowheads="1"/>
            </p:cNvSpPr>
            <p:nvPr/>
          </p:nvSpPr>
          <p:spPr bwMode="auto">
            <a:xfrm>
              <a:off x="2426" y="320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3" name="Oval 399"/>
            <p:cNvSpPr>
              <a:spLocks noChangeArrowheads="1"/>
            </p:cNvSpPr>
            <p:nvPr/>
          </p:nvSpPr>
          <p:spPr bwMode="auto">
            <a:xfrm>
              <a:off x="1973" y="306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4" name="Oval 400"/>
            <p:cNvSpPr>
              <a:spLocks noChangeArrowheads="1"/>
            </p:cNvSpPr>
            <p:nvPr/>
          </p:nvSpPr>
          <p:spPr bwMode="auto">
            <a:xfrm>
              <a:off x="2971" y="3385"/>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5" name="Oval 401"/>
            <p:cNvSpPr>
              <a:spLocks noChangeArrowheads="1"/>
            </p:cNvSpPr>
            <p:nvPr/>
          </p:nvSpPr>
          <p:spPr bwMode="auto">
            <a:xfrm>
              <a:off x="2336" y="297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6" name="Oval 402"/>
            <p:cNvSpPr>
              <a:spLocks noChangeArrowheads="1"/>
            </p:cNvSpPr>
            <p:nvPr/>
          </p:nvSpPr>
          <p:spPr bwMode="auto">
            <a:xfrm>
              <a:off x="2517" y="302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7" name="Oval 403"/>
            <p:cNvSpPr>
              <a:spLocks noChangeArrowheads="1"/>
            </p:cNvSpPr>
            <p:nvPr/>
          </p:nvSpPr>
          <p:spPr bwMode="auto">
            <a:xfrm>
              <a:off x="1020" y="379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8" name="Oval 404"/>
            <p:cNvSpPr>
              <a:spLocks noChangeArrowheads="1"/>
            </p:cNvSpPr>
            <p:nvPr/>
          </p:nvSpPr>
          <p:spPr bwMode="auto">
            <a:xfrm>
              <a:off x="1156" y="392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69" name="Oval 405"/>
            <p:cNvSpPr>
              <a:spLocks noChangeArrowheads="1"/>
            </p:cNvSpPr>
            <p:nvPr/>
          </p:nvSpPr>
          <p:spPr bwMode="auto">
            <a:xfrm>
              <a:off x="1202" y="370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0" name="Oval 406"/>
            <p:cNvSpPr>
              <a:spLocks noChangeArrowheads="1"/>
            </p:cNvSpPr>
            <p:nvPr/>
          </p:nvSpPr>
          <p:spPr bwMode="auto">
            <a:xfrm>
              <a:off x="1383" y="374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1" name="Oval 407"/>
            <p:cNvSpPr>
              <a:spLocks noChangeArrowheads="1"/>
            </p:cNvSpPr>
            <p:nvPr/>
          </p:nvSpPr>
          <p:spPr bwMode="auto">
            <a:xfrm>
              <a:off x="2790" y="3385"/>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2" name="Oval 408"/>
            <p:cNvSpPr>
              <a:spLocks noChangeArrowheads="1"/>
            </p:cNvSpPr>
            <p:nvPr/>
          </p:nvSpPr>
          <p:spPr bwMode="auto">
            <a:xfrm>
              <a:off x="2699" y="361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3" name="Oval 409"/>
            <p:cNvSpPr>
              <a:spLocks noChangeArrowheads="1"/>
            </p:cNvSpPr>
            <p:nvPr/>
          </p:nvSpPr>
          <p:spPr bwMode="auto">
            <a:xfrm>
              <a:off x="2835" y="374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4" name="Oval 410"/>
            <p:cNvSpPr>
              <a:spLocks noChangeArrowheads="1"/>
            </p:cNvSpPr>
            <p:nvPr/>
          </p:nvSpPr>
          <p:spPr bwMode="auto">
            <a:xfrm>
              <a:off x="2881" y="3521"/>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5" name="Oval 411"/>
            <p:cNvSpPr>
              <a:spLocks noChangeArrowheads="1"/>
            </p:cNvSpPr>
            <p:nvPr/>
          </p:nvSpPr>
          <p:spPr bwMode="auto">
            <a:xfrm>
              <a:off x="3062" y="356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6" name="Oval 412"/>
            <p:cNvSpPr>
              <a:spLocks noChangeArrowheads="1"/>
            </p:cNvSpPr>
            <p:nvPr/>
          </p:nvSpPr>
          <p:spPr bwMode="auto">
            <a:xfrm>
              <a:off x="3107" y="293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7" name="Oval 413"/>
            <p:cNvSpPr>
              <a:spLocks noChangeArrowheads="1"/>
            </p:cNvSpPr>
            <p:nvPr/>
          </p:nvSpPr>
          <p:spPr bwMode="auto">
            <a:xfrm>
              <a:off x="3016" y="311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8" name="Oval 414"/>
            <p:cNvSpPr>
              <a:spLocks noChangeArrowheads="1"/>
            </p:cNvSpPr>
            <p:nvPr/>
          </p:nvSpPr>
          <p:spPr bwMode="auto">
            <a:xfrm>
              <a:off x="3152"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79" name="Oval 415"/>
            <p:cNvSpPr>
              <a:spLocks noChangeArrowheads="1"/>
            </p:cNvSpPr>
            <p:nvPr/>
          </p:nvSpPr>
          <p:spPr bwMode="auto">
            <a:xfrm>
              <a:off x="3216" y="308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0" name="Oval 416"/>
            <p:cNvSpPr>
              <a:spLocks noChangeArrowheads="1"/>
            </p:cNvSpPr>
            <p:nvPr/>
          </p:nvSpPr>
          <p:spPr bwMode="auto">
            <a:xfrm>
              <a:off x="3379" y="306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1" name="Oval 417"/>
            <p:cNvSpPr>
              <a:spLocks noChangeArrowheads="1"/>
            </p:cNvSpPr>
            <p:nvPr/>
          </p:nvSpPr>
          <p:spPr bwMode="auto">
            <a:xfrm>
              <a:off x="3061" y="374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2" name="Oval 418"/>
            <p:cNvSpPr>
              <a:spLocks noChangeArrowheads="1"/>
            </p:cNvSpPr>
            <p:nvPr/>
          </p:nvSpPr>
          <p:spPr bwMode="auto">
            <a:xfrm>
              <a:off x="3152" y="402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3" name="Oval 419"/>
            <p:cNvSpPr>
              <a:spLocks noChangeArrowheads="1"/>
            </p:cNvSpPr>
            <p:nvPr/>
          </p:nvSpPr>
          <p:spPr bwMode="auto">
            <a:xfrm>
              <a:off x="3333" y="402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4" name="Oval 420"/>
            <p:cNvSpPr>
              <a:spLocks noChangeArrowheads="1"/>
            </p:cNvSpPr>
            <p:nvPr/>
          </p:nvSpPr>
          <p:spPr bwMode="auto">
            <a:xfrm>
              <a:off x="3243" y="379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5" name="Oval 421"/>
            <p:cNvSpPr>
              <a:spLocks noChangeArrowheads="1"/>
            </p:cNvSpPr>
            <p:nvPr/>
          </p:nvSpPr>
          <p:spPr bwMode="auto">
            <a:xfrm>
              <a:off x="3424" y="383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6" name="Oval 422"/>
            <p:cNvSpPr>
              <a:spLocks noChangeArrowheads="1"/>
            </p:cNvSpPr>
            <p:nvPr/>
          </p:nvSpPr>
          <p:spPr bwMode="auto">
            <a:xfrm>
              <a:off x="3651" y="383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7" name="Oval 423"/>
            <p:cNvSpPr>
              <a:spLocks noChangeArrowheads="1"/>
            </p:cNvSpPr>
            <p:nvPr/>
          </p:nvSpPr>
          <p:spPr bwMode="auto">
            <a:xfrm>
              <a:off x="3560" y="402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8" name="Oval 424"/>
            <p:cNvSpPr>
              <a:spLocks noChangeArrowheads="1"/>
            </p:cNvSpPr>
            <p:nvPr/>
          </p:nvSpPr>
          <p:spPr bwMode="auto">
            <a:xfrm>
              <a:off x="3696" y="415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89" name="Oval 425"/>
            <p:cNvSpPr>
              <a:spLocks noChangeArrowheads="1"/>
            </p:cNvSpPr>
            <p:nvPr/>
          </p:nvSpPr>
          <p:spPr bwMode="auto">
            <a:xfrm>
              <a:off x="3760" y="399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0" name="Oval 426"/>
            <p:cNvSpPr>
              <a:spLocks noChangeArrowheads="1"/>
            </p:cNvSpPr>
            <p:nvPr/>
          </p:nvSpPr>
          <p:spPr bwMode="auto">
            <a:xfrm>
              <a:off x="3923" y="397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1" name="Oval 427"/>
            <p:cNvSpPr>
              <a:spLocks noChangeArrowheads="1"/>
            </p:cNvSpPr>
            <p:nvPr/>
          </p:nvSpPr>
          <p:spPr bwMode="auto">
            <a:xfrm>
              <a:off x="2789" y="320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2" name="Oval 428"/>
            <p:cNvSpPr>
              <a:spLocks noChangeArrowheads="1"/>
            </p:cNvSpPr>
            <p:nvPr/>
          </p:nvSpPr>
          <p:spPr bwMode="auto">
            <a:xfrm>
              <a:off x="2608" y="333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3" name="Oval 429"/>
            <p:cNvSpPr>
              <a:spLocks noChangeArrowheads="1"/>
            </p:cNvSpPr>
            <p:nvPr/>
          </p:nvSpPr>
          <p:spPr bwMode="auto">
            <a:xfrm>
              <a:off x="2562" y="347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4" name="Oval 430"/>
            <p:cNvSpPr>
              <a:spLocks noChangeArrowheads="1"/>
            </p:cNvSpPr>
            <p:nvPr/>
          </p:nvSpPr>
          <p:spPr bwMode="auto">
            <a:xfrm>
              <a:off x="2608" y="315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5" name="Oval 431"/>
            <p:cNvSpPr>
              <a:spLocks noChangeArrowheads="1"/>
            </p:cNvSpPr>
            <p:nvPr/>
          </p:nvSpPr>
          <p:spPr bwMode="auto">
            <a:xfrm>
              <a:off x="1383" y="315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6" name="Oval 432"/>
            <p:cNvSpPr>
              <a:spLocks noChangeArrowheads="1"/>
            </p:cNvSpPr>
            <p:nvPr/>
          </p:nvSpPr>
          <p:spPr bwMode="auto">
            <a:xfrm>
              <a:off x="204" y="33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7" name="Oval 433"/>
            <p:cNvSpPr>
              <a:spLocks noChangeArrowheads="1"/>
            </p:cNvSpPr>
            <p:nvPr/>
          </p:nvSpPr>
          <p:spPr bwMode="auto">
            <a:xfrm>
              <a:off x="657"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8" name="Oval 434"/>
            <p:cNvSpPr>
              <a:spLocks noChangeArrowheads="1"/>
            </p:cNvSpPr>
            <p:nvPr/>
          </p:nvSpPr>
          <p:spPr bwMode="auto">
            <a:xfrm>
              <a:off x="748" y="352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099" name="Oval 435"/>
            <p:cNvSpPr>
              <a:spLocks noChangeArrowheads="1"/>
            </p:cNvSpPr>
            <p:nvPr/>
          </p:nvSpPr>
          <p:spPr bwMode="auto">
            <a:xfrm>
              <a:off x="929" y="352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0" name="Oval 436"/>
            <p:cNvSpPr>
              <a:spLocks noChangeArrowheads="1"/>
            </p:cNvSpPr>
            <p:nvPr/>
          </p:nvSpPr>
          <p:spPr bwMode="auto">
            <a:xfrm>
              <a:off x="476" y="338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1" name="Oval 437"/>
            <p:cNvSpPr>
              <a:spLocks noChangeArrowheads="1"/>
            </p:cNvSpPr>
            <p:nvPr/>
          </p:nvSpPr>
          <p:spPr bwMode="auto">
            <a:xfrm>
              <a:off x="1565" y="379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2" name="Oval 438"/>
            <p:cNvSpPr>
              <a:spLocks noChangeArrowheads="1"/>
            </p:cNvSpPr>
            <p:nvPr/>
          </p:nvSpPr>
          <p:spPr bwMode="auto">
            <a:xfrm>
              <a:off x="1474" y="397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3" name="Oval 439"/>
            <p:cNvSpPr>
              <a:spLocks noChangeArrowheads="1"/>
            </p:cNvSpPr>
            <p:nvPr/>
          </p:nvSpPr>
          <p:spPr bwMode="auto">
            <a:xfrm>
              <a:off x="1610" y="411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4" name="Oval 440"/>
            <p:cNvSpPr>
              <a:spLocks noChangeArrowheads="1"/>
            </p:cNvSpPr>
            <p:nvPr/>
          </p:nvSpPr>
          <p:spPr bwMode="auto">
            <a:xfrm>
              <a:off x="1674" y="394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5" name="Oval 441"/>
            <p:cNvSpPr>
              <a:spLocks noChangeArrowheads="1"/>
            </p:cNvSpPr>
            <p:nvPr/>
          </p:nvSpPr>
          <p:spPr bwMode="auto">
            <a:xfrm>
              <a:off x="1837" y="392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6" name="Oval 442"/>
            <p:cNvSpPr>
              <a:spLocks noChangeArrowheads="1"/>
            </p:cNvSpPr>
            <p:nvPr/>
          </p:nvSpPr>
          <p:spPr bwMode="auto">
            <a:xfrm>
              <a:off x="839" y="379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7" name="Oval 443"/>
            <p:cNvSpPr>
              <a:spLocks noChangeArrowheads="1"/>
            </p:cNvSpPr>
            <p:nvPr/>
          </p:nvSpPr>
          <p:spPr bwMode="auto">
            <a:xfrm>
              <a:off x="975" y="392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8" name="Oval 444"/>
            <p:cNvSpPr>
              <a:spLocks noChangeArrowheads="1"/>
            </p:cNvSpPr>
            <p:nvPr/>
          </p:nvSpPr>
          <p:spPr bwMode="auto">
            <a:xfrm>
              <a:off x="521" y="35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09" name="Oval 445"/>
            <p:cNvSpPr>
              <a:spLocks noChangeArrowheads="1"/>
            </p:cNvSpPr>
            <p:nvPr/>
          </p:nvSpPr>
          <p:spPr bwMode="auto">
            <a:xfrm>
              <a:off x="657" y="370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0" name="Oval 446"/>
            <p:cNvSpPr>
              <a:spLocks noChangeArrowheads="1"/>
            </p:cNvSpPr>
            <p:nvPr/>
          </p:nvSpPr>
          <p:spPr bwMode="auto">
            <a:xfrm>
              <a:off x="68" y="347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1" name="Oval 447"/>
            <p:cNvSpPr>
              <a:spLocks noChangeArrowheads="1"/>
            </p:cNvSpPr>
            <p:nvPr/>
          </p:nvSpPr>
          <p:spPr bwMode="auto">
            <a:xfrm>
              <a:off x="204" y="361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2" name="Oval 448"/>
            <p:cNvSpPr>
              <a:spLocks noChangeArrowheads="1"/>
            </p:cNvSpPr>
            <p:nvPr/>
          </p:nvSpPr>
          <p:spPr bwMode="auto">
            <a:xfrm>
              <a:off x="1292" y="406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3" name="Oval 449"/>
            <p:cNvSpPr>
              <a:spLocks noChangeArrowheads="1"/>
            </p:cNvSpPr>
            <p:nvPr/>
          </p:nvSpPr>
          <p:spPr bwMode="auto">
            <a:xfrm>
              <a:off x="1791" y="379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4" name="Oval 450"/>
            <p:cNvSpPr>
              <a:spLocks noChangeArrowheads="1"/>
            </p:cNvSpPr>
            <p:nvPr/>
          </p:nvSpPr>
          <p:spPr bwMode="auto">
            <a:xfrm>
              <a:off x="1972" y="383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5" name="Oval 451"/>
            <p:cNvSpPr>
              <a:spLocks noChangeArrowheads="1"/>
            </p:cNvSpPr>
            <p:nvPr/>
          </p:nvSpPr>
          <p:spPr bwMode="auto">
            <a:xfrm>
              <a:off x="1971" y="402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6" name="Oval 452"/>
            <p:cNvSpPr>
              <a:spLocks noChangeArrowheads="1"/>
            </p:cNvSpPr>
            <p:nvPr/>
          </p:nvSpPr>
          <p:spPr bwMode="auto">
            <a:xfrm>
              <a:off x="2109" y="370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7" name="Oval 453"/>
            <p:cNvSpPr>
              <a:spLocks noChangeArrowheads="1"/>
            </p:cNvSpPr>
            <p:nvPr/>
          </p:nvSpPr>
          <p:spPr bwMode="auto">
            <a:xfrm>
              <a:off x="2290" y="374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8" name="Oval 454"/>
            <p:cNvSpPr>
              <a:spLocks noChangeArrowheads="1"/>
            </p:cNvSpPr>
            <p:nvPr/>
          </p:nvSpPr>
          <p:spPr bwMode="auto">
            <a:xfrm>
              <a:off x="2289" y="392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19" name="Oval 455"/>
            <p:cNvSpPr>
              <a:spLocks noChangeArrowheads="1"/>
            </p:cNvSpPr>
            <p:nvPr/>
          </p:nvSpPr>
          <p:spPr bwMode="auto">
            <a:xfrm>
              <a:off x="2136" y="388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0" name="Oval 456"/>
            <p:cNvSpPr>
              <a:spLocks noChangeArrowheads="1"/>
            </p:cNvSpPr>
            <p:nvPr/>
          </p:nvSpPr>
          <p:spPr bwMode="auto">
            <a:xfrm>
              <a:off x="4059" y="383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1" name="Oval 457"/>
            <p:cNvSpPr>
              <a:spLocks noChangeArrowheads="1"/>
            </p:cNvSpPr>
            <p:nvPr/>
          </p:nvSpPr>
          <p:spPr bwMode="auto">
            <a:xfrm>
              <a:off x="4240" y="388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2" name="Oval 458"/>
            <p:cNvSpPr>
              <a:spLocks noChangeArrowheads="1"/>
            </p:cNvSpPr>
            <p:nvPr/>
          </p:nvSpPr>
          <p:spPr bwMode="auto">
            <a:xfrm>
              <a:off x="4086" y="401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3" name="Oval 459"/>
            <p:cNvSpPr>
              <a:spLocks noChangeArrowheads="1"/>
            </p:cNvSpPr>
            <p:nvPr/>
          </p:nvSpPr>
          <p:spPr bwMode="auto">
            <a:xfrm>
              <a:off x="2154" y="406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4" name="Oval 460"/>
            <p:cNvSpPr>
              <a:spLocks noChangeArrowheads="1"/>
            </p:cNvSpPr>
            <p:nvPr/>
          </p:nvSpPr>
          <p:spPr bwMode="auto">
            <a:xfrm>
              <a:off x="1837" y="411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5" name="Oval 461"/>
            <p:cNvSpPr>
              <a:spLocks noChangeArrowheads="1"/>
            </p:cNvSpPr>
            <p:nvPr/>
          </p:nvSpPr>
          <p:spPr bwMode="auto">
            <a:xfrm>
              <a:off x="2472" y="397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6" name="Oval 462"/>
            <p:cNvSpPr>
              <a:spLocks noChangeArrowheads="1"/>
            </p:cNvSpPr>
            <p:nvPr/>
          </p:nvSpPr>
          <p:spPr bwMode="auto">
            <a:xfrm>
              <a:off x="2608" y="383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7" name="Oval 463"/>
            <p:cNvSpPr>
              <a:spLocks noChangeArrowheads="1"/>
            </p:cNvSpPr>
            <p:nvPr/>
          </p:nvSpPr>
          <p:spPr bwMode="auto">
            <a:xfrm>
              <a:off x="2472" y="370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8" name="Oval 464"/>
            <p:cNvSpPr>
              <a:spLocks noChangeArrowheads="1"/>
            </p:cNvSpPr>
            <p:nvPr/>
          </p:nvSpPr>
          <p:spPr bwMode="auto">
            <a:xfrm>
              <a:off x="2381" y="35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29" name="Oval 465"/>
            <p:cNvSpPr>
              <a:spLocks noChangeArrowheads="1"/>
            </p:cNvSpPr>
            <p:nvPr/>
          </p:nvSpPr>
          <p:spPr bwMode="auto">
            <a:xfrm>
              <a:off x="295" y="347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0" name="Oval 466"/>
            <p:cNvSpPr>
              <a:spLocks noChangeArrowheads="1"/>
            </p:cNvSpPr>
            <p:nvPr/>
          </p:nvSpPr>
          <p:spPr bwMode="auto">
            <a:xfrm>
              <a:off x="385"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1" name="Oval 467"/>
            <p:cNvSpPr>
              <a:spLocks noChangeArrowheads="1"/>
            </p:cNvSpPr>
            <p:nvPr/>
          </p:nvSpPr>
          <p:spPr bwMode="auto">
            <a:xfrm>
              <a:off x="1791" y="288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2" name="Oval 468"/>
            <p:cNvSpPr>
              <a:spLocks noChangeArrowheads="1"/>
            </p:cNvSpPr>
            <p:nvPr/>
          </p:nvSpPr>
          <p:spPr bwMode="auto">
            <a:xfrm>
              <a:off x="1791" y="308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3" name="Oval 469"/>
            <p:cNvSpPr>
              <a:spLocks noChangeArrowheads="1"/>
            </p:cNvSpPr>
            <p:nvPr/>
          </p:nvSpPr>
          <p:spPr bwMode="auto">
            <a:xfrm>
              <a:off x="2125" y="308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4" name="Oval 470"/>
            <p:cNvSpPr>
              <a:spLocks noChangeArrowheads="1"/>
            </p:cNvSpPr>
            <p:nvPr/>
          </p:nvSpPr>
          <p:spPr bwMode="auto">
            <a:xfrm>
              <a:off x="2971" y="389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5" name="Oval 471"/>
            <p:cNvSpPr>
              <a:spLocks noChangeArrowheads="1"/>
            </p:cNvSpPr>
            <p:nvPr/>
          </p:nvSpPr>
          <p:spPr bwMode="auto">
            <a:xfrm>
              <a:off x="3469" y="279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6" name="Oval 472"/>
            <p:cNvSpPr>
              <a:spLocks noChangeArrowheads="1"/>
            </p:cNvSpPr>
            <p:nvPr/>
          </p:nvSpPr>
          <p:spPr bwMode="auto">
            <a:xfrm>
              <a:off x="3540" y="307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7" name="Oval 473"/>
            <p:cNvSpPr>
              <a:spLocks noChangeArrowheads="1"/>
            </p:cNvSpPr>
            <p:nvPr/>
          </p:nvSpPr>
          <p:spPr bwMode="auto">
            <a:xfrm>
              <a:off x="3334" y="320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8" name="Oval 474"/>
            <p:cNvSpPr>
              <a:spLocks noChangeArrowheads="1"/>
            </p:cNvSpPr>
            <p:nvPr/>
          </p:nvSpPr>
          <p:spPr bwMode="auto">
            <a:xfrm>
              <a:off x="3560" y="293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39" name="Oval 475"/>
            <p:cNvSpPr>
              <a:spLocks noChangeArrowheads="1"/>
            </p:cNvSpPr>
            <p:nvPr/>
          </p:nvSpPr>
          <p:spPr bwMode="auto">
            <a:xfrm>
              <a:off x="3288" y="288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0" name="Oval 476"/>
            <p:cNvSpPr>
              <a:spLocks noChangeArrowheads="1"/>
            </p:cNvSpPr>
            <p:nvPr/>
          </p:nvSpPr>
          <p:spPr bwMode="auto">
            <a:xfrm>
              <a:off x="3742" y="293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1" name="Oval 477"/>
            <p:cNvSpPr>
              <a:spLocks noChangeArrowheads="1"/>
            </p:cNvSpPr>
            <p:nvPr/>
          </p:nvSpPr>
          <p:spPr bwMode="auto">
            <a:xfrm>
              <a:off x="3696" y="306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2" name="Oval 478"/>
            <p:cNvSpPr>
              <a:spLocks noChangeArrowheads="1"/>
            </p:cNvSpPr>
            <p:nvPr/>
          </p:nvSpPr>
          <p:spPr bwMode="auto">
            <a:xfrm>
              <a:off x="3696" y="275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3" name="Oval 479"/>
            <p:cNvSpPr>
              <a:spLocks noChangeArrowheads="1"/>
            </p:cNvSpPr>
            <p:nvPr/>
          </p:nvSpPr>
          <p:spPr bwMode="auto">
            <a:xfrm>
              <a:off x="3243" y="361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4" name="Oval 480"/>
            <p:cNvSpPr>
              <a:spLocks noChangeArrowheads="1"/>
            </p:cNvSpPr>
            <p:nvPr/>
          </p:nvSpPr>
          <p:spPr bwMode="auto">
            <a:xfrm>
              <a:off x="3878" y="411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5" name="Oval 481"/>
            <p:cNvSpPr>
              <a:spLocks noChangeArrowheads="1"/>
            </p:cNvSpPr>
            <p:nvPr/>
          </p:nvSpPr>
          <p:spPr bwMode="auto">
            <a:xfrm>
              <a:off x="3470" y="413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6" name="Oval 482"/>
            <p:cNvSpPr>
              <a:spLocks noChangeArrowheads="1"/>
            </p:cNvSpPr>
            <p:nvPr/>
          </p:nvSpPr>
          <p:spPr bwMode="auto">
            <a:xfrm>
              <a:off x="3878" y="306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7" name="Oval 483"/>
            <p:cNvSpPr>
              <a:spLocks noChangeArrowheads="1"/>
            </p:cNvSpPr>
            <p:nvPr/>
          </p:nvSpPr>
          <p:spPr bwMode="auto">
            <a:xfrm>
              <a:off x="3924" y="27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8" name="Oval 484"/>
            <p:cNvSpPr>
              <a:spLocks noChangeArrowheads="1"/>
            </p:cNvSpPr>
            <p:nvPr/>
          </p:nvSpPr>
          <p:spPr bwMode="auto">
            <a:xfrm>
              <a:off x="3923" y="291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49" name="Oval 485"/>
            <p:cNvSpPr>
              <a:spLocks noChangeArrowheads="1"/>
            </p:cNvSpPr>
            <p:nvPr/>
          </p:nvSpPr>
          <p:spPr bwMode="auto">
            <a:xfrm>
              <a:off x="4071" y="2931"/>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0" name="Oval 486"/>
            <p:cNvSpPr>
              <a:spLocks noChangeArrowheads="1"/>
            </p:cNvSpPr>
            <p:nvPr/>
          </p:nvSpPr>
          <p:spPr bwMode="auto">
            <a:xfrm>
              <a:off x="4241" y="288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1" name="Oval 487"/>
            <p:cNvSpPr>
              <a:spLocks noChangeArrowheads="1"/>
            </p:cNvSpPr>
            <p:nvPr/>
          </p:nvSpPr>
          <p:spPr bwMode="auto">
            <a:xfrm>
              <a:off x="4105" y="275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2" name="Oval 488"/>
            <p:cNvSpPr>
              <a:spLocks noChangeArrowheads="1"/>
            </p:cNvSpPr>
            <p:nvPr/>
          </p:nvSpPr>
          <p:spPr bwMode="auto">
            <a:xfrm>
              <a:off x="4241" y="402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3" name="Oval 489"/>
            <p:cNvSpPr>
              <a:spLocks noChangeArrowheads="1"/>
            </p:cNvSpPr>
            <p:nvPr/>
          </p:nvSpPr>
          <p:spPr bwMode="auto">
            <a:xfrm>
              <a:off x="4377" y="383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4" name="Oval 490"/>
            <p:cNvSpPr>
              <a:spLocks noChangeArrowheads="1"/>
            </p:cNvSpPr>
            <p:nvPr/>
          </p:nvSpPr>
          <p:spPr bwMode="auto">
            <a:xfrm>
              <a:off x="4558" y="392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5" name="Oval 491"/>
            <p:cNvSpPr>
              <a:spLocks noChangeArrowheads="1"/>
            </p:cNvSpPr>
            <p:nvPr/>
          </p:nvSpPr>
          <p:spPr bwMode="auto">
            <a:xfrm>
              <a:off x="4404" y="4037"/>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6" name="Oval 492"/>
            <p:cNvSpPr>
              <a:spLocks noChangeArrowheads="1"/>
            </p:cNvSpPr>
            <p:nvPr/>
          </p:nvSpPr>
          <p:spPr bwMode="auto">
            <a:xfrm>
              <a:off x="4160" y="414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7" name="Oval 493"/>
            <p:cNvSpPr>
              <a:spLocks noChangeArrowheads="1"/>
            </p:cNvSpPr>
            <p:nvPr/>
          </p:nvSpPr>
          <p:spPr bwMode="auto">
            <a:xfrm>
              <a:off x="4422" y="370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8" name="Oval 494"/>
            <p:cNvSpPr>
              <a:spLocks noChangeArrowheads="1"/>
            </p:cNvSpPr>
            <p:nvPr/>
          </p:nvSpPr>
          <p:spPr bwMode="auto">
            <a:xfrm>
              <a:off x="3833" y="3850"/>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59" name="Oval 495"/>
            <p:cNvSpPr>
              <a:spLocks noChangeArrowheads="1"/>
            </p:cNvSpPr>
            <p:nvPr/>
          </p:nvSpPr>
          <p:spPr bwMode="auto">
            <a:xfrm>
              <a:off x="4195" y="302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0" name="Oval 496"/>
            <p:cNvSpPr>
              <a:spLocks noChangeArrowheads="1"/>
            </p:cNvSpPr>
            <p:nvPr/>
          </p:nvSpPr>
          <p:spPr bwMode="auto">
            <a:xfrm>
              <a:off x="4376" y="302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1" name="Oval 497"/>
            <p:cNvSpPr>
              <a:spLocks noChangeArrowheads="1"/>
            </p:cNvSpPr>
            <p:nvPr/>
          </p:nvSpPr>
          <p:spPr bwMode="auto">
            <a:xfrm>
              <a:off x="4059" y="308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2" name="Oval 498"/>
            <p:cNvSpPr>
              <a:spLocks noChangeArrowheads="1"/>
            </p:cNvSpPr>
            <p:nvPr/>
          </p:nvSpPr>
          <p:spPr bwMode="auto">
            <a:xfrm>
              <a:off x="4270" y="316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3" name="Oval 499"/>
            <p:cNvSpPr>
              <a:spLocks noChangeArrowheads="1"/>
            </p:cNvSpPr>
            <p:nvPr/>
          </p:nvSpPr>
          <p:spPr bwMode="auto">
            <a:xfrm>
              <a:off x="4422"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4" name="Oval 500"/>
            <p:cNvSpPr>
              <a:spLocks noChangeArrowheads="1"/>
            </p:cNvSpPr>
            <p:nvPr/>
          </p:nvSpPr>
          <p:spPr bwMode="auto">
            <a:xfrm>
              <a:off x="4377" y="28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5" name="Oval 501"/>
            <p:cNvSpPr>
              <a:spLocks noChangeArrowheads="1"/>
            </p:cNvSpPr>
            <p:nvPr/>
          </p:nvSpPr>
          <p:spPr bwMode="auto">
            <a:xfrm>
              <a:off x="4649" y="355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6" name="Oval 502"/>
            <p:cNvSpPr>
              <a:spLocks noChangeArrowheads="1"/>
            </p:cNvSpPr>
            <p:nvPr/>
          </p:nvSpPr>
          <p:spPr bwMode="auto">
            <a:xfrm>
              <a:off x="4739" y="3282"/>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7" name="Oval 503"/>
            <p:cNvSpPr>
              <a:spLocks noChangeArrowheads="1"/>
            </p:cNvSpPr>
            <p:nvPr/>
          </p:nvSpPr>
          <p:spPr bwMode="auto">
            <a:xfrm>
              <a:off x="4810" y="356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8" name="Oval 504"/>
            <p:cNvSpPr>
              <a:spLocks noChangeArrowheads="1"/>
            </p:cNvSpPr>
            <p:nvPr/>
          </p:nvSpPr>
          <p:spPr bwMode="auto">
            <a:xfrm>
              <a:off x="4830" y="341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69" name="Oval 505"/>
            <p:cNvSpPr>
              <a:spLocks noChangeArrowheads="1"/>
            </p:cNvSpPr>
            <p:nvPr/>
          </p:nvSpPr>
          <p:spPr bwMode="auto">
            <a:xfrm>
              <a:off x="4558" y="337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0" name="Oval 506"/>
            <p:cNvSpPr>
              <a:spLocks noChangeArrowheads="1"/>
            </p:cNvSpPr>
            <p:nvPr/>
          </p:nvSpPr>
          <p:spPr bwMode="auto">
            <a:xfrm>
              <a:off x="5012" y="341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1" name="Oval 507"/>
            <p:cNvSpPr>
              <a:spLocks noChangeArrowheads="1"/>
            </p:cNvSpPr>
            <p:nvPr/>
          </p:nvSpPr>
          <p:spPr bwMode="auto">
            <a:xfrm>
              <a:off x="4966" y="355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2" name="Oval 508"/>
            <p:cNvSpPr>
              <a:spLocks noChangeArrowheads="1"/>
            </p:cNvSpPr>
            <p:nvPr/>
          </p:nvSpPr>
          <p:spPr bwMode="auto">
            <a:xfrm>
              <a:off x="4966" y="323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3" name="Oval 509"/>
            <p:cNvSpPr>
              <a:spLocks noChangeArrowheads="1"/>
            </p:cNvSpPr>
            <p:nvPr/>
          </p:nvSpPr>
          <p:spPr bwMode="auto">
            <a:xfrm>
              <a:off x="4694" y="3838"/>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4" name="Oval 510"/>
            <p:cNvSpPr>
              <a:spLocks noChangeArrowheads="1"/>
            </p:cNvSpPr>
            <p:nvPr/>
          </p:nvSpPr>
          <p:spPr bwMode="auto">
            <a:xfrm>
              <a:off x="4558" y="3657"/>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5" name="Oval 511"/>
            <p:cNvSpPr>
              <a:spLocks noChangeArrowheads="1"/>
            </p:cNvSpPr>
            <p:nvPr/>
          </p:nvSpPr>
          <p:spPr bwMode="auto">
            <a:xfrm>
              <a:off x="4740" y="3702"/>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6" name="Oval 512"/>
            <p:cNvSpPr>
              <a:spLocks noChangeArrowheads="1"/>
            </p:cNvSpPr>
            <p:nvPr/>
          </p:nvSpPr>
          <p:spPr bwMode="auto">
            <a:xfrm>
              <a:off x="4830" y="3113"/>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7" name="Oval 513"/>
            <p:cNvSpPr>
              <a:spLocks noChangeArrowheads="1"/>
            </p:cNvSpPr>
            <p:nvPr/>
          </p:nvSpPr>
          <p:spPr bwMode="auto">
            <a:xfrm>
              <a:off x="4524" y="309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8" name="Oval 514"/>
            <p:cNvSpPr>
              <a:spLocks noChangeArrowheads="1"/>
            </p:cNvSpPr>
            <p:nvPr/>
          </p:nvSpPr>
          <p:spPr bwMode="auto">
            <a:xfrm>
              <a:off x="4694" y="305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79" name="Oval 515"/>
            <p:cNvSpPr>
              <a:spLocks noChangeArrowheads="1"/>
            </p:cNvSpPr>
            <p:nvPr/>
          </p:nvSpPr>
          <p:spPr bwMode="auto">
            <a:xfrm>
              <a:off x="4558" y="291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0" name="Oval 516"/>
            <p:cNvSpPr>
              <a:spLocks noChangeArrowheads="1"/>
            </p:cNvSpPr>
            <p:nvPr/>
          </p:nvSpPr>
          <p:spPr bwMode="auto">
            <a:xfrm>
              <a:off x="4648" y="319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1" name="Oval 517"/>
            <p:cNvSpPr>
              <a:spLocks noChangeArrowheads="1"/>
            </p:cNvSpPr>
            <p:nvPr/>
          </p:nvSpPr>
          <p:spPr bwMode="auto">
            <a:xfrm>
              <a:off x="5602" y="3521"/>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2" name="Oval 518"/>
            <p:cNvSpPr>
              <a:spLocks noChangeArrowheads="1"/>
            </p:cNvSpPr>
            <p:nvPr/>
          </p:nvSpPr>
          <p:spPr bwMode="auto">
            <a:xfrm>
              <a:off x="5375" y="347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3" name="Oval 519"/>
            <p:cNvSpPr>
              <a:spLocks noChangeArrowheads="1"/>
            </p:cNvSpPr>
            <p:nvPr/>
          </p:nvSpPr>
          <p:spPr bwMode="auto">
            <a:xfrm>
              <a:off x="5284" y="3604"/>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4" name="Oval 520"/>
            <p:cNvSpPr>
              <a:spLocks noChangeArrowheads="1"/>
            </p:cNvSpPr>
            <p:nvPr/>
          </p:nvSpPr>
          <p:spPr bwMode="auto">
            <a:xfrm>
              <a:off x="5466" y="3611"/>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5" name="Oval 521"/>
            <p:cNvSpPr>
              <a:spLocks noChangeArrowheads="1"/>
            </p:cNvSpPr>
            <p:nvPr/>
          </p:nvSpPr>
          <p:spPr bwMode="auto">
            <a:xfrm>
              <a:off x="5374" y="3293"/>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6" name="Oval 522"/>
            <p:cNvSpPr>
              <a:spLocks noChangeArrowheads="1"/>
            </p:cNvSpPr>
            <p:nvPr/>
          </p:nvSpPr>
          <p:spPr bwMode="auto">
            <a:xfrm>
              <a:off x="5193" y="3429"/>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7" name="Oval 523"/>
            <p:cNvSpPr>
              <a:spLocks noChangeArrowheads="1"/>
            </p:cNvSpPr>
            <p:nvPr/>
          </p:nvSpPr>
          <p:spPr bwMode="auto">
            <a:xfrm>
              <a:off x="5147" y="356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8" name="Oval 524"/>
            <p:cNvSpPr>
              <a:spLocks noChangeArrowheads="1"/>
            </p:cNvSpPr>
            <p:nvPr/>
          </p:nvSpPr>
          <p:spPr bwMode="auto">
            <a:xfrm>
              <a:off x="5193" y="3248"/>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89" name="Oval 525"/>
            <p:cNvSpPr>
              <a:spLocks noChangeArrowheads="1"/>
            </p:cNvSpPr>
            <p:nvPr/>
          </p:nvSpPr>
          <p:spPr bwMode="auto">
            <a:xfrm>
              <a:off x="5602" y="324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0" name="Oval 526"/>
            <p:cNvSpPr>
              <a:spLocks noChangeArrowheads="1"/>
            </p:cNvSpPr>
            <p:nvPr/>
          </p:nvSpPr>
          <p:spPr bwMode="auto">
            <a:xfrm>
              <a:off x="5511" y="3385"/>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1" name="Oval 527"/>
            <p:cNvSpPr>
              <a:spLocks noChangeArrowheads="1"/>
            </p:cNvSpPr>
            <p:nvPr/>
          </p:nvSpPr>
          <p:spPr bwMode="auto">
            <a:xfrm>
              <a:off x="893" y="300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2" name="Oval 528"/>
            <p:cNvSpPr>
              <a:spLocks noChangeArrowheads="1"/>
            </p:cNvSpPr>
            <p:nvPr/>
          </p:nvSpPr>
          <p:spPr bwMode="auto">
            <a:xfrm>
              <a:off x="793" y="3339"/>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3" name="Oval 529"/>
            <p:cNvSpPr>
              <a:spLocks noChangeArrowheads="1"/>
            </p:cNvSpPr>
            <p:nvPr/>
          </p:nvSpPr>
          <p:spPr bwMode="auto">
            <a:xfrm>
              <a:off x="1020" y="31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4" name="Oval 530"/>
            <p:cNvSpPr>
              <a:spLocks noChangeArrowheads="1"/>
            </p:cNvSpPr>
            <p:nvPr/>
          </p:nvSpPr>
          <p:spPr bwMode="auto">
            <a:xfrm>
              <a:off x="1156" y="327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5" name="Oval 531"/>
            <p:cNvSpPr>
              <a:spLocks noChangeArrowheads="1"/>
            </p:cNvSpPr>
            <p:nvPr/>
          </p:nvSpPr>
          <p:spPr bwMode="auto">
            <a:xfrm>
              <a:off x="930" y="3666"/>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6" name="Oval 532"/>
            <p:cNvSpPr>
              <a:spLocks noChangeArrowheads="1"/>
            </p:cNvSpPr>
            <p:nvPr/>
          </p:nvSpPr>
          <p:spPr bwMode="auto">
            <a:xfrm>
              <a:off x="1320" y="300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7" name="Oval 533"/>
            <p:cNvSpPr>
              <a:spLocks noChangeArrowheads="1"/>
            </p:cNvSpPr>
            <p:nvPr/>
          </p:nvSpPr>
          <p:spPr bwMode="auto">
            <a:xfrm>
              <a:off x="1483" y="277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8" name="Oval 534"/>
            <p:cNvSpPr>
              <a:spLocks noChangeArrowheads="1"/>
            </p:cNvSpPr>
            <p:nvPr/>
          </p:nvSpPr>
          <p:spPr bwMode="auto">
            <a:xfrm>
              <a:off x="1174" y="2877"/>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199" name="Oval 535"/>
            <p:cNvSpPr>
              <a:spLocks noChangeArrowheads="1"/>
            </p:cNvSpPr>
            <p:nvPr/>
          </p:nvSpPr>
          <p:spPr bwMode="auto">
            <a:xfrm>
              <a:off x="2073" y="2786"/>
              <a:ext cx="136" cy="136"/>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200" name="Oval 536"/>
            <p:cNvSpPr>
              <a:spLocks noChangeArrowheads="1"/>
            </p:cNvSpPr>
            <p:nvPr/>
          </p:nvSpPr>
          <p:spPr bwMode="auto">
            <a:xfrm>
              <a:off x="1819" y="2740"/>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201" name="Oval 537"/>
            <p:cNvSpPr>
              <a:spLocks noChangeArrowheads="1"/>
            </p:cNvSpPr>
            <p:nvPr/>
          </p:nvSpPr>
          <p:spPr bwMode="auto">
            <a:xfrm>
              <a:off x="68" y="3294"/>
              <a:ext cx="136" cy="136"/>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4202" name="Line 538"/>
            <p:cNvSpPr>
              <a:spLocks noChangeShapeType="1"/>
            </p:cNvSpPr>
            <p:nvPr/>
          </p:nvSpPr>
          <p:spPr bwMode="auto">
            <a:xfrm flipH="1">
              <a:off x="2489" y="2840"/>
              <a:ext cx="73" cy="273"/>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4203" name="Line 539"/>
            <p:cNvSpPr>
              <a:spLocks noChangeShapeType="1"/>
            </p:cNvSpPr>
            <p:nvPr/>
          </p:nvSpPr>
          <p:spPr bwMode="auto">
            <a:xfrm flipH="1">
              <a:off x="4468" y="2750"/>
              <a:ext cx="90" cy="317"/>
            </a:xfrm>
            <a:prstGeom prst="line">
              <a:avLst/>
            </a:prstGeom>
            <a:noFill/>
            <a:ln w="9525">
              <a:solidFill>
                <a:schemeClr val="tx1"/>
              </a:solidFill>
              <a:round/>
              <a:headEn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4204" name="Freeform 540"/>
            <p:cNvSpPr>
              <a:spLocks/>
            </p:cNvSpPr>
            <p:nvPr/>
          </p:nvSpPr>
          <p:spPr bwMode="auto">
            <a:xfrm>
              <a:off x="-23" y="2697"/>
              <a:ext cx="4657" cy="1141"/>
            </a:xfrm>
            <a:custGeom>
              <a:avLst/>
              <a:gdLst>
                <a:gd name="T0" fmla="*/ 0 w 4657"/>
                <a:gd name="T1" fmla="*/ 506 h 1141"/>
                <a:gd name="T2" fmla="*/ 363 w 4657"/>
                <a:gd name="T3" fmla="*/ 552 h 1141"/>
                <a:gd name="T4" fmla="*/ 635 w 4657"/>
                <a:gd name="T5" fmla="*/ 506 h 1141"/>
                <a:gd name="T6" fmla="*/ 998 w 4657"/>
                <a:gd name="T7" fmla="*/ 234 h 1141"/>
                <a:gd name="T8" fmla="*/ 1315 w 4657"/>
                <a:gd name="T9" fmla="*/ 98 h 1141"/>
                <a:gd name="T10" fmla="*/ 1633 w 4657"/>
                <a:gd name="T11" fmla="*/ 7 h 1141"/>
                <a:gd name="T12" fmla="*/ 2177 w 4657"/>
                <a:gd name="T13" fmla="*/ 53 h 1141"/>
                <a:gd name="T14" fmla="*/ 2585 w 4657"/>
                <a:gd name="T15" fmla="*/ 234 h 1141"/>
                <a:gd name="T16" fmla="*/ 2948 w 4657"/>
                <a:gd name="T17" fmla="*/ 506 h 1141"/>
                <a:gd name="T18" fmla="*/ 3357 w 4657"/>
                <a:gd name="T19" fmla="*/ 915 h 1141"/>
                <a:gd name="T20" fmla="*/ 3629 w 4657"/>
                <a:gd name="T21" fmla="*/ 1051 h 1141"/>
                <a:gd name="T22" fmla="*/ 3946 w 4657"/>
                <a:gd name="T23" fmla="*/ 1141 h 1141"/>
                <a:gd name="T24" fmla="*/ 4309 w 4657"/>
                <a:gd name="T25" fmla="*/ 1051 h 1141"/>
                <a:gd name="T26" fmla="*/ 4536 w 4657"/>
                <a:gd name="T27" fmla="*/ 915 h 1141"/>
                <a:gd name="T28" fmla="*/ 4627 w 4657"/>
                <a:gd name="T29" fmla="*/ 824 h 1141"/>
                <a:gd name="T30" fmla="*/ 4355 w 4657"/>
                <a:gd name="T31" fmla="*/ 597 h 1141"/>
                <a:gd name="T32" fmla="*/ 4082 w 4657"/>
                <a:gd name="T33" fmla="*/ 506 h 1141"/>
                <a:gd name="T34" fmla="*/ 3765 w 4657"/>
                <a:gd name="T35" fmla="*/ 506 h 1141"/>
                <a:gd name="T36" fmla="*/ 3402 w 4657"/>
                <a:gd name="T37" fmla="*/ 688 h 1141"/>
                <a:gd name="T38" fmla="*/ 3266 w 4657"/>
                <a:gd name="T39" fmla="*/ 778 h 1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57" h="1141">
                  <a:moveTo>
                    <a:pt x="0" y="506"/>
                  </a:moveTo>
                  <a:cubicBezTo>
                    <a:pt x="128" y="529"/>
                    <a:pt x="257" y="552"/>
                    <a:pt x="363" y="552"/>
                  </a:cubicBezTo>
                  <a:cubicBezTo>
                    <a:pt x="469" y="552"/>
                    <a:pt x="529" y="559"/>
                    <a:pt x="635" y="506"/>
                  </a:cubicBezTo>
                  <a:cubicBezTo>
                    <a:pt x="741" y="453"/>
                    <a:pt x="885" y="302"/>
                    <a:pt x="998" y="234"/>
                  </a:cubicBezTo>
                  <a:cubicBezTo>
                    <a:pt x="1111" y="166"/>
                    <a:pt x="1209" y="136"/>
                    <a:pt x="1315" y="98"/>
                  </a:cubicBezTo>
                  <a:cubicBezTo>
                    <a:pt x="1421" y="60"/>
                    <a:pt x="1489" y="14"/>
                    <a:pt x="1633" y="7"/>
                  </a:cubicBezTo>
                  <a:cubicBezTo>
                    <a:pt x="1777" y="0"/>
                    <a:pt x="2018" y="15"/>
                    <a:pt x="2177" y="53"/>
                  </a:cubicBezTo>
                  <a:cubicBezTo>
                    <a:pt x="2336" y="91"/>
                    <a:pt x="2457" y="159"/>
                    <a:pt x="2585" y="234"/>
                  </a:cubicBezTo>
                  <a:cubicBezTo>
                    <a:pt x="2713" y="309"/>
                    <a:pt x="2819" y="393"/>
                    <a:pt x="2948" y="506"/>
                  </a:cubicBezTo>
                  <a:cubicBezTo>
                    <a:pt x="3077" y="619"/>
                    <a:pt x="3244" y="824"/>
                    <a:pt x="3357" y="915"/>
                  </a:cubicBezTo>
                  <a:cubicBezTo>
                    <a:pt x="3470" y="1006"/>
                    <a:pt x="3531" y="1013"/>
                    <a:pt x="3629" y="1051"/>
                  </a:cubicBezTo>
                  <a:cubicBezTo>
                    <a:pt x="3727" y="1089"/>
                    <a:pt x="3833" y="1141"/>
                    <a:pt x="3946" y="1141"/>
                  </a:cubicBezTo>
                  <a:cubicBezTo>
                    <a:pt x="4059" y="1141"/>
                    <a:pt x="4211" y="1089"/>
                    <a:pt x="4309" y="1051"/>
                  </a:cubicBezTo>
                  <a:cubicBezTo>
                    <a:pt x="4407" y="1013"/>
                    <a:pt x="4483" y="953"/>
                    <a:pt x="4536" y="915"/>
                  </a:cubicBezTo>
                  <a:cubicBezTo>
                    <a:pt x="4589" y="877"/>
                    <a:pt x="4657" y="877"/>
                    <a:pt x="4627" y="824"/>
                  </a:cubicBezTo>
                  <a:cubicBezTo>
                    <a:pt x="4597" y="771"/>
                    <a:pt x="4446" y="650"/>
                    <a:pt x="4355" y="597"/>
                  </a:cubicBezTo>
                  <a:cubicBezTo>
                    <a:pt x="4264" y="544"/>
                    <a:pt x="4180" y="521"/>
                    <a:pt x="4082" y="506"/>
                  </a:cubicBezTo>
                  <a:cubicBezTo>
                    <a:pt x="3984" y="491"/>
                    <a:pt x="3878" y="476"/>
                    <a:pt x="3765" y="506"/>
                  </a:cubicBezTo>
                  <a:cubicBezTo>
                    <a:pt x="3652" y="536"/>
                    <a:pt x="3485" y="643"/>
                    <a:pt x="3402" y="688"/>
                  </a:cubicBezTo>
                  <a:cubicBezTo>
                    <a:pt x="3319" y="733"/>
                    <a:pt x="3292" y="755"/>
                    <a:pt x="3266" y="778"/>
                  </a:cubicBezTo>
                </a:path>
              </a:pathLst>
            </a:custGeom>
            <a:noFill/>
            <a:ln w="38100"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4205" name="Freeform 541"/>
            <p:cNvSpPr>
              <a:spLocks/>
            </p:cNvSpPr>
            <p:nvPr/>
          </p:nvSpPr>
          <p:spPr bwMode="auto">
            <a:xfrm>
              <a:off x="22" y="3226"/>
              <a:ext cx="2918" cy="1081"/>
            </a:xfrm>
            <a:custGeom>
              <a:avLst/>
              <a:gdLst>
                <a:gd name="T0" fmla="*/ 0 w 2918"/>
                <a:gd name="T1" fmla="*/ 567 h 1081"/>
                <a:gd name="T2" fmla="*/ 318 w 2918"/>
                <a:gd name="T3" fmla="*/ 567 h 1081"/>
                <a:gd name="T4" fmla="*/ 590 w 2918"/>
                <a:gd name="T5" fmla="*/ 567 h 1081"/>
                <a:gd name="T6" fmla="*/ 953 w 2918"/>
                <a:gd name="T7" fmla="*/ 839 h 1081"/>
                <a:gd name="T8" fmla="*/ 1134 w 2918"/>
                <a:gd name="T9" fmla="*/ 975 h 1081"/>
                <a:gd name="T10" fmla="*/ 1452 w 2918"/>
                <a:gd name="T11" fmla="*/ 1066 h 1081"/>
                <a:gd name="T12" fmla="*/ 1724 w 2918"/>
                <a:gd name="T13" fmla="*/ 1066 h 1081"/>
                <a:gd name="T14" fmla="*/ 2042 w 2918"/>
                <a:gd name="T15" fmla="*/ 1066 h 1081"/>
                <a:gd name="T16" fmla="*/ 2314 w 2918"/>
                <a:gd name="T17" fmla="*/ 975 h 1081"/>
                <a:gd name="T18" fmla="*/ 2540 w 2918"/>
                <a:gd name="T19" fmla="*/ 884 h 1081"/>
                <a:gd name="T20" fmla="*/ 2722 w 2918"/>
                <a:gd name="T21" fmla="*/ 794 h 1081"/>
                <a:gd name="T22" fmla="*/ 2813 w 2918"/>
                <a:gd name="T23" fmla="*/ 703 h 1081"/>
                <a:gd name="T24" fmla="*/ 2858 w 2918"/>
                <a:gd name="T25" fmla="*/ 703 h 1081"/>
                <a:gd name="T26" fmla="*/ 2450 w 2918"/>
                <a:gd name="T27" fmla="*/ 295 h 1081"/>
                <a:gd name="T28" fmla="*/ 2268 w 2918"/>
                <a:gd name="T29" fmla="*/ 159 h 1081"/>
                <a:gd name="T30" fmla="*/ 1996 w 2918"/>
                <a:gd name="T31" fmla="*/ 23 h 1081"/>
                <a:gd name="T32" fmla="*/ 1724 w 2918"/>
                <a:gd name="T33" fmla="*/ 23 h 1081"/>
                <a:gd name="T34" fmla="*/ 1452 w 2918"/>
                <a:gd name="T35" fmla="*/ 113 h 1081"/>
                <a:gd name="T36" fmla="*/ 1225 w 2918"/>
                <a:gd name="T37" fmla="*/ 204 h 1081"/>
                <a:gd name="T38" fmla="*/ 1180 w 2918"/>
                <a:gd name="T39" fmla="*/ 249 h 1081"/>
                <a:gd name="T40" fmla="*/ 1497 w 2918"/>
                <a:gd name="T41" fmla="*/ 476 h 1081"/>
                <a:gd name="T42" fmla="*/ 1815 w 2918"/>
                <a:gd name="T43" fmla="*/ 522 h 1081"/>
                <a:gd name="T44" fmla="*/ 2087 w 2918"/>
                <a:gd name="T45" fmla="*/ 476 h 1081"/>
                <a:gd name="T46" fmla="*/ 2314 w 2918"/>
                <a:gd name="T47" fmla="*/ 340 h 1081"/>
                <a:gd name="T48" fmla="*/ 2404 w 2918"/>
                <a:gd name="T49" fmla="*/ 249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18" h="1081">
                  <a:moveTo>
                    <a:pt x="0" y="567"/>
                  </a:moveTo>
                  <a:cubicBezTo>
                    <a:pt x="110" y="567"/>
                    <a:pt x="220" y="567"/>
                    <a:pt x="318" y="567"/>
                  </a:cubicBezTo>
                  <a:cubicBezTo>
                    <a:pt x="416" y="567"/>
                    <a:pt x="484" y="522"/>
                    <a:pt x="590" y="567"/>
                  </a:cubicBezTo>
                  <a:cubicBezTo>
                    <a:pt x="696" y="612"/>
                    <a:pt x="862" y="771"/>
                    <a:pt x="953" y="839"/>
                  </a:cubicBezTo>
                  <a:cubicBezTo>
                    <a:pt x="1044" y="907"/>
                    <a:pt x="1051" y="937"/>
                    <a:pt x="1134" y="975"/>
                  </a:cubicBezTo>
                  <a:cubicBezTo>
                    <a:pt x="1217" y="1013"/>
                    <a:pt x="1354" y="1051"/>
                    <a:pt x="1452" y="1066"/>
                  </a:cubicBezTo>
                  <a:cubicBezTo>
                    <a:pt x="1550" y="1081"/>
                    <a:pt x="1626" y="1066"/>
                    <a:pt x="1724" y="1066"/>
                  </a:cubicBezTo>
                  <a:cubicBezTo>
                    <a:pt x="1822" y="1066"/>
                    <a:pt x="1944" y="1081"/>
                    <a:pt x="2042" y="1066"/>
                  </a:cubicBezTo>
                  <a:cubicBezTo>
                    <a:pt x="2140" y="1051"/>
                    <a:pt x="2231" y="1005"/>
                    <a:pt x="2314" y="975"/>
                  </a:cubicBezTo>
                  <a:cubicBezTo>
                    <a:pt x="2397" y="945"/>
                    <a:pt x="2472" y="914"/>
                    <a:pt x="2540" y="884"/>
                  </a:cubicBezTo>
                  <a:cubicBezTo>
                    <a:pt x="2608" y="854"/>
                    <a:pt x="2677" y="824"/>
                    <a:pt x="2722" y="794"/>
                  </a:cubicBezTo>
                  <a:cubicBezTo>
                    <a:pt x="2767" y="764"/>
                    <a:pt x="2790" y="718"/>
                    <a:pt x="2813" y="703"/>
                  </a:cubicBezTo>
                  <a:cubicBezTo>
                    <a:pt x="2836" y="688"/>
                    <a:pt x="2918" y="771"/>
                    <a:pt x="2858" y="703"/>
                  </a:cubicBezTo>
                  <a:cubicBezTo>
                    <a:pt x="2798" y="635"/>
                    <a:pt x="2548" y="386"/>
                    <a:pt x="2450" y="295"/>
                  </a:cubicBezTo>
                  <a:cubicBezTo>
                    <a:pt x="2352" y="204"/>
                    <a:pt x="2344" y="204"/>
                    <a:pt x="2268" y="159"/>
                  </a:cubicBezTo>
                  <a:cubicBezTo>
                    <a:pt x="2192" y="114"/>
                    <a:pt x="2087" y="46"/>
                    <a:pt x="1996" y="23"/>
                  </a:cubicBezTo>
                  <a:cubicBezTo>
                    <a:pt x="1905" y="0"/>
                    <a:pt x="1815" y="8"/>
                    <a:pt x="1724" y="23"/>
                  </a:cubicBezTo>
                  <a:cubicBezTo>
                    <a:pt x="1633" y="38"/>
                    <a:pt x="1535" y="83"/>
                    <a:pt x="1452" y="113"/>
                  </a:cubicBezTo>
                  <a:cubicBezTo>
                    <a:pt x="1369" y="143"/>
                    <a:pt x="1270" y="181"/>
                    <a:pt x="1225" y="204"/>
                  </a:cubicBezTo>
                  <a:cubicBezTo>
                    <a:pt x="1180" y="227"/>
                    <a:pt x="1135" y="204"/>
                    <a:pt x="1180" y="249"/>
                  </a:cubicBezTo>
                  <a:cubicBezTo>
                    <a:pt x="1225" y="294"/>
                    <a:pt x="1391" y="430"/>
                    <a:pt x="1497" y="476"/>
                  </a:cubicBezTo>
                  <a:cubicBezTo>
                    <a:pt x="1603" y="522"/>
                    <a:pt x="1717" y="522"/>
                    <a:pt x="1815" y="522"/>
                  </a:cubicBezTo>
                  <a:cubicBezTo>
                    <a:pt x="1913" y="522"/>
                    <a:pt x="2004" y="506"/>
                    <a:pt x="2087" y="476"/>
                  </a:cubicBezTo>
                  <a:cubicBezTo>
                    <a:pt x="2170" y="446"/>
                    <a:pt x="2261" y="378"/>
                    <a:pt x="2314" y="340"/>
                  </a:cubicBezTo>
                  <a:cubicBezTo>
                    <a:pt x="2367" y="302"/>
                    <a:pt x="2385" y="275"/>
                    <a:pt x="2404" y="249"/>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4206" name="Freeform 542"/>
            <p:cNvSpPr>
              <a:spLocks/>
            </p:cNvSpPr>
            <p:nvPr/>
          </p:nvSpPr>
          <p:spPr bwMode="auto">
            <a:xfrm>
              <a:off x="2835" y="2681"/>
              <a:ext cx="2948" cy="545"/>
            </a:xfrm>
            <a:custGeom>
              <a:avLst/>
              <a:gdLst>
                <a:gd name="T0" fmla="*/ 0 w 2903"/>
                <a:gd name="T1" fmla="*/ 432 h 545"/>
                <a:gd name="T2" fmla="*/ 91 w 2903"/>
                <a:gd name="T3" fmla="*/ 295 h 545"/>
                <a:gd name="T4" fmla="*/ 408 w 2903"/>
                <a:gd name="T5" fmla="*/ 159 h 545"/>
                <a:gd name="T6" fmla="*/ 771 w 2903"/>
                <a:gd name="T7" fmla="*/ 23 h 545"/>
                <a:gd name="T8" fmla="*/ 1225 w 2903"/>
                <a:gd name="T9" fmla="*/ 23 h 545"/>
                <a:gd name="T10" fmla="*/ 1542 w 2903"/>
                <a:gd name="T11" fmla="*/ 114 h 545"/>
                <a:gd name="T12" fmla="*/ 1814 w 2903"/>
                <a:gd name="T13" fmla="*/ 250 h 545"/>
                <a:gd name="T14" fmla="*/ 1996 w 2903"/>
                <a:gd name="T15" fmla="*/ 386 h 545"/>
                <a:gd name="T16" fmla="*/ 2177 w 2903"/>
                <a:gd name="T17" fmla="*/ 522 h 545"/>
                <a:gd name="T18" fmla="*/ 2313 w 2903"/>
                <a:gd name="T19" fmla="*/ 522 h 545"/>
                <a:gd name="T20" fmla="*/ 2631 w 2903"/>
                <a:gd name="T21" fmla="*/ 522 h 545"/>
                <a:gd name="T22" fmla="*/ 2903 w 2903"/>
                <a:gd name="T23" fmla="*/ 522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03" h="545">
                  <a:moveTo>
                    <a:pt x="0" y="432"/>
                  </a:moveTo>
                  <a:cubicBezTo>
                    <a:pt x="11" y="386"/>
                    <a:pt x="23" y="340"/>
                    <a:pt x="91" y="295"/>
                  </a:cubicBezTo>
                  <a:cubicBezTo>
                    <a:pt x="159" y="250"/>
                    <a:pt x="295" y="204"/>
                    <a:pt x="408" y="159"/>
                  </a:cubicBezTo>
                  <a:cubicBezTo>
                    <a:pt x="521" y="114"/>
                    <a:pt x="635" y="46"/>
                    <a:pt x="771" y="23"/>
                  </a:cubicBezTo>
                  <a:cubicBezTo>
                    <a:pt x="907" y="0"/>
                    <a:pt x="1097" y="8"/>
                    <a:pt x="1225" y="23"/>
                  </a:cubicBezTo>
                  <a:cubicBezTo>
                    <a:pt x="1353" y="38"/>
                    <a:pt x="1444" y="76"/>
                    <a:pt x="1542" y="114"/>
                  </a:cubicBezTo>
                  <a:cubicBezTo>
                    <a:pt x="1640" y="152"/>
                    <a:pt x="1738" y="205"/>
                    <a:pt x="1814" y="250"/>
                  </a:cubicBezTo>
                  <a:cubicBezTo>
                    <a:pt x="1890" y="295"/>
                    <a:pt x="1936" y="341"/>
                    <a:pt x="1996" y="386"/>
                  </a:cubicBezTo>
                  <a:cubicBezTo>
                    <a:pt x="2056" y="431"/>
                    <a:pt x="2124" y="499"/>
                    <a:pt x="2177" y="522"/>
                  </a:cubicBezTo>
                  <a:cubicBezTo>
                    <a:pt x="2230" y="545"/>
                    <a:pt x="2237" y="522"/>
                    <a:pt x="2313" y="522"/>
                  </a:cubicBezTo>
                  <a:cubicBezTo>
                    <a:pt x="2389" y="522"/>
                    <a:pt x="2533" y="522"/>
                    <a:pt x="2631" y="522"/>
                  </a:cubicBezTo>
                  <a:cubicBezTo>
                    <a:pt x="2729" y="522"/>
                    <a:pt x="2816" y="522"/>
                    <a:pt x="2903" y="522"/>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4207" name="Freeform 543"/>
            <p:cNvSpPr>
              <a:spLocks/>
            </p:cNvSpPr>
            <p:nvPr/>
          </p:nvSpPr>
          <p:spPr bwMode="auto">
            <a:xfrm>
              <a:off x="2880" y="3741"/>
              <a:ext cx="2948" cy="574"/>
            </a:xfrm>
            <a:custGeom>
              <a:avLst/>
              <a:gdLst>
                <a:gd name="T0" fmla="*/ 0 w 2948"/>
                <a:gd name="T1" fmla="*/ 188 h 574"/>
                <a:gd name="T2" fmla="*/ 181 w 2948"/>
                <a:gd name="T3" fmla="*/ 369 h 574"/>
                <a:gd name="T4" fmla="*/ 408 w 2948"/>
                <a:gd name="T5" fmla="*/ 460 h 574"/>
                <a:gd name="T6" fmla="*/ 680 w 2948"/>
                <a:gd name="T7" fmla="*/ 551 h 574"/>
                <a:gd name="T8" fmla="*/ 1179 w 2948"/>
                <a:gd name="T9" fmla="*/ 551 h 574"/>
                <a:gd name="T10" fmla="*/ 1452 w 2948"/>
                <a:gd name="T11" fmla="*/ 551 h 574"/>
                <a:gd name="T12" fmla="*/ 1678 w 2948"/>
                <a:gd name="T13" fmla="*/ 415 h 574"/>
                <a:gd name="T14" fmla="*/ 1905 w 2948"/>
                <a:gd name="T15" fmla="*/ 279 h 574"/>
                <a:gd name="T16" fmla="*/ 2087 w 2948"/>
                <a:gd name="T17" fmla="*/ 52 h 574"/>
                <a:gd name="T18" fmla="*/ 2223 w 2948"/>
                <a:gd name="T19" fmla="*/ 7 h 574"/>
                <a:gd name="T20" fmla="*/ 2948 w 2948"/>
                <a:gd name="T21" fmla="*/ 7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48" h="574">
                  <a:moveTo>
                    <a:pt x="0" y="188"/>
                  </a:moveTo>
                  <a:cubicBezTo>
                    <a:pt x="56" y="256"/>
                    <a:pt x="113" y="324"/>
                    <a:pt x="181" y="369"/>
                  </a:cubicBezTo>
                  <a:cubicBezTo>
                    <a:pt x="249" y="414"/>
                    <a:pt x="325" y="430"/>
                    <a:pt x="408" y="460"/>
                  </a:cubicBezTo>
                  <a:cubicBezTo>
                    <a:pt x="491" y="490"/>
                    <a:pt x="552" y="536"/>
                    <a:pt x="680" y="551"/>
                  </a:cubicBezTo>
                  <a:cubicBezTo>
                    <a:pt x="808" y="566"/>
                    <a:pt x="1050" y="551"/>
                    <a:pt x="1179" y="551"/>
                  </a:cubicBezTo>
                  <a:cubicBezTo>
                    <a:pt x="1308" y="551"/>
                    <a:pt x="1369" y="574"/>
                    <a:pt x="1452" y="551"/>
                  </a:cubicBezTo>
                  <a:cubicBezTo>
                    <a:pt x="1535" y="528"/>
                    <a:pt x="1603" y="460"/>
                    <a:pt x="1678" y="415"/>
                  </a:cubicBezTo>
                  <a:cubicBezTo>
                    <a:pt x="1753" y="370"/>
                    <a:pt x="1837" y="339"/>
                    <a:pt x="1905" y="279"/>
                  </a:cubicBezTo>
                  <a:cubicBezTo>
                    <a:pt x="1973" y="219"/>
                    <a:pt x="2034" y="97"/>
                    <a:pt x="2087" y="52"/>
                  </a:cubicBezTo>
                  <a:cubicBezTo>
                    <a:pt x="2140" y="7"/>
                    <a:pt x="2080" y="14"/>
                    <a:pt x="2223" y="7"/>
                  </a:cubicBezTo>
                  <a:cubicBezTo>
                    <a:pt x="2366" y="0"/>
                    <a:pt x="2657" y="3"/>
                    <a:pt x="2948" y="7"/>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21679" name="Text Box 544"/>
            <p:cNvSpPr txBox="1">
              <a:spLocks noChangeArrowheads="1"/>
            </p:cNvSpPr>
            <p:nvPr/>
          </p:nvSpPr>
          <p:spPr bwMode="auto">
            <a:xfrm>
              <a:off x="2154" y="2502"/>
              <a:ext cx="907" cy="366"/>
            </a:xfrm>
            <a:prstGeom prst="rect">
              <a:avLst/>
            </a:prstGeom>
            <a:noFill/>
            <a:ln w="9525">
              <a:noFill/>
              <a:miter lim="800000"/>
              <a:headEnd/>
              <a:tailEnd/>
            </a:ln>
          </p:spPr>
          <p:txBody>
            <a:bodyPr>
              <a:spAutoFit/>
            </a:bodyPr>
            <a:lstStyle/>
            <a:p>
              <a:pPr algn="ctr">
                <a:spcBef>
                  <a:spcPct val="50000"/>
                </a:spcBef>
              </a:pPr>
              <a:r>
                <a:rPr lang="fr-FR" sz="1600" i="0">
                  <a:latin typeface="Arial" charset="0"/>
                  <a:sym typeface="Wingdings" pitchFamily="2" charset="2"/>
                </a:rPr>
                <a:t>CaO</a:t>
              </a:r>
              <a:r>
                <a:rPr lang="fr-FR" sz="1600" i="0" baseline="-25000">
                  <a:latin typeface="Arial" charset="0"/>
                  <a:sym typeface="Wingdings" pitchFamily="2" charset="2"/>
                </a:rPr>
                <a:t>2 </a:t>
              </a:r>
              <a:r>
                <a:rPr lang="fr-FR" sz="1600" i="0">
                  <a:latin typeface="Arial" charset="0"/>
                  <a:sym typeface="Wingdings" pitchFamily="2" charset="2"/>
                </a:rPr>
                <a:t>et Q normal</a:t>
              </a:r>
            </a:p>
          </p:txBody>
        </p:sp>
      </p:grpSp>
      <p:sp>
        <p:nvSpPr>
          <p:cNvPr id="114209" name="Text Box 545"/>
          <p:cNvSpPr txBox="1">
            <a:spLocks noChangeArrowheads="1"/>
          </p:cNvSpPr>
          <p:nvPr/>
        </p:nvSpPr>
        <p:spPr bwMode="auto">
          <a:xfrm>
            <a:off x="6877050" y="3716338"/>
            <a:ext cx="1439863" cy="701675"/>
          </a:xfrm>
          <a:prstGeom prst="rect">
            <a:avLst/>
          </a:prstGeom>
          <a:noFill/>
          <a:ln>
            <a:noFill/>
          </a:ln>
          <a:effectLst/>
          <a:extLst/>
        </p:spPr>
        <p:txBody>
          <a:bodyPr>
            <a:spAutoFit/>
          </a:bodyPr>
          <a:lstStyle/>
          <a:p>
            <a:pPr algn="ctr">
              <a:spcBef>
                <a:spcPct val="50000"/>
              </a:spcBef>
              <a:defRPr/>
            </a:pPr>
            <a:r>
              <a:rPr lang="fr-FR" sz="1600" i="0">
                <a:sym typeface="Wingdings" pitchFamily="2" charset="2"/>
              </a:rPr>
              <a:t></a:t>
            </a:r>
            <a:r>
              <a:rPr lang="fr-FR" sz="1600">
                <a:effectLst>
                  <a:outerShdw blurRad="38100" dist="38100" dir="2700000" algn="tl">
                    <a:srgbClr val="C0C0C0"/>
                  </a:outerShdw>
                </a:effectLst>
                <a:sym typeface="Wingdings" pitchFamily="2" charset="2"/>
              </a:rPr>
              <a:t> </a:t>
            </a:r>
            <a:r>
              <a:rPr lang="fr-FR" sz="1600" i="0">
                <a:sym typeface="Wingdings" pitchFamily="2" charset="2"/>
              </a:rPr>
              <a:t></a:t>
            </a:r>
            <a:r>
              <a:rPr lang="fr-FR" sz="1600">
                <a:effectLst>
                  <a:outerShdw blurRad="38100" dist="38100" dir="2700000" algn="tl">
                    <a:srgbClr val="C0C0C0"/>
                  </a:outerShdw>
                </a:effectLst>
                <a:sym typeface="Wingdings" pitchFamily="2" charset="2"/>
              </a:rPr>
              <a:t> </a:t>
            </a:r>
            <a:r>
              <a:rPr lang="fr-FR" sz="1600" i="0">
                <a:sym typeface="Wingdings" pitchFamily="2" charset="2"/>
              </a:rPr>
              <a:t></a:t>
            </a:r>
            <a:r>
              <a:rPr lang="fr-FR">
                <a:effectLst>
                  <a:outerShdw blurRad="38100" dist="38100" dir="2700000" algn="tl">
                    <a:srgbClr val="C0C0C0"/>
                  </a:outerShdw>
                </a:effectLst>
                <a:sym typeface="Wingdings" pitchFamily="2" charset="2"/>
              </a:rPr>
              <a:t> </a:t>
            </a:r>
            <a:r>
              <a:rPr lang="fr-FR" sz="1600" b="1" i="0">
                <a:latin typeface="Arial" charset="0"/>
                <a:sym typeface="Wingdings" pitchFamily="2" charset="2"/>
              </a:rPr>
              <a:t>CaO</a:t>
            </a:r>
            <a:r>
              <a:rPr lang="fr-FR" sz="1600" b="1" i="0" baseline="-25000">
                <a:latin typeface="Arial" charset="0"/>
                <a:sym typeface="Wingdings" pitchFamily="2" charset="2"/>
              </a:rPr>
              <a:t>2 </a:t>
            </a:r>
            <a:r>
              <a:rPr lang="fr-FR" sz="1600" i="0">
                <a:latin typeface="Arial" charset="0"/>
                <a:sym typeface="Wingdings" pitchFamily="2" charset="2"/>
              </a:rPr>
              <a:t>et Q normal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0" y="231775"/>
            <a:ext cx="9144000" cy="533400"/>
          </a:xfrm>
        </p:spPr>
        <p:txBody>
          <a:bodyPr/>
          <a:lstStyle/>
          <a:p>
            <a:r>
              <a:rPr lang="fr-FR" sz="3200" i="1" smtClean="0">
                <a:latin typeface="Arial" charset="0"/>
                <a:cs typeface="Arial" charset="0"/>
              </a:rPr>
              <a:t>3. Trouble de la diffusion</a:t>
            </a:r>
            <a:r>
              <a:rPr lang="fr-FR" sz="3200" smtClean="0">
                <a:latin typeface="Arial" charset="0"/>
                <a:cs typeface="Arial" charset="0"/>
              </a:rPr>
              <a:t/>
            </a:r>
            <a:br>
              <a:rPr lang="fr-FR" sz="3200" smtClean="0">
                <a:latin typeface="Arial" charset="0"/>
                <a:cs typeface="Arial" charset="0"/>
              </a:rPr>
            </a:br>
            <a:endParaRPr lang="fr-FR" sz="3200" smtClean="0">
              <a:latin typeface="Arial" charset="0"/>
              <a:cs typeface="Arial" charset="0"/>
            </a:endParaRPr>
          </a:p>
        </p:txBody>
      </p:sp>
      <p:sp>
        <p:nvSpPr>
          <p:cNvPr id="26627" name="Espace réservé du contenu 2"/>
          <p:cNvSpPr>
            <a:spLocks noGrp="1"/>
          </p:cNvSpPr>
          <p:nvPr>
            <p:ph idx="1"/>
          </p:nvPr>
        </p:nvSpPr>
        <p:spPr>
          <a:xfrm>
            <a:off x="0" y="1557338"/>
            <a:ext cx="9144000" cy="4967287"/>
          </a:xfrm>
        </p:spPr>
        <p:txBody>
          <a:bodyPr/>
          <a:lstStyle/>
          <a:p>
            <a:pPr>
              <a:defRPr/>
            </a:pPr>
            <a:r>
              <a:rPr lang="fr-FR" dirty="0" smtClean="0"/>
              <a:t>Il est réalisé chaque fois que la capacité de diffusion de l’oxygène à travers l’interstitium pulmonaire est altérée.</a:t>
            </a:r>
          </a:p>
          <a:p>
            <a:pPr>
              <a:buFont typeface="Wingdings" pitchFamily="2" charset="2"/>
              <a:buNone/>
              <a:defRPr/>
            </a:pPr>
            <a:r>
              <a:rPr lang="fr-FR" dirty="0" smtClean="0"/>
              <a:t> </a:t>
            </a:r>
          </a:p>
          <a:p>
            <a:pPr>
              <a:buFont typeface="Wingdings" pitchFamily="2" charset="2"/>
              <a:buChar char="Ø"/>
              <a:defRPr/>
            </a:pPr>
            <a:r>
              <a:rPr lang="fr-FR" b="0" dirty="0" smtClean="0"/>
              <a:t>Les causes principales des troubles de diffusion sont l’œdème interstitiel, les pneumonies infectieuses interstitielles, les fibroses et les </a:t>
            </a:r>
            <a:r>
              <a:rPr lang="fr-FR" b="0" dirty="0" err="1" smtClean="0"/>
              <a:t>carcinomatoses</a:t>
            </a:r>
            <a:r>
              <a:rPr lang="fr-FR" b="0" dirty="0" smtClean="0"/>
              <a:t> pulmonaires. </a:t>
            </a:r>
          </a:p>
          <a:p>
            <a:pPr>
              <a:buFont typeface="Wingdings" pitchFamily="2" charset="2"/>
              <a:buNone/>
              <a:defRPr/>
            </a:pPr>
            <a:endParaRPr lang="fr-FR" b="0" dirty="0" smtClean="0"/>
          </a:p>
          <a:p>
            <a:pPr>
              <a:buFont typeface="Wingdings" pitchFamily="2" charset="2"/>
              <a:buChar char="Ø"/>
              <a:defRPr/>
            </a:pPr>
            <a:r>
              <a:rPr lang="fr-FR" b="0" dirty="0" smtClean="0"/>
              <a:t>Habituellement responsable d’une hypoxémie sans hypercapnie, toujours corrigible par l’administration d’oxygène à haute concentration.</a:t>
            </a:r>
          </a:p>
          <a:p>
            <a:pPr>
              <a:buFont typeface="Wingdings" pitchFamily="2" charset="2"/>
              <a:buChar char="Ø"/>
              <a:defRPr/>
            </a:pPr>
            <a:endParaRPr lang="fr-FR" b="0" dirty="0" smtClean="0"/>
          </a:p>
          <a:p>
            <a:pPr marL="457200" indent="-457200" eaLnBrk="1" hangingPunct="1">
              <a:defRPr/>
            </a:pPr>
            <a:endParaRPr lang="fr-FR" b="0" dirty="0" smtClean="0">
              <a:latin typeface="Arial" charset="0"/>
              <a:cs typeface="Arial" charset="0"/>
            </a:endParaRPr>
          </a:p>
          <a:p>
            <a:pPr marL="457200" indent="-457200" eaLnBrk="1" hangingPunct="1">
              <a:buFont typeface="Comic Sans MS" pitchFamily="66" charset="0"/>
              <a:buAutoNum type="arabicPeriod"/>
              <a:defRPr/>
            </a:pPr>
            <a:endParaRPr lang="fr-FR" dirty="0" smtClean="0">
              <a:latin typeface="Arial" charset="0"/>
              <a:cs typeface="Arial" charset="0"/>
            </a:endParaRPr>
          </a:p>
          <a:p>
            <a:pPr marL="457200" indent="-457200" eaLnBrk="1" hangingPunct="1">
              <a:buFont typeface="Comic Sans MS" pitchFamily="66" charset="0"/>
              <a:buAutoNum type="arabicPeriod"/>
              <a:defRPr/>
            </a:pPr>
            <a:endParaRPr lang="fr-FR"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0" y="231775"/>
            <a:ext cx="9144000" cy="533400"/>
          </a:xfrm>
        </p:spPr>
        <p:txBody>
          <a:bodyPr/>
          <a:lstStyle/>
          <a:p>
            <a:r>
              <a:rPr lang="fr-FR" sz="3200" i="1" smtClean="0">
                <a:latin typeface="Arial" charset="0"/>
                <a:cs typeface="Arial" charset="0"/>
              </a:rPr>
              <a:t>4. Effet espace mort</a:t>
            </a:r>
            <a:endParaRPr lang="fr-FR" sz="3200" smtClean="0">
              <a:latin typeface="Arial" charset="0"/>
              <a:cs typeface="Arial" charset="0"/>
            </a:endParaRPr>
          </a:p>
        </p:txBody>
      </p:sp>
      <p:sp>
        <p:nvSpPr>
          <p:cNvPr id="26627" name="Espace réservé du contenu 2"/>
          <p:cNvSpPr>
            <a:spLocks noGrp="1"/>
          </p:cNvSpPr>
          <p:nvPr>
            <p:ph idx="1"/>
          </p:nvPr>
        </p:nvSpPr>
        <p:spPr>
          <a:xfrm>
            <a:off x="0" y="1196975"/>
            <a:ext cx="9144000" cy="5327650"/>
          </a:xfrm>
        </p:spPr>
        <p:txBody>
          <a:bodyPr/>
          <a:lstStyle/>
          <a:p>
            <a:pPr>
              <a:defRPr/>
            </a:pPr>
            <a:r>
              <a:rPr lang="fr-FR" dirty="0" smtClean="0"/>
              <a:t>L’effet espace mort est lui réalisé, à l’inverse de l’effet shunt, quand un certain nombre de zones sont normalement ventilées mais pas ou peu perfusées. </a:t>
            </a:r>
          </a:p>
          <a:p>
            <a:pPr>
              <a:buFont typeface="Wingdings" pitchFamily="2" charset="2"/>
              <a:buNone/>
              <a:defRPr/>
            </a:pPr>
            <a:endParaRPr lang="fr-FR" dirty="0" smtClean="0"/>
          </a:p>
          <a:p>
            <a:pPr algn="just">
              <a:buFont typeface="Wingdings" pitchFamily="2" charset="2"/>
              <a:buChar char="Ø"/>
              <a:defRPr/>
            </a:pPr>
            <a:r>
              <a:rPr lang="fr-FR" b="0" dirty="0" smtClean="0"/>
              <a:t>Dans l’effet espace mort, les rapports VA/Q sont supérieurs à 1, parfois infinis. </a:t>
            </a:r>
          </a:p>
          <a:p>
            <a:pPr algn="just">
              <a:buFont typeface="Wingdings" pitchFamily="2" charset="2"/>
              <a:buNone/>
              <a:defRPr/>
            </a:pPr>
            <a:endParaRPr lang="fr-FR" b="0" dirty="0" smtClean="0"/>
          </a:p>
          <a:p>
            <a:pPr algn="just">
              <a:buFont typeface="Wingdings" pitchFamily="2" charset="2"/>
              <a:buChar char="Ø"/>
              <a:defRPr/>
            </a:pPr>
            <a:r>
              <a:rPr lang="fr-FR" b="0" dirty="0" smtClean="0"/>
              <a:t>L’</a:t>
            </a:r>
            <a:r>
              <a:rPr lang="fr-FR" b="0" dirty="0" err="1" smtClean="0"/>
              <a:t>hypovolémie</a:t>
            </a:r>
            <a:r>
              <a:rPr lang="fr-FR" b="0" dirty="0" smtClean="0"/>
              <a:t>, l’insuffisance cardiaque, les troubles de la circulation pulmonaire, la </a:t>
            </a:r>
            <a:r>
              <a:rPr lang="fr-FR" b="0" dirty="0" err="1" smtClean="0"/>
              <a:t>tachypnée</a:t>
            </a:r>
            <a:r>
              <a:rPr lang="fr-FR" b="0" dirty="0" smtClean="0"/>
              <a:t> sont les causes principales de l’effet espace mort.</a:t>
            </a:r>
          </a:p>
          <a:p>
            <a:pPr algn="just">
              <a:buFont typeface="Wingdings" pitchFamily="2" charset="2"/>
              <a:buNone/>
              <a:defRPr/>
            </a:pPr>
            <a:r>
              <a:rPr lang="fr-FR" b="0" dirty="0" smtClean="0"/>
              <a:t> </a:t>
            </a:r>
          </a:p>
          <a:p>
            <a:pPr algn="just">
              <a:buFont typeface="Wingdings" pitchFamily="2" charset="2"/>
              <a:buChar char="Ø"/>
              <a:defRPr/>
            </a:pPr>
            <a:r>
              <a:rPr lang="fr-FR" b="0" dirty="0" smtClean="0"/>
              <a:t>L’effet espace mort est responsable d’une hypercapnie. Celle-ci peut être masquée par une hyperventilation réactionnelle à l’hypoxémie.</a:t>
            </a:r>
          </a:p>
          <a:p>
            <a:pPr>
              <a:buFont typeface="Wingdings" pitchFamily="2" charset="2"/>
              <a:buChar char="Ø"/>
              <a:defRPr/>
            </a:pPr>
            <a:endParaRPr lang="fr-FR" b="0" dirty="0" smtClean="0"/>
          </a:p>
          <a:p>
            <a:pPr marL="457200" indent="-457200" eaLnBrk="1" hangingPunct="1">
              <a:defRPr/>
            </a:pPr>
            <a:endParaRPr lang="fr-FR" b="0" dirty="0" smtClean="0">
              <a:latin typeface="Arial" charset="0"/>
              <a:cs typeface="Arial" charset="0"/>
            </a:endParaRPr>
          </a:p>
          <a:p>
            <a:pPr marL="457200" indent="-457200" eaLnBrk="1" hangingPunct="1">
              <a:buFont typeface="Comic Sans MS" pitchFamily="66" charset="0"/>
              <a:buAutoNum type="arabicPeriod"/>
              <a:defRPr/>
            </a:pPr>
            <a:endParaRPr lang="fr-FR" dirty="0" smtClean="0">
              <a:latin typeface="Arial" charset="0"/>
              <a:cs typeface="Arial" charset="0"/>
            </a:endParaRPr>
          </a:p>
          <a:p>
            <a:pPr marL="457200" indent="-457200" eaLnBrk="1" hangingPunct="1">
              <a:buFont typeface="Comic Sans MS" pitchFamily="66" charset="0"/>
              <a:buAutoNum type="arabicPeriod"/>
              <a:defRPr/>
            </a:pPr>
            <a:endParaRPr lang="fr-FR"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735013"/>
            <a:ext cx="9144000" cy="533400"/>
          </a:xfrm>
        </p:spPr>
        <p:txBody>
          <a:bodyPr/>
          <a:lstStyle/>
          <a:p>
            <a:r>
              <a:rPr lang="fr-FR" smtClean="0">
                <a:latin typeface="Arial" charset="0"/>
                <a:cs typeface="Arial" charset="0"/>
              </a:rPr>
              <a:t>I. PHYSIOPATHOLOGIE DE L’INSUFFISANCE RESPIRATOIRE AIGUË (Rappel)</a:t>
            </a:r>
          </a:p>
        </p:txBody>
      </p:sp>
      <p:sp>
        <p:nvSpPr>
          <p:cNvPr id="4099" name="Rectangle 3"/>
          <p:cNvSpPr>
            <a:spLocks noGrp="1" noChangeArrowheads="1"/>
          </p:cNvSpPr>
          <p:nvPr>
            <p:ph type="body" idx="1"/>
          </p:nvPr>
        </p:nvSpPr>
        <p:spPr>
          <a:xfrm>
            <a:off x="0" y="2205038"/>
            <a:ext cx="8763000" cy="4392612"/>
          </a:xfrm>
        </p:spPr>
        <p:txBody>
          <a:bodyPr/>
          <a:lstStyle/>
          <a:p>
            <a:r>
              <a:rPr lang="fr-FR" smtClean="0">
                <a:latin typeface="Arial" charset="0"/>
                <a:cs typeface="Arial" charset="0"/>
              </a:rPr>
              <a:t>Une IRA peut résulter :</a:t>
            </a:r>
          </a:p>
          <a:p>
            <a:endParaRPr lang="fr-FR" smtClean="0">
              <a:latin typeface="Arial" charset="0"/>
              <a:cs typeface="Arial" charset="0"/>
            </a:endParaRPr>
          </a:p>
          <a:p>
            <a:pPr>
              <a:buFont typeface="Wingdings" pitchFamily="2" charset="2"/>
              <a:buChar char="Ø"/>
            </a:pPr>
            <a:r>
              <a:rPr lang="fr-FR" b="0" smtClean="0">
                <a:latin typeface="Arial" charset="0"/>
                <a:cs typeface="Arial" charset="0"/>
              </a:rPr>
              <a:t> soit d’une atteinte de la fonction neuromusculaire pulmonaire (fonction pompe du poumon),</a:t>
            </a:r>
          </a:p>
          <a:p>
            <a:pPr>
              <a:buFont typeface="Wingdings" pitchFamily="2" charset="2"/>
              <a:buNone/>
            </a:pPr>
            <a:r>
              <a:rPr lang="fr-FR" smtClean="0">
                <a:latin typeface="Arial" charset="0"/>
                <a:cs typeface="Arial" charset="0"/>
              </a:rPr>
              <a:t> </a:t>
            </a:r>
          </a:p>
          <a:p>
            <a:pPr>
              <a:buFont typeface="Wingdings" pitchFamily="2" charset="2"/>
              <a:buChar char="Ø"/>
            </a:pPr>
            <a:r>
              <a:rPr lang="fr-FR" smtClean="0">
                <a:latin typeface="Arial" charset="0"/>
                <a:cs typeface="Arial" charset="0"/>
              </a:rPr>
              <a:t>soit d’une atteinte de la fonction d’échange pulmonaire, </a:t>
            </a:r>
          </a:p>
          <a:p>
            <a:pPr>
              <a:buFont typeface="Wingdings" pitchFamily="2" charset="2"/>
              <a:buChar char="Ø"/>
            </a:pPr>
            <a:endParaRPr lang="fr-FR" smtClean="0">
              <a:latin typeface="Arial" charset="0"/>
              <a:cs typeface="Arial" charset="0"/>
            </a:endParaRPr>
          </a:p>
          <a:p>
            <a:pPr>
              <a:buFont typeface="Wingdings" pitchFamily="2" charset="2"/>
              <a:buChar char="Ø"/>
            </a:pPr>
            <a:r>
              <a:rPr lang="fr-FR" b="0" smtClean="0">
                <a:latin typeface="Arial" charset="0"/>
                <a:cs typeface="Arial" charset="0"/>
              </a:rPr>
              <a:t>soit d’une atteinte de la fonction de transport, et parfois de plusieurs de ces mécanismes.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77"/>
          <p:cNvGrpSpPr>
            <a:grpSpLocks/>
          </p:cNvGrpSpPr>
          <p:nvPr/>
        </p:nvGrpSpPr>
        <p:grpSpPr bwMode="auto">
          <a:xfrm>
            <a:off x="2255838" y="188913"/>
            <a:ext cx="4986337" cy="4098925"/>
            <a:chOff x="1421" y="119"/>
            <a:chExt cx="3141" cy="2582"/>
          </a:xfrm>
        </p:grpSpPr>
        <p:sp>
          <p:nvSpPr>
            <p:cNvPr id="115890" name="Freeform 178"/>
            <p:cNvSpPr>
              <a:spLocks/>
            </p:cNvSpPr>
            <p:nvPr/>
          </p:nvSpPr>
          <p:spPr bwMode="auto">
            <a:xfrm>
              <a:off x="1421"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15891" name="Freeform 179"/>
            <p:cNvSpPr>
              <a:spLocks/>
            </p:cNvSpPr>
            <p:nvPr/>
          </p:nvSpPr>
          <p:spPr bwMode="auto">
            <a:xfrm flipH="1">
              <a:off x="1425"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grpSp>
      <p:sp>
        <p:nvSpPr>
          <p:cNvPr id="115724" name="Freeform 12"/>
          <p:cNvSpPr>
            <a:spLocks/>
          </p:cNvSpPr>
          <p:nvPr/>
        </p:nvSpPr>
        <p:spPr bwMode="auto">
          <a:xfrm flipH="1">
            <a:off x="3060700" y="188913"/>
            <a:ext cx="1620838" cy="3240087"/>
          </a:xfrm>
          <a:custGeom>
            <a:avLst/>
            <a:gdLst>
              <a:gd name="T0" fmla="*/ 23 w 1021"/>
              <a:gd name="T1" fmla="*/ 0 h 2041"/>
              <a:gd name="T2" fmla="*/ 23 w 1021"/>
              <a:gd name="T3" fmla="*/ 590 h 2041"/>
              <a:gd name="T4" fmla="*/ 160 w 1021"/>
              <a:gd name="T5" fmla="*/ 998 h 2041"/>
              <a:gd name="T6" fmla="*/ 477 w 1021"/>
              <a:gd name="T7" fmla="*/ 1542 h 2041"/>
              <a:gd name="T8" fmla="*/ 795 w 1021"/>
              <a:gd name="T9" fmla="*/ 1905 h 2041"/>
              <a:gd name="T10" fmla="*/ 1021 w 1021"/>
              <a:gd name="T11" fmla="*/ 2041 h 2041"/>
            </a:gdLst>
            <a:ahLst/>
            <a:cxnLst>
              <a:cxn ang="0">
                <a:pos x="T0" y="T1"/>
              </a:cxn>
              <a:cxn ang="0">
                <a:pos x="T2" y="T3"/>
              </a:cxn>
              <a:cxn ang="0">
                <a:pos x="T4" y="T5"/>
              </a:cxn>
              <a:cxn ang="0">
                <a:pos x="T6" y="T7"/>
              </a:cxn>
              <a:cxn ang="0">
                <a:pos x="T8" y="T9"/>
              </a:cxn>
              <a:cxn ang="0">
                <a:pos x="T10" y="T11"/>
              </a:cxn>
            </a:cxnLst>
            <a:rect l="0" t="0" r="r" b="b"/>
            <a:pathLst>
              <a:path w="1021" h="2041">
                <a:moveTo>
                  <a:pt x="23" y="0"/>
                </a:moveTo>
                <a:cubicBezTo>
                  <a:pt x="11" y="212"/>
                  <a:pt x="0" y="424"/>
                  <a:pt x="23" y="590"/>
                </a:cubicBezTo>
                <a:cubicBezTo>
                  <a:pt x="46" y="756"/>
                  <a:pt x="84" y="839"/>
                  <a:pt x="160" y="998"/>
                </a:cubicBezTo>
                <a:cubicBezTo>
                  <a:pt x="236" y="1157"/>
                  <a:pt x="371" y="1391"/>
                  <a:pt x="477" y="1542"/>
                </a:cubicBezTo>
                <a:cubicBezTo>
                  <a:pt x="583" y="1693"/>
                  <a:pt x="704" y="1822"/>
                  <a:pt x="795" y="1905"/>
                </a:cubicBezTo>
                <a:cubicBezTo>
                  <a:pt x="886" y="1988"/>
                  <a:pt x="953" y="2014"/>
                  <a:pt x="1021" y="2041"/>
                </a:cubicBezTo>
              </a:path>
            </a:pathLst>
          </a:custGeom>
          <a:noFill/>
          <a:ln w="76200" cmpd="sng">
            <a:solidFill>
              <a:schemeClr val="tx1"/>
            </a:solidFill>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725" name="Freeform 13"/>
          <p:cNvSpPr>
            <a:spLocks/>
          </p:cNvSpPr>
          <p:nvPr/>
        </p:nvSpPr>
        <p:spPr bwMode="auto">
          <a:xfrm flipH="1">
            <a:off x="4859338" y="188913"/>
            <a:ext cx="1751012" cy="3384550"/>
          </a:xfrm>
          <a:custGeom>
            <a:avLst/>
            <a:gdLst>
              <a:gd name="T0" fmla="*/ 1088 w 1103"/>
              <a:gd name="T1" fmla="*/ 0 h 2132"/>
              <a:gd name="T2" fmla="*/ 1088 w 1103"/>
              <a:gd name="T3" fmla="*/ 590 h 2132"/>
              <a:gd name="T4" fmla="*/ 998 w 1103"/>
              <a:gd name="T5" fmla="*/ 907 h 2132"/>
              <a:gd name="T6" fmla="*/ 771 w 1103"/>
              <a:gd name="T7" fmla="*/ 1315 h 2132"/>
              <a:gd name="T8" fmla="*/ 453 w 1103"/>
              <a:gd name="T9" fmla="*/ 1678 h 2132"/>
              <a:gd name="T10" fmla="*/ 136 w 1103"/>
              <a:gd name="T11" fmla="*/ 2041 h 2132"/>
              <a:gd name="T12" fmla="*/ 0 w 1103"/>
              <a:gd name="T13" fmla="*/ 2132 h 2132"/>
            </a:gdLst>
            <a:ahLst/>
            <a:cxnLst>
              <a:cxn ang="0">
                <a:pos x="T0" y="T1"/>
              </a:cxn>
              <a:cxn ang="0">
                <a:pos x="T2" y="T3"/>
              </a:cxn>
              <a:cxn ang="0">
                <a:pos x="T4" y="T5"/>
              </a:cxn>
              <a:cxn ang="0">
                <a:pos x="T6" y="T7"/>
              </a:cxn>
              <a:cxn ang="0">
                <a:pos x="T8" y="T9"/>
              </a:cxn>
              <a:cxn ang="0">
                <a:pos x="T10" y="T11"/>
              </a:cxn>
              <a:cxn ang="0">
                <a:pos x="T12" y="T13"/>
              </a:cxn>
            </a:cxnLst>
            <a:rect l="0" t="0" r="r" b="b"/>
            <a:pathLst>
              <a:path w="1103" h="2132">
                <a:moveTo>
                  <a:pt x="1088" y="0"/>
                </a:moveTo>
                <a:cubicBezTo>
                  <a:pt x="1095" y="219"/>
                  <a:pt x="1103" y="439"/>
                  <a:pt x="1088" y="590"/>
                </a:cubicBezTo>
                <a:cubicBezTo>
                  <a:pt x="1073" y="741"/>
                  <a:pt x="1051" y="786"/>
                  <a:pt x="998" y="907"/>
                </a:cubicBezTo>
                <a:cubicBezTo>
                  <a:pt x="945" y="1028"/>
                  <a:pt x="862" y="1187"/>
                  <a:pt x="771" y="1315"/>
                </a:cubicBezTo>
                <a:cubicBezTo>
                  <a:pt x="680" y="1443"/>
                  <a:pt x="559" y="1557"/>
                  <a:pt x="453" y="1678"/>
                </a:cubicBezTo>
                <a:cubicBezTo>
                  <a:pt x="347" y="1799"/>
                  <a:pt x="211" y="1965"/>
                  <a:pt x="136" y="2041"/>
                </a:cubicBezTo>
                <a:cubicBezTo>
                  <a:pt x="61" y="2117"/>
                  <a:pt x="30" y="2124"/>
                  <a:pt x="0" y="2132"/>
                </a:cubicBezTo>
              </a:path>
            </a:pathLst>
          </a:custGeom>
          <a:noFill/>
          <a:ln w="76200" cap="flat" cmpd="sng">
            <a:solidFill>
              <a:schemeClr val="tx1"/>
            </a:solidFill>
            <a:prstDash val="solid"/>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727" name="Oval 15"/>
          <p:cNvSpPr>
            <a:spLocks noChangeArrowheads="1"/>
          </p:cNvSpPr>
          <p:nvPr/>
        </p:nvSpPr>
        <p:spPr bwMode="auto">
          <a:xfrm>
            <a:off x="13319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28" name="Oval 16"/>
          <p:cNvSpPr>
            <a:spLocks noChangeArrowheads="1"/>
          </p:cNvSpPr>
          <p:nvPr/>
        </p:nvSpPr>
        <p:spPr bwMode="auto">
          <a:xfrm>
            <a:off x="1547813"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29" name="Oval 17"/>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0" name="Oval 18"/>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1" name="Oval 19"/>
          <p:cNvSpPr>
            <a:spLocks noChangeArrowheads="1"/>
          </p:cNvSpPr>
          <p:nvPr/>
        </p:nvSpPr>
        <p:spPr bwMode="auto">
          <a:xfrm>
            <a:off x="16922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2" name="Oval 20"/>
          <p:cNvSpPr>
            <a:spLocks noChangeArrowheads="1"/>
          </p:cNvSpPr>
          <p:nvPr/>
        </p:nvSpPr>
        <p:spPr bwMode="auto">
          <a:xfrm>
            <a:off x="1908175" y="49403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3" name="Oval 21"/>
          <p:cNvSpPr>
            <a:spLocks noChangeArrowheads="1"/>
          </p:cNvSpPr>
          <p:nvPr/>
        </p:nvSpPr>
        <p:spPr bwMode="auto">
          <a:xfrm>
            <a:off x="2124075"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4" name="Oval 22"/>
          <p:cNvSpPr>
            <a:spLocks noChangeArrowheads="1"/>
          </p:cNvSpPr>
          <p:nvPr/>
        </p:nvSpPr>
        <p:spPr bwMode="auto">
          <a:xfrm>
            <a:off x="23399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5" name="Oval 23"/>
          <p:cNvSpPr>
            <a:spLocks noChangeArrowheads="1"/>
          </p:cNvSpPr>
          <p:nvPr/>
        </p:nvSpPr>
        <p:spPr bwMode="auto">
          <a:xfrm>
            <a:off x="2581275" y="47974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6" name="Oval 24"/>
          <p:cNvSpPr>
            <a:spLocks noChangeArrowheads="1"/>
          </p:cNvSpPr>
          <p:nvPr/>
        </p:nvSpPr>
        <p:spPr bwMode="auto">
          <a:xfrm>
            <a:off x="2627313"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7" name="Oval 25"/>
          <p:cNvSpPr>
            <a:spLocks noChangeArrowheads="1"/>
          </p:cNvSpPr>
          <p:nvPr/>
        </p:nvSpPr>
        <p:spPr bwMode="auto">
          <a:xfrm>
            <a:off x="3059113"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8" name="Oval 26"/>
          <p:cNvSpPr>
            <a:spLocks noChangeArrowheads="1"/>
          </p:cNvSpPr>
          <p:nvPr/>
        </p:nvSpPr>
        <p:spPr bwMode="auto">
          <a:xfrm>
            <a:off x="3419475"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9" name="Oval 27"/>
          <p:cNvSpPr>
            <a:spLocks noChangeArrowheads="1"/>
          </p:cNvSpPr>
          <p:nvPr/>
        </p:nvSpPr>
        <p:spPr bwMode="auto">
          <a:xfrm>
            <a:off x="35639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0" name="Oval 28"/>
          <p:cNvSpPr>
            <a:spLocks noChangeArrowheads="1"/>
          </p:cNvSpPr>
          <p:nvPr/>
        </p:nvSpPr>
        <p:spPr bwMode="auto">
          <a:xfrm>
            <a:off x="3851275"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1" name="Oval 29"/>
          <p:cNvSpPr>
            <a:spLocks noChangeArrowheads="1"/>
          </p:cNvSpPr>
          <p:nvPr/>
        </p:nvSpPr>
        <p:spPr bwMode="auto">
          <a:xfrm>
            <a:off x="3132138"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2" name="Oval 30"/>
          <p:cNvSpPr>
            <a:spLocks noChangeArrowheads="1"/>
          </p:cNvSpPr>
          <p:nvPr/>
        </p:nvSpPr>
        <p:spPr bwMode="auto">
          <a:xfrm>
            <a:off x="4716463"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3" name="Oval 31"/>
          <p:cNvSpPr>
            <a:spLocks noChangeArrowheads="1"/>
          </p:cNvSpPr>
          <p:nvPr/>
        </p:nvSpPr>
        <p:spPr bwMode="auto">
          <a:xfrm>
            <a:off x="3708400" y="47244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4" name="Oval 32"/>
          <p:cNvSpPr>
            <a:spLocks noChangeArrowheads="1"/>
          </p:cNvSpPr>
          <p:nvPr/>
        </p:nvSpPr>
        <p:spPr bwMode="auto">
          <a:xfrm>
            <a:off x="3995738"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5" name="Oval 33"/>
          <p:cNvSpPr>
            <a:spLocks noChangeArrowheads="1"/>
          </p:cNvSpPr>
          <p:nvPr/>
        </p:nvSpPr>
        <p:spPr bwMode="auto">
          <a:xfrm>
            <a:off x="1619250"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6" name="Oval 34"/>
          <p:cNvSpPr>
            <a:spLocks noChangeArrowheads="1"/>
          </p:cNvSpPr>
          <p:nvPr/>
        </p:nvSpPr>
        <p:spPr bwMode="auto">
          <a:xfrm>
            <a:off x="1835150"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7" name="Oval 35"/>
          <p:cNvSpPr>
            <a:spLocks noChangeArrowheads="1"/>
          </p:cNvSpPr>
          <p:nvPr/>
        </p:nvSpPr>
        <p:spPr bwMode="auto">
          <a:xfrm>
            <a:off x="1908175"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8" name="Oval 36"/>
          <p:cNvSpPr>
            <a:spLocks noChangeArrowheads="1"/>
          </p:cNvSpPr>
          <p:nvPr/>
        </p:nvSpPr>
        <p:spPr bwMode="auto">
          <a:xfrm>
            <a:off x="2195513"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9" name="Oval 37"/>
          <p:cNvSpPr>
            <a:spLocks noChangeArrowheads="1"/>
          </p:cNvSpPr>
          <p:nvPr/>
        </p:nvSpPr>
        <p:spPr bwMode="auto">
          <a:xfrm>
            <a:off x="4429125"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0" name="Oval 38"/>
          <p:cNvSpPr>
            <a:spLocks noChangeArrowheads="1"/>
          </p:cNvSpPr>
          <p:nvPr/>
        </p:nvSpPr>
        <p:spPr bwMode="auto">
          <a:xfrm>
            <a:off x="42846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1" name="Oval 39"/>
          <p:cNvSpPr>
            <a:spLocks noChangeArrowheads="1"/>
          </p:cNvSpPr>
          <p:nvPr/>
        </p:nvSpPr>
        <p:spPr bwMode="auto">
          <a:xfrm>
            <a:off x="4500563"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2" name="Oval 40"/>
          <p:cNvSpPr>
            <a:spLocks noChangeArrowheads="1"/>
          </p:cNvSpPr>
          <p:nvPr/>
        </p:nvSpPr>
        <p:spPr bwMode="auto">
          <a:xfrm>
            <a:off x="4573588"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3" name="Oval 41"/>
          <p:cNvSpPr>
            <a:spLocks noChangeArrowheads="1"/>
          </p:cNvSpPr>
          <p:nvPr/>
        </p:nvSpPr>
        <p:spPr bwMode="auto">
          <a:xfrm>
            <a:off x="486092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4" name="Oval 42"/>
          <p:cNvSpPr>
            <a:spLocks noChangeArrowheads="1"/>
          </p:cNvSpPr>
          <p:nvPr/>
        </p:nvSpPr>
        <p:spPr bwMode="auto">
          <a:xfrm>
            <a:off x="4932363"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5" name="Oval 43"/>
          <p:cNvSpPr>
            <a:spLocks noChangeArrowheads="1"/>
          </p:cNvSpPr>
          <p:nvPr/>
        </p:nvSpPr>
        <p:spPr bwMode="auto">
          <a:xfrm>
            <a:off x="4787900" y="4941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6" name="Oval 44"/>
          <p:cNvSpPr>
            <a:spLocks noChangeArrowheads="1"/>
          </p:cNvSpPr>
          <p:nvPr/>
        </p:nvSpPr>
        <p:spPr bwMode="auto">
          <a:xfrm>
            <a:off x="5003800"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7" name="Oval 45"/>
          <p:cNvSpPr>
            <a:spLocks noChangeArrowheads="1"/>
          </p:cNvSpPr>
          <p:nvPr/>
        </p:nvSpPr>
        <p:spPr bwMode="auto">
          <a:xfrm>
            <a:off x="5105400"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8" name="Oval 46"/>
          <p:cNvSpPr>
            <a:spLocks noChangeArrowheads="1"/>
          </p:cNvSpPr>
          <p:nvPr/>
        </p:nvSpPr>
        <p:spPr bwMode="auto">
          <a:xfrm>
            <a:off x="5364163"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9" name="Oval 47"/>
          <p:cNvSpPr>
            <a:spLocks noChangeArrowheads="1"/>
          </p:cNvSpPr>
          <p:nvPr/>
        </p:nvSpPr>
        <p:spPr bwMode="auto">
          <a:xfrm>
            <a:off x="4859338"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0" name="Oval 48"/>
          <p:cNvSpPr>
            <a:spLocks noChangeArrowheads="1"/>
          </p:cNvSpPr>
          <p:nvPr/>
        </p:nvSpPr>
        <p:spPr bwMode="auto">
          <a:xfrm>
            <a:off x="50038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1" name="Oval 49"/>
          <p:cNvSpPr>
            <a:spLocks noChangeArrowheads="1"/>
          </p:cNvSpPr>
          <p:nvPr/>
        </p:nvSpPr>
        <p:spPr bwMode="auto">
          <a:xfrm>
            <a:off x="529113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2" name="Oval 50"/>
          <p:cNvSpPr>
            <a:spLocks noChangeArrowheads="1"/>
          </p:cNvSpPr>
          <p:nvPr/>
        </p:nvSpPr>
        <p:spPr bwMode="auto">
          <a:xfrm>
            <a:off x="5148263" y="60213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3" name="Oval 51"/>
          <p:cNvSpPr>
            <a:spLocks noChangeArrowheads="1"/>
          </p:cNvSpPr>
          <p:nvPr/>
        </p:nvSpPr>
        <p:spPr bwMode="auto">
          <a:xfrm>
            <a:off x="5435600" y="609441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4" name="Oval 52"/>
          <p:cNvSpPr>
            <a:spLocks noChangeArrowheads="1"/>
          </p:cNvSpPr>
          <p:nvPr/>
        </p:nvSpPr>
        <p:spPr bwMode="auto">
          <a:xfrm>
            <a:off x="57959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5" name="Oval 53"/>
          <p:cNvSpPr>
            <a:spLocks noChangeArrowheads="1"/>
          </p:cNvSpPr>
          <p:nvPr/>
        </p:nvSpPr>
        <p:spPr bwMode="auto">
          <a:xfrm>
            <a:off x="56515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6" name="Oval 54"/>
          <p:cNvSpPr>
            <a:spLocks noChangeArrowheads="1"/>
          </p:cNvSpPr>
          <p:nvPr/>
        </p:nvSpPr>
        <p:spPr bwMode="auto">
          <a:xfrm>
            <a:off x="5867400" y="65976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7" name="Oval 55"/>
          <p:cNvSpPr>
            <a:spLocks noChangeArrowheads="1"/>
          </p:cNvSpPr>
          <p:nvPr/>
        </p:nvSpPr>
        <p:spPr bwMode="auto">
          <a:xfrm>
            <a:off x="5969000" y="63373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8" name="Oval 56"/>
          <p:cNvSpPr>
            <a:spLocks noChangeArrowheads="1"/>
          </p:cNvSpPr>
          <p:nvPr/>
        </p:nvSpPr>
        <p:spPr bwMode="auto">
          <a:xfrm>
            <a:off x="6227763" y="6308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9" name="Oval 57"/>
          <p:cNvSpPr>
            <a:spLocks noChangeArrowheads="1"/>
          </p:cNvSpPr>
          <p:nvPr/>
        </p:nvSpPr>
        <p:spPr bwMode="auto">
          <a:xfrm>
            <a:off x="44275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0" name="Oval 58"/>
          <p:cNvSpPr>
            <a:spLocks noChangeArrowheads="1"/>
          </p:cNvSpPr>
          <p:nvPr/>
        </p:nvSpPr>
        <p:spPr bwMode="auto">
          <a:xfrm>
            <a:off x="4140200" y="53006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1" name="Oval 59"/>
          <p:cNvSpPr>
            <a:spLocks noChangeArrowheads="1"/>
          </p:cNvSpPr>
          <p:nvPr/>
        </p:nvSpPr>
        <p:spPr bwMode="auto">
          <a:xfrm>
            <a:off x="4067175" y="55181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2" name="Oval 60"/>
          <p:cNvSpPr>
            <a:spLocks noChangeArrowheads="1"/>
          </p:cNvSpPr>
          <p:nvPr/>
        </p:nvSpPr>
        <p:spPr bwMode="auto">
          <a:xfrm>
            <a:off x="4140200" y="5013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3" name="Oval 61"/>
          <p:cNvSpPr>
            <a:spLocks noChangeArrowheads="1"/>
          </p:cNvSpPr>
          <p:nvPr/>
        </p:nvSpPr>
        <p:spPr bwMode="auto">
          <a:xfrm>
            <a:off x="21955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4" name="Oval 62"/>
          <p:cNvSpPr>
            <a:spLocks noChangeArrowheads="1"/>
          </p:cNvSpPr>
          <p:nvPr/>
        </p:nvSpPr>
        <p:spPr bwMode="auto">
          <a:xfrm>
            <a:off x="323850" y="53022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5" name="Oval 63"/>
          <p:cNvSpPr>
            <a:spLocks noChangeArrowheads="1"/>
          </p:cNvSpPr>
          <p:nvPr/>
        </p:nvSpPr>
        <p:spPr bwMode="auto">
          <a:xfrm>
            <a:off x="10429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6" name="Oval 64"/>
          <p:cNvSpPr>
            <a:spLocks noChangeArrowheads="1"/>
          </p:cNvSpPr>
          <p:nvPr/>
        </p:nvSpPr>
        <p:spPr bwMode="auto">
          <a:xfrm>
            <a:off x="1187450"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7" name="Oval 65"/>
          <p:cNvSpPr>
            <a:spLocks noChangeArrowheads="1"/>
          </p:cNvSpPr>
          <p:nvPr/>
        </p:nvSpPr>
        <p:spPr bwMode="auto">
          <a:xfrm>
            <a:off x="1474788"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8" name="Oval 66"/>
          <p:cNvSpPr>
            <a:spLocks noChangeArrowheads="1"/>
          </p:cNvSpPr>
          <p:nvPr/>
        </p:nvSpPr>
        <p:spPr bwMode="auto">
          <a:xfrm>
            <a:off x="755650" y="53736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9" name="Oval 67"/>
          <p:cNvSpPr>
            <a:spLocks noChangeArrowheads="1"/>
          </p:cNvSpPr>
          <p:nvPr/>
        </p:nvSpPr>
        <p:spPr bwMode="auto">
          <a:xfrm>
            <a:off x="2484438"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0" name="Oval 68"/>
          <p:cNvSpPr>
            <a:spLocks noChangeArrowheads="1"/>
          </p:cNvSpPr>
          <p:nvPr/>
        </p:nvSpPr>
        <p:spPr bwMode="auto">
          <a:xfrm>
            <a:off x="2339975" y="63103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1" name="Oval 69"/>
          <p:cNvSpPr>
            <a:spLocks noChangeArrowheads="1"/>
          </p:cNvSpPr>
          <p:nvPr/>
        </p:nvSpPr>
        <p:spPr bwMode="auto">
          <a:xfrm>
            <a:off x="2555875" y="65262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2" name="Oval 70"/>
          <p:cNvSpPr>
            <a:spLocks noChangeArrowheads="1"/>
          </p:cNvSpPr>
          <p:nvPr/>
        </p:nvSpPr>
        <p:spPr bwMode="auto">
          <a:xfrm>
            <a:off x="2657475" y="6265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3" name="Oval 71"/>
          <p:cNvSpPr>
            <a:spLocks noChangeArrowheads="1"/>
          </p:cNvSpPr>
          <p:nvPr/>
        </p:nvSpPr>
        <p:spPr bwMode="auto">
          <a:xfrm>
            <a:off x="291623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4" name="Oval 72"/>
          <p:cNvSpPr>
            <a:spLocks noChangeArrowheads="1"/>
          </p:cNvSpPr>
          <p:nvPr/>
        </p:nvSpPr>
        <p:spPr bwMode="auto">
          <a:xfrm>
            <a:off x="13319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5" name="Oval 73"/>
          <p:cNvSpPr>
            <a:spLocks noChangeArrowheads="1"/>
          </p:cNvSpPr>
          <p:nvPr/>
        </p:nvSpPr>
        <p:spPr bwMode="auto">
          <a:xfrm>
            <a:off x="1547813"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6" name="Oval 74"/>
          <p:cNvSpPr>
            <a:spLocks noChangeArrowheads="1"/>
          </p:cNvSpPr>
          <p:nvPr/>
        </p:nvSpPr>
        <p:spPr bwMode="auto">
          <a:xfrm>
            <a:off x="82708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7" name="Oval 75"/>
          <p:cNvSpPr>
            <a:spLocks noChangeArrowheads="1"/>
          </p:cNvSpPr>
          <p:nvPr/>
        </p:nvSpPr>
        <p:spPr bwMode="auto">
          <a:xfrm>
            <a:off x="104298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8" name="Oval 76"/>
          <p:cNvSpPr>
            <a:spLocks noChangeArrowheads="1"/>
          </p:cNvSpPr>
          <p:nvPr/>
        </p:nvSpPr>
        <p:spPr bwMode="auto">
          <a:xfrm>
            <a:off x="107950"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9" name="Oval 77"/>
          <p:cNvSpPr>
            <a:spLocks noChangeArrowheads="1"/>
          </p:cNvSpPr>
          <p:nvPr/>
        </p:nvSpPr>
        <p:spPr bwMode="auto">
          <a:xfrm>
            <a:off x="323850" y="57324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0" name="Oval 78"/>
          <p:cNvSpPr>
            <a:spLocks noChangeArrowheads="1"/>
          </p:cNvSpPr>
          <p:nvPr/>
        </p:nvSpPr>
        <p:spPr bwMode="auto">
          <a:xfrm>
            <a:off x="2051050"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1" name="Oval 79"/>
          <p:cNvSpPr>
            <a:spLocks noChangeArrowheads="1"/>
          </p:cNvSpPr>
          <p:nvPr/>
        </p:nvSpPr>
        <p:spPr bwMode="auto">
          <a:xfrm>
            <a:off x="28432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2" name="Oval 80"/>
          <p:cNvSpPr>
            <a:spLocks noChangeArrowheads="1"/>
          </p:cNvSpPr>
          <p:nvPr/>
        </p:nvSpPr>
        <p:spPr bwMode="auto">
          <a:xfrm>
            <a:off x="313055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3" name="Oval 81"/>
          <p:cNvSpPr>
            <a:spLocks noChangeArrowheads="1"/>
          </p:cNvSpPr>
          <p:nvPr/>
        </p:nvSpPr>
        <p:spPr bwMode="auto">
          <a:xfrm>
            <a:off x="3128963" y="6381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4" name="Oval 82"/>
          <p:cNvSpPr>
            <a:spLocks noChangeArrowheads="1"/>
          </p:cNvSpPr>
          <p:nvPr/>
        </p:nvSpPr>
        <p:spPr bwMode="auto">
          <a:xfrm>
            <a:off x="334803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5" name="Oval 83"/>
          <p:cNvSpPr>
            <a:spLocks noChangeArrowheads="1"/>
          </p:cNvSpPr>
          <p:nvPr/>
        </p:nvSpPr>
        <p:spPr bwMode="auto">
          <a:xfrm>
            <a:off x="3635375"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6" name="Oval 84"/>
          <p:cNvSpPr>
            <a:spLocks noChangeArrowheads="1"/>
          </p:cNvSpPr>
          <p:nvPr/>
        </p:nvSpPr>
        <p:spPr bwMode="auto">
          <a:xfrm>
            <a:off x="363378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7" name="Oval 85"/>
          <p:cNvSpPr>
            <a:spLocks noChangeArrowheads="1"/>
          </p:cNvSpPr>
          <p:nvPr/>
        </p:nvSpPr>
        <p:spPr bwMode="auto">
          <a:xfrm>
            <a:off x="3390900" y="61642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8" name="Oval 86"/>
          <p:cNvSpPr>
            <a:spLocks noChangeArrowheads="1"/>
          </p:cNvSpPr>
          <p:nvPr/>
        </p:nvSpPr>
        <p:spPr bwMode="auto">
          <a:xfrm>
            <a:off x="64436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9" name="Oval 87"/>
          <p:cNvSpPr>
            <a:spLocks noChangeArrowheads="1"/>
          </p:cNvSpPr>
          <p:nvPr/>
        </p:nvSpPr>
        <p:spPr bwMode="auto">
          <a:xfrm>
            <a:off x="6731000" y="616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0" name="Oval 88"/>
          <p:cNvSpPr>
            <a:spLocks noChangeArrowheads="1"/>
          </p:cNvSpPr>
          <p:nvPr/>
        </p:nvSpPr>
        <p:spPr bwMode="auto">
          <a:xfrm>
            <a:off x="6486525" y="63801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1" name="Oval 89"/>
          <p:cNvSpPr>
            <a:spLocks noChangeArrowheads="1"/>
          </p:cNvSpPr>
          <p:nvPr/>
        </p:nvSpPr>
        <p:spPr bwMode="auto">
          <a:xfrm>
            <a:off x="3419475"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2" name="Oval 90"/>
          <p:cNvSpPr>
            <a:spLocks noChangeArrowheads="1"/>
          </p:cNvSpPr>
          <p:nvPr/>
        </p:nvSpPr>
        <p:spPr bwMode="auto">
          <a:xfrm>
            <a:off x="2916238" y="6524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3" name="Oval 91"/>
          <p:cNvSpPr>
            <a:spLocks noChangeArrowheads="1"/>
          </p:cNvSpPr>
          <p:nvPr/>
        </p:nvSpPr>
        <p:spPr bwMode="auto">
          <a:xfrm>
            <a:off x="3924300" y="63087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4" name="Oval 92"/>
          <p:cNvSpPr>
            <a:spLocks noChangeArrowheads="1"/>
          </p:cNvSpPr>
          <p:nvPr/>
        </p:nvSpPr>
        <p:spPr bwMode="auto">
          <a:xfrm>
            <a:off x="414020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5" name="Oval 93"/>
          <p:cNvSpPr>
            <a:spLocks noChangeArrowheads="1"/>
          </p:cNvSpPr>
          <p:nvPr/>
        </p:nvSpPr>
        <p:spPr bwMode="auto">
          <a:xfrm>
            <a:off x="3924300"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6" name="Oval 94"/>
          <p:cNvSpPr>
            <a:spLocks noChangeArrowheads="1"/>
          </p:cNvSpPr>
          <p:nvPr/>
        </p:nvSpPr>
        <p:spPr bwMode="auto">
          <a:xfrm>
            <a:off x="377983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7" name="Oval 95"/>
          <p:cNvSpPr>
            <a:spLocks noChangeArrowheads="1"/>
          </p:cNvSpPr>
          <p:nvPr/>
        </p:nvSpPr>
        <p:spPr bwMode="auto">
          <a:xfrm>
            <a:off x="468313"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8" name="Oval 96"/>
          <p:cNvSpPr>
            <a:spLocks noChangeArrowheads="1"/>
          </p:cNvSpPr>
          <p:nvPr/>
        </p:nvSpPr>
        <p:spPr bwMode="auto">
          <a:xfrm>
            <a:off x="6111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9" name="Oval 97"/>
          <p:cNvSpPr>
            <a:spLocks noChangeArrowheads="1"/>
          </p:cNvSpPr>
          <p:nvPr/>
        </p:nvSpPr>
        <p:spPr bwMode="auto">
          <a:xfrm>
            <a:off x="2843213"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0" name="Oval 98"/>
          <p:cNvSpPr>
            <a:spLocks noChangeArrowheads="1"/>
          </p:cNvSpPr>
          <p:nvPr/>
        </p:nvSpPr>
        <p:spPr bwMode="auto">
          <a:xfrm>
            <a:off x="2843213"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1" name="Oval 99"/>
          <p:cNvSpPr>
            <a:spLocks noChangeArrowheads="1"/>
          </p:cNvSpPr>
          <p:nvPr/>
        </p:nvSpPr>
        <p:spPr bwMode="auto">
          <a:xfrm>
            <a:off x="3373438" y="489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2" name="Oval 100"/>
          <p:cNvSpPr>
            <a:spLocks noChangeArrowheads="1"/>
          </p:cNvSpPr>
          <p:nvPr/>
        </p:nvSpPr>
        <p:spPr bwMode="auto">
          <a:xfrm>
            <a:off x="4716463" y="61785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3" name="Oval 101"/>
          <p:cNvSpPr>
            <a:spLocks noChangeArrowheads="1"/>
          </p:cNvSpPr>
          <p:nvPr/>
        </p:nvSpPr>
        <p:spPr bwMode="auto">
          <a:xfrm>
            <a:off x="5507038"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4" name="Oval 102"/>
          <p:cNvSpPr>
            <a:spLocks noChangeArrowheads="1"/>
          </p:cNvSpPr>
          <p:nvPr/>
        </p:nvSpPr>
        <p:spPr bwMode="auto">
          <a:xfrm>
            <a:off x="5619750" y="48879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5" name="Oval 103"/>
          <p:cNvSpPr>
            <a:spLocks noChangeArrowheads="1"/>
          </p:cNvSpPr>
          <p:nvPr/>
        </p:nvSpPr>
        <p:spPr bwMode="auto">
          <a:xfrm>
            <a:off x="5292725" y="50847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6" name="Oval 104"/>
          <p:cNvSpPr>
            <a:spLocks noChangeArrowheads="1"/>
          </p:cNvSpPr>
          <p:nvPr/>
        </p:nvSpPr>
        <p:spPr bwMode="auto">
          <a:xfrm>
            <a:off x="5651500"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7" name="Oval 105"/>
          <p:cNvSpPr>
            <a:spLocks noChangeArrowheads="1"/>
          </p:cNvSpPr>
          <p:nvPr/>
        </p:nvSpPr>
        <p:spPr bwMode="auto">
          <a:xfrm>
            <a:off x="5219700"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8" name="Oval 106"/>
          <p:cNvSpPr>
            <a:spLocks noChangeArrowheads="1"/>
          </p:cNvSpPr>
          <p:nvPr/>
        </p:nvSpPr>
        <p:spPr bwMode="auto">
          <a:xfrm>
            <a:off x="5940425"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9" name="Oval 107"/>
          <p:cNvSpPr>
            <a:spLocks noChangeArrowheads="1"/>
          </p:cNvSpPr>
          <p:nvPr/>
        </p:nvSpPr>
        <p:spPr bwMode="auto">
          <a:xfrm>
            <a:off x="5867400"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0" name="Oval 108"/>
          <p:cNvSpPr>
            <a:spLocks noChangeArrowheads="1"/>
          </p:cNvSpPr>
          <p:nvPr/>
        </p:nvSpPr>
        <p:spPr bwMode="auto">
          <a:xfrm>
            <a:off x="5867400" y="4365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1" name="Oval 109"/>
          <p:cNvSpPr>
            <a:spLocks noChangeArrowheads="1"/>
          </p:cNvSpPr>
          <p:nvPr/>
        </p:nvSpPr>
        <p:spPr bwMode="auto">
          <a:xfrm>
            <a:off x="51482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2" name="Oval 110"/>
          <p:cNvSpPr>
            <a:spLocks noChangeArrowheads="1"/>
          </p:cNvSpPr>
          <p:nvPr/>
        </p:nvSpPr>
        <p:spPr bwMode="auto">
          <a:xfrm>
            <a:off x="6156325" y="6524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3" name="Oval 111"/>
          <p:cNvSpPr>
            <a:spLocks noChangeArrowheads="1"/>
          </p:cNvSpPr>
          <p:nvPr/>
        </p:nvSpPr>
        <p:spPr bwMode="auto">
          <a:xfrm>
            <a:off x="5508625" y="6562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4" name="Oval 112"/>
          <p:cNvSpPr>
            <a:spLocks noChangeArrowheads="1"/>
          </p:cNvSpPr>
          <p:nvPr/>
        </p:nvSpPr>
        <p:spPr bwMode="auto">
          <a:xfrm>
            <a:off x="6156325"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5" name="Oval 113"/>
          <p:cNvSpPr>
            <a:spLocks noChangeArrowheads="1"/>
          </p:cNvSpPr>
          <p:nvPr/>
        </p:nvSpPr>
        <p:spPr bwMode="auto">
          <a:xfrm>
            <a:off x="6229350" y="43640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6" name="Oval 114"/>
          <p:cNvSpPr>
            <a:spLocks noChangeArrowheads="1"/>
          </p:cNvSpPr>
          <p:nvPr/>
        </p:nvSpPr>
        <p:spPr bwMode="auto">
          <a:xfrm>
            <a:off x="6227763" y="4627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7" name="Oval 115"/>
          <p:cNvSpPr>
            <a:spLocks noChangeArrowheads="1"/>
          </p:cNvSpPr>
          <p:nvPr/>
        </p:nvSpPr>
        <p:spPr bwMode="auto">
          <a:xfrm>
            <a:off x="6462713"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8" name="Oval 116"/>
          <p:cNvSpPr>
            <a:spLocks noChangeArrowheads="1"/>
          </p:cNvSpPr>
          <p:nvPr/>
        </p:nvSpPr>
        <p:spPr bwMode="auto">
          <a:xfrm>
            <a:off x="6732588" y="45815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9" name="Oval 117"/>
          <p:cNvSpPr>
            <a:spLocks noChangeArrowheads="1"/>
          </p:cNvSpPr>
          <p:nvPr/>
        </p:nvSpPr>
        <p:spPr bwMode="auto">
          <a:xfrm>
            <a:off x="6516688" y="4365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0" name="Oval 118"/>
          <p:cNvSpPr>
            <a:spLocks noChangeArrowheads="1"/>
          </p:cNvSpPr>
          <p:nvPr/>
        </p:nvSpPr>
        <p:spPr bwMode="auto">
          <a:xfrm>
            <a:off x="673258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1" name="Oval 119"/>
          <p:cNvSpPr>
            <a:spLocks noChangeArrowheads="1"/>
          </p:cNvSpPr>
          <p:nvPr/>
        </p:nvSpPr>
        <p:spPr bwMode="auto">
          <a:xfrm>
            <a:off x="6948488"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2" name="Oval 120"/>
          <p:cNvSpPr>
            <a:spLocks noChangeArrowheads="1"/>
          </p:cNvSpPr>
          <p:nvPr/>
        </p:nvSpPr>
        <p:spPr bwMode="auto">
          <a:xfrm>
            <a:off x="7235825" y="62372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3" name="Oval 121"/>
          <p:cNvSpPr>
            <a:spLocks noChangeArrowheads="1"/>
          </p:cNvSpPr>
          <p:nvPr/>
        </p:nvSpPr>
        <p:spPr bwMode="auto">
          <a:xfrm>
            <a:off x="6991350" y="640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4" name="Oval 122"/>
          <p:cNvSpPr>
            <a:spLocks noChangeArrowheads="1"/>
          </p:cNvSpPr>
          <p:nvPr/>
        </p:nvSpPr>
        <p:spPr bwMode="auto">
          <a:xfrm>
            <a:off x="6604000" y="6584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5" name="Oval 123"/>
          <p:cNvSpPr>
            <a:spLocks noChangeArrowheads="1"/>
          </p:cNvSpPr>
          <p:nvPr/>
        </p:nvSpPr>
        <p:spPr bwMode="auto">
          <a:xfrm>
            <a:off x="7019925"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6" name="Oval 124"/>
          <p:cNvSpPr>
            <a:spLocks noChangeArrowheads="1"/>
          </p:cNvSpPr>
          <p:nvPr/>
        </p:nvSpPr>
        <p:spPr bwMode="auto">
          <a:xfrm>
            <a:off x="6084888" y="61118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7" name="Oval 125"/>
          <p:cNvSpPr>
            <a:spLocks noChangeArrowheads="1"/>
          </p:cNvSpPr>
          <p:nvPr/>
        </p:nvSpPr>
        <p:spPr bwMode="auto">
          <a:xfrm>
            <a:off x="6659563"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8" name="Oval 126"/>
          <p:cNvSpPr>
            <a:spLocks noChangeArrowheads="1"/>
          </p:cNvSpPr>
          <p:nvPr/>
        </p:nvSpPr>
        <p:spPr bwMode="auto">
          <a:xfrm>
            <a:off x="6946900"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9" name="Oval 127"/>
          <p:cNvSpPr>
            <a:spLocks noChangeArrowheads="1"/>
          </p:cNvSpPr>
          <p:nvPr/>
        </p:nvSpPr>
        <p:spPr bwMode="auto">
          <a:xfrm>
            <a:off x="6443663" y="489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0" name="Oval 128"/>
          <p:cNvSpPr>
            <a:spLocks noChangeArrowheads="1"/>
          </p:cNvSpPr>
          <p:nvPr/>
        </p:nvSpPr>
        <p:spPr bwMode="auto">
          <a:xfrm>
            <a:off x="6778625" y="50228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1" name="Oval 129"/>
          <p:cNvSpPr>
            <a:spLocks noChangeArrowheads="1"/>
          </p:cNvSpPr>
          <p:nvPr/>
        </p:nvSpPr>
        <p:spPr bwMode="auto">
          <a:xfrm>
            <a:off x="7019925" y="51577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2" name="Oval 130"/>
          <p:cNvSpPr>
            <a:spLocks noChangeArrowheads="1"/>
          </p:cNvSpPr>
          <p:nvPr/>
        </p:nvSpPr>
        <p:spPr bwMode="auto">
          <a:xfrm>
            <a:off x="6948488" y="45085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3" name="Oval 131"/>
          <p:cNvSpPr>
            <a:spLocks noChangeArrowheads="1"/>
          </p:cNvSpPr>
          <p:nvPr/>
        </p:nvSpPr>
        <p:spPr bwMode="auto">
          <a:xfrm>
            <a:off x="7380288"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4" name="Oval 132"/>
          <p:cNvSpPr>
            <a:spLocks noChangeArrowheads="1"/>
          </p:cNvSpPr>
          <p:nvPr/>
        </p:nvSpPr>
        <p:spPr bwMode="auto">
          <a:xfrm>
            <a:off x="7523163" y="52101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5" name="Oval 133"/>
          <p:cNvSpPr>
            <a:spLocks noChangeArrowheads="1"/>
          </p:cNvSpPr>
          <p:nvPr/>
        </p:nvSpPr>
        <p:spPr bwMode="auto">
          <a:xfrm>
            <a:off x="763587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6" name="Oval 134"/>
          <p:cNvSpPr>
            <a:spLocks noChangeArrowheads="1"/>
          </p:cNvSpPr>
          <p:nvPr/>
        </p:nvSpPr>
        <p:spPr bwMode="auto">
          <a:xfrm>
            <a:off x="7667625" y="5426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7" name="Oval 135"/>
          <p:cNvSpPr>
            <a:spLocks noChangeArrowheads="1"/>
          </p:cNvSpPr>
          <p:nvPr/>
        </p:nvSpPr>
        <p:spPr bwMode="auto">
          <a:xfrm>
            <a:off x="7235825" y="5354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8" name="Oval 136"/>
          <p:cNvSpPr>
            <a:spLocks noChangeArrowheads="1"/>
          </p:cNvSpPr>
          <p:nvPr/>
        </p:nvSpPr>
        <p:spPr bwMode="auto">
          <a:xfrm>
            <a:off x="7956550" y="5426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9" name="Oval 137"/>
          <p:cNvSpPr>
            <a:spLocks noChangeArrowheads="1"/>
          </p:cNvSpPr>
          <p:nvPr/>
        </p:nvSpPr>
        <p:spPr bwMode="auto">
          <a:xfrm>
            <a:off x="7883525"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0" name="Oval 138"/>
          <p:cNvSpPr>
            <a:spLocks noChangeArrowheads="1"/>
          </p:cNvSpPr>
          <p:nvPr/>
        </p:nvSpPr>
        <p:spPr bwMode="auto">
          <a:xfrm>
            <a:off x="7883525" y="513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1" name="Oval 139"/>
          <p:cNvSpPr>
            <a:spLocks noChangeArrowheads="1"/>
          </p:cNvSpPr>
          <p:nvPr/>
        </p:nvSpPr>
        <p:spPr bwMode="auto">
          <a:xfrm>
            <a:off x="7451725"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2" name="Oval 140"/>
          <p:cNvSpPr>
            <a:spLocks noChangeArrowheads="1"/>
          </p:cNvSpPr>
          <p:nvPr/>
        </p:nvSpPr>
        <p:spPr bwMode="auto">
          <a:xfrm>
            <a:off x="7235825" y="58054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3" name="Oval 141"/>
          <p:cNvSpPr>
            <a:spLocks noChangeArrowheads="1"/>
          </p:cNvSpPr>
          <p:nvPr/>
        </p:nvSpPr>
        <p:spPr bwMode="auto">
          <a:xfrm>
            <a:off x="7524750"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4" name="Oval 142"/>
          <p:cNvSpPr>
            <a:spLocks noChangeArrowheads="1"/>
          </p:cNvSpPr>
          <p:nvPr/>
        </p:nvSpPr>
        <p:spPr bwMode="auto">
          <a:xfrm>
            <a:off x="7667625" y="49418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5" name="Oval 143"/>
          <p:cNvSpPr>
            <a:spLocks noChangeArrowheads="1"/>
          </p:cNvSpPr>
          <p:nvPr/>
        </p:nvSpPr>
        <p:spPr bwMode="auto">
          <a:xfrm>
            <a:off x="7181850" y="49196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6" name="Oval 144"/>
          <p:cNvSpPr>
            <a:spLocks noChangeArrowheads="1"/>
          </p:cNvSpPr>
          <p:nvPr/>
        </p:nvSpPr>
        <p:spPr bwMode="auto">
          <a:xfrm>
            <a:off x="7451725" y="48482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7" name="Oval 145"/>
          <p:cNvSpPr>
            <a:spLocks noChangeArrowheads="1"/>
          </p:cNvSpPr>
          <p:nvPr/>
        </p:nvSpPr>
        <p:spPr bwMode="auto">
          <a:xfrm>
            <a:off x="7235825" y="4632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8" name="Oval 146"/>
          <p:cNvSpPr>
            <a:spLocks noChangeArrowheads="1"/>
          </p:cNvSpPr>
          <p:nvPr/>
        </p:nvSpPr>
        <p:spPr bwMode="auto">
          <a:xfrm>
            <a:off x="7378700" y="50641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9" name="Oval 147"/>
          <p:cNvSpPr>
            <a:spLocks noChangeArrowheads="1"/>
          </p:cNvSpPr>
          <p:nvPr/>
        </p:nvSpPr>
        <p:spPr bwMode="auto">
          <a:xfrm>
            <a:off x="8893175"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0" name="Oval 148"/>
          <p:cNvSpPr>
            <a:spLocks noChangeArrowheads="1"/>
          </p:cNvSpPr>
          <p:nvPr/>
        </p:nvSpPr>
        <p:spPr bwMode="auto">
          <a:xfrm>
            <a:off x="8532813" y="55165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1" name="Oval 149"/>
          <p:cNvSpPr>
            <a:spLocks noChangeArrowheads="1"/>
          </p:cNvSpPr>
          <p:nvPr/>
        </p:nvSpPr>
        <p:spPr bwMode="auto">
          <a:xfrm>
            <a:off x="8388350" y="57213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2" name="Oval 150"/>
          <p:cNvSpPr>
            <a:spLocks noChangeArrowheads="1"/>
          </p:cNvSpPr>
          <p:nvPr/>
        </p:nvSpPr>
        <p:spPr bwMode="auto">
          <a:xfrm>
            <a:off x="8677275" y="57324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3" name="Oval 151"/>
          <p:cNvSpPr>
            <a:spLocks noChangeArrowheads="1"/>
          </p:cNvSpPr>
          <p:nvPr/>
        </p:nvSpPr>
        <p:spPr bwMode="auto">
          <a:xfrm>
            <a:off x="8531225" y="5227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4" name="Oval 152"/>
          <p:cNvSpPr>
            <a:spLocks noChangeArrowheads="1"/>
          </p:cNvSpPr>
          <p:nvPr/>
        </p:nvSpPr>
        <p:spPr bwMode="auto">
          <a:xfrm>
            <a:off x="8243888" y="54435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5" name="Oval 153"/>
          <p:cNvSpPr>
            <a:spLocks noChangeArrowheads="1"/>
          </p:cNvSpPr>
          <p:nvPr/>
        </p:nvSpPr>
        <p:spPr bwMode="auto">
          <a:xfrm>
            <a:off x="8170863"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6" name="Oval 154"/>
          <p:cNvSpPr>
            <a:spLocks noChangeArrowheads="1"/>
          </p:cNvSpPr>
          <p:nvPr/>
        </p:nvSpPr>
        <p:spPr bwMode="auto">
          <a:xfrm>
            <a:off x="8243888" y="51562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7" name="Oval 155"/>
          <p:cNvSpPr>
            <a:spLocks noChangeArrowheads="1"/>
          </p:cNvSpPr>
          <p:nvPr/>
        </p:nvSpPr>
        <p:spPr bwMode="auto">
          <a:xfrm>
            <a:off x="8893175" y="51577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8" name="Oval 156"/>
          <p:cNvSpPr>
            <a:spLocks noChangeArrowheads="1"/>
          </p:cNvSpPr>
          <p:nvPr/>
        </p:nvSpPr>
        <p:spPr bwMode="auto">
          <a:xfrm>
            <a:off x="8748713"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9" name="Oval 157"/>
          <p:cNvSpPr>
            <a:spLocks noChangeArrowheads="1"/>
          </p:cNvSpPr>
          <p:nvPr/>
        </p:nvSpPr>
        <p:spPr bwMode="auto">
          <a:xfrm>
            <a:off x="1417638"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0" name="Oval 158"/>
          <p:cNvSpPr>
            <a:spLocks noChangeArrowheads="1"/>
          </p:cNvSpPr>
          <p:nvPr/>
        </p:nvSpPr>
        <p:spPr bwMode="auto">
          <a:xfrm>
            <a:off x="1258888" y="53006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1" name="Oval 159"/>
          <p:cNvSpPr>
            <a:spLocks noChangeArrowheads="1"/>
          </p:cNvSpPr>
          <p:nvPr/>
        </p:nvSpPr>
        <p:spPr bwMode="auto">
          <a:xfrm>
            <a:off x="1619250" y="4984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2" name="Oval 160"/>
          <p:cNvSpPr>
            <a:spLocks noChangeArrowheads="1"/>
          </p:cNvSpPr>
          <p:nvPr/>
        </p:nvSpPr>
        <p:spPr bwMode="auto">
          <a:xfrm>
            <a:off x="1835150" y="52006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3" name="Oval 161"/>
          <p:cNvSpPr>
            <a:spLocks noChangeArrowheads="1"/>
          </p:cNvSpPr>
          <p:nvPr/>
        </p:nvSpPr>
        <p:spPr bwMode="auto">
          <a:xfrm>
            <a:off x="1476375" y="581977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4" name="Oval 162"/>
          <p:cNvSpPr>
            <a:spLocks noChangeArrowheads="1"/>
          </p:cNvSpPr>
          <p:nvPr/>
        </p:nvSpPr>
        <p:spPr bwMode="auto">
          <a:xfrm>
            <a:off x="2095500"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5" name="Oval 163"/>
          <p:cNvSpPr>
            <a:spLocks noChangeArrowheads="1"/>
          </p:cNvSpPr>
          <p:nvPr/>
        </p:nvSpPr>
        <p:spPr bwMode="auto">
          <a:xfrm>
            <a:off x="2354263" y="44084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6" name="Oval 164"/>
          <p:cNvSpPr>
            <a:spLocks noChangeArrowheads="1"/>
          </p:cNvSpPr>
          <p:nvPr/>
        </p:nvSpPr>
        <p:spPr bwMode="auto">
          <a:xfrm>
            <a:off x="1863725" y="45672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7" name="Oval 165"/>
          <p:cNvSpPr>
            <a:spLocks noChangeArrowheads="1"/>
          </p:cNvSpPr>
          <p:nvPr/>
        </p:nvSpPr>
        <p:spPr bwMode="auto">
          <a:xfrm>
            <a:off x="3290888" y="44227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8" name="Oval 166"/>
          <p:cNvSpPr>
            <a:spLocks noChangeArrowheads="1"/>
          </p:cNvSpPr>
          <p:nvPr/>
        </p:nvSpPr>
        <p:spPr bwMode="auto">
          <a:xfrm>
            <a:off x="2887663" y="4349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9" name="Oval 167"/>
          <p:cNvSpPr>
            <a:spLocks noChangeArrowheads="1"/>
          </p:cNvSpPr>
          <p:nvPr/>
        </p:nvSpPr>
        <p:spPr bwMode="auto">
          <a:xfrm>
            <a:off x="107950"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5278" name="Text Box 168"/>
          <p:cNvSpPr txBox="1">
            <a:spLocks noChangeArrowheads="1"/>
          </p:cNvSpPr>
          <p:nvPr/>
        </p:nvSpPr>
        <p:spPr bwMode="auto">
          <a:xfrm>
            <a:off x="0" y="6276975"/>
            <a:ext cx="1295400" cy="581025"/>
          </a:xfrm>
          <a:prstGeom prst="rect">
            <a:avLst/>
          </a:prstGeom>
          <a:noFill/>
          <a:ln w="9525">
            <a:noFill/>
            <a:miter lim="800000"/>
            <a:headEnd/>
            <a:tailEnd/>
          </a:ln>
        </p:spPr>
        <p:txBody>
          <a:bodyPr>
            <a:spAutoFit/>
          </a:bodyPr>
          <a:lstStyle/>
          <a:p>
            <a:pPr algn="ctr"/>
            <a:r>
              <a:rPr lang="fr-FR" sz="1600" b="1" i="0">
                <a:latin typeface="Arial" charset="0"/>
                <a:sym typeface="Wingdings" pitchFamily="2" charset="2"/>
              </a:rPr>
              <a:t>artère</a:t>
            </a:r>
          </a:p>
          <a:p>
            <a:pPr algn="ctr"/>
            <a:r>
              <a:rPr lang="fr-FR" sz="1600" b="1" i="0">
                <a:latin typeface="Arial" charset="0"/>
                <a:sym typeface="Wingdings" pitchFamily="2" charset="2"/>
              </a:rPr>
              <a:t>pulmonaire</a:t>
            </a:r>
          </a:p>
        </p:txBody>
      </p:sp>
      <p:sp>
        <p:nvSpPr>
          <p:cNvPr id="5279" name="Text Box 169"/>
          <p:cNvSpPr txBox="1">
            <a:spLocks noChangeArrowheads="1"/>
          </p:cNvSpPr>
          <p:nvPr/>
        </p:nvSpPr>
        <p:spPr bwMode="auto">
          <a:xfrm>
            <a:off x="7885113" y="6303963"/>
            <a:ext cx="1295400" cy="581025"/>
          </a:xfrm>
          <a:prstGeom prst="rect">
            <a:avLst/>
          </a:prstGeom>
          <a:noFill/>
          <a:ln w="9525">
            <a:noFill/>
            <a:miter lim="800000"/>
            <a:headEnd/>
            <a:tailEnd/>
          </a:ln>
        </p:spPr>
        <p:txBody>
          <a:bodyPr>
            <a:spAutoFit/>
          </a:bodyPr>
          <a:lstStyle/>
          <a:p>
            <a:pPr algn="ctr"/>
            <a:r>
              <a:rPr lang="fr-FR" sz="1600" b="1" i="0">
                <a:latin typeface="Arial" charset="0"/>
                <a:sym typeface="Wingdings" pitchFamily="2" charset="2"/>
              </a:rPr>
              <a:t>veine</a:t>
            </a:r>
          </a:p>
          <a:p>
            <a:pPr algn="ctr"/>
            <a:r>
              <a:rPr lang="fr-FR" sz="1600" b="1" i="0">
                <a:latin typeface="Arial" charset="0"/>
                <a:sym typeface="Wingdings" pitchFamily="2" charset="2"/>
              </a:rPr>
              <a:t>pulmonaire</a:t>
            </a:r>
          </a:p>
        </p:txBody>
      </p:sp>
      <p:sp>
        <p:nvSpPr>
          <p:cNvPr id="115885" name="Freeform 173"/>
          <p:cNvSpPr>
            <a:spLocks/>
          </p:cNvSpPr>
          <p:nvPr/>
        </p:nvSpPr>
        <p:spPr bwMode="auto">
          <a:xfrm>
            <a:off x="-36513" y="4281488"/>
            <a:ext cx="7392988" cy="1811337"/>
          </a:xfrm>
          <a:custGeom>
            <a:avLst/>
            <a:gdLst>
              <a:gd name="T0" fmla="*/ 0 w 4657"/>
              <a:gd name="T1" fmla="*/ 506 h 1141"/>
              <a:gd name="T2" fmla="*/ 363 w 4657"/>
              <a:gd name="T3" fmla="*/ 552 h 1141"/>
              <a:gd name="T4" fmla="*/ 635 w 4657"/>
              <a:gd name="T5" fmla="*/ 506 h 1141"/>
              <a:gd name="T6" fmla="*/ 998 w 4657"/>
              <a:gd name="T7" fmla="*/ 234 h 1141"/>
              <a:gd name="T8" fmla="*/ 1315 w 4657"/>
              <a:gd name="T9" fmla="*/ 98 h 1141"/>
              <a:gd name="T10" fmla="*/ 1633 w 4657"/>
              <a:gd name="T11" fmla="*/ 7 h 1141"/>
              <a:gd name="T12" fmla="*/ 2177 w 4657"/>
              <a:gd name="T13" fmla="*/ 53 h 1141"/>
              <a:gd name="T14" fmla="*/ 2585 w 4657"/>
              <a:gd name="T15" fmla="*/ 234 h 1141"/>
              <a:gd name="T16" fmla="*/ 2948 w 4657"/>
              <a:gd name="T17" fmla="*/ 506 h 1141"/>
              <a:gd name="T18" fmla="*/ 3357 w 4657"/>
              <a:gd name="T19" fmla="*/ 915 h 1141"/>
              <a:gd name="T20" fmla="*/ 3629 w 4657"/>
              <a:gd name="T21" fmla="*/ 1051 h 1141"/>
              <a:gd name="T22" fmla="*/ 3946 w 4657"/>
              <a:gd name="T23" fmla="*/ 1141 h 1141"/>
              <a:gd name="T24" fmla="*/ 4309 w 4657"/>
              <a:gd name="T25" fmla="*/ 1051 h 1141"/>
              <a:gd name="T26" fmla="*/ 4536 w 4657"/>
              <a:gd name="T27" fmla="*/ 915 h 1141"/>
              <a:gd name="T28" fmla="*/ 4627 w 4657"/>
              <a:gd name="T29" fmla="*/ 824 h 1141"/>
              <a:gd name="T30" fmla="*/ 4355 w 4657"/>
              <a:gd name="T31" fmla="*/ 597 h 1141"/>
              <a:gd name="T32" fmla="*/ 4082 w 4657"/>
              <a:gd name="T33" fmla="*/ 506 h 1141"/>
              <a:gd name="T34" fmla="*/ 3765 w 4657"/>
              <a:gd name="T35" fmla="*/ 506 h 1141"/>
              <a:gd name="T36" fmla="*/ 3402 w 4657"/>
              <a:gd name="T37" fmla="*/ 688 h 1141"/>
              <a:gd name="T38" fmla="*/ 3266 w 4657"/>
              <a:gd name="T39" fmla="*/ 778 h 1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57" h="1141">
                <a:moveTo>
                  <a:pt x="0" y="506"/>
                </a:moveTo>
                <a:cubicBezTo>
                  <a:pt x="128" y="529"/>
                  <a:pt x="257" y="552"/>
                  <a:pt x="363" y="552"/>
                </a:cubicBezTo>
                <a:cubicBezTo>
                  <a:pt x="469" y="552"/>
                  <a:pt x="529" y="559"/>
                  <a:pt x="635" y="506"/>
                </a:cubicBezTo>
                <a:cubicBezTo>
                  <a:pt x="741" y="453"/>
                  <a:pt x="885" y="302"/>
                  <a:pt x="998" y="234"/>
                </a:cubicBezTo>
                <a:cubicBezTo>
                  <a:pt x="1111" y="166"/>
                  <a:pt x="1209" y="136"/>
                  <a:pt x="1315" y="98"/>
                </a:cubicBezTo>
                <a:cubicBezTo>
                  <a:pt x="1421" y="60"/>
                  <a:pt x="1489" y="14"/>
                  <a:pt x="1633" y="7"/>
                </a:cubicBezTo>
                <a:cubicBezTo>
                  <a:pt x="1777" y="0"/>
                  <a:pt x="2018" y="15"/>
                  <a:pt x="2177" y="53"/>
                </a:cubicBezTo>
                <a:cubicBezTo>
                  <a:pt x="2336" y="91"/>
                  <a:pt x="2457" y="159"/>
                  <a:pt x="2585" y="234"/>
                </a:cubicBezTo>
                <a:cubicBezTo>
                  <a:pt x="2713" y="309"/>
                  <a:pt x="2819" y="393"/>
                  <a:pt x="2948" y="506"/>
                </a:cubicBezTo>
                <a:cubicBezTo>
                  <a:pt x="3077" y="619"/>
                  <a:pt x="3244" y="824"/>
                  <a:pt x="3357" y="915"/>
                </a:cubicBezTo>
                <a:cubicBezTo>
                  <a:pt x="3470" y="1006"/>
                  <a:pt x="3531" y="1013"/>
                  <a:pt x="3629" y="1051"/>
                </a:cubicBezTo>
                <a:cubicBezTo>
                  <a:pt x="3727" y="1089"/>
                  <a:pt x="3833" y="1141"/>
                  <a:pt x="3946" y="1141"/>
                </a:cubicBezTo>
                <a:cubicBezTo>
                  <a:pt x="4059" y="1141"/>
                  <a:pt x="4211" y="1089"/>
                  <a:pt x="4309" y="1051"/>
                </a:cubicBezTo>
                <a:cubicBezTo>
                  <a:pt x="4407" y="1013"/>
                  <a:pt x="4483" y="953"/>
                  <a:pt x="4536" y="915"/>
                </a:cubicBezTo>
                <a:cubicBezTo>
                  <a:pt x="4589" y="877"/>
                  <a:pt x="4657" y="877"/>
                  <a:pt x="4627" y="824"/>
                </a:cubicBezTo>
                <a:cubicBezTo>
                  <a:pt x="4597" y="771"/>
                  <a:pt x="4446" y="650"/>
                  <a:pt x="4355" y="597"/>
                </a:cubicBezTo>
                <a:cubicBezTo>
                  <a:pt x="4264" y="544"/>
                  <a:pt x="4180" y="521"/>
                  <a:pt x="4082" y="506"/>
                </a:cubicBezTo>
                <a:cubicBezTo>
                  <a:pt x="3984" y="491"/>
                  <a:pt x="3878" y="476"/>
                  <a:pt x="3765" y="506"/>
                </a:cubicBezTo>
                <a:cubicBezTo>
                  <a:pt x="3652" y="536"/>
                  <a:pt x="3485" y="643"/>
                  <a:pt x="3402" y="688"/>
                </a:cubicBezTo>
                <a:cubicBezTo>
                  <a:pt x="3319" y="733"/>
                  <a:pt x="3292" y="755"/>
                  <a:pt x="3266" y="778"/>
                </a:cubicBezTo>
              </a:path>
            </a:pathLst>
          </a:custGeom>
          <a:noFill/>
          <a:ln w="38100"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6" name="Freeform 174"/>
          <p:cNvSpPr>
            <a:spLocks/>
          </p:cNvSpPr>
          <p:nvPr/>
        </p:nvSpPr>
        <p:spPr bwMode="auto">
          <a:xfrm>
            <a:off x="34925" y="5121275"/>
            <a:ext cx="4632325" cy="1716088"/>
          </a:xfrm>
          <a:custGeom>
            <a:avLst/>
            <a:gdLst>
              <a:gd name="T0" fmla="*/ 0 w 2918"/>
              <a:gd name="T1" fmla="*/ 567 h 1081"/>
              <a:gd name="T2" fmla="*/ 318 w 2918"/>
              <a:gd name="T3" fmla="*/ 567 h 1081"/>
              <a:gd name="T4" fmla="*/ 590 w 2918"/>
              <a:gd name="T5" fmla="*/ 567 h 1081"/>
              <a:gd name="T6" fmla="*/ 953 w 2918"/>
              <a:gd name="T7" fmla="*/ 839 h 1081"/>
              <a:gd name="T8" fmla="*/ 1134 w 2918"/>
              <a:gd name="T9" fmla="*/ 975 h 1081"/>
              <a:gd name="T10" fmla="*/ 1452 w 2918"/>
              <a:gd name="T11" fmla="*/ 1066 h 1081"/>
              <a:gd name="T12" fmla="*/ 1724 w 2918"/>
              <a:gd name="T13" fmla="*/ 1066 h 1081"/>
              <a:gd name="T14" fmla="*/ 2042 w 2918"/>
              <a:gd name="T15" fmla="*/ 1066 h 1081"/>
              <a:gd name="T16" fmla="*/ 2314 w 2918"/>
              <a:gd name="T17" fmla="*/ 975 h 1081"/>
              <a:gd name="T18" fmla="*/ 2540 w 2918"/>
              <a:gd name="T19" fmla="*/ 884 h 1081"/>
              <a:gd name="T20" fmla="*/ 2722 w 2918"/>
              <a:gd name="T21" fmla="*/ 794 h 1081"/>
              <a:gd name="T22" fmla="*/ 2813 w 2918"/>
              <a:gd name="T23" fmla="*/ 703 h 1081"/>
              <a:gd name="T24" fmla="*/ 2858 w 2918"/>
              <a:gd name="T25" fmla="*/ 703 h 1081"/>
              <a:gd name="T26" fmla="*/ 2450 w 2918"/>
              <a:gd name="T27" fmla="*/ 295 h 1081"/>
              <a:gd name="T28" fmla="*/ 2268 w 2918"/>
              <a:gd name="T29" fmla="*/ 159 h 1081"/>
              <a:gd name="T30" fmla="*/ 1996 w 2918"/>
              <a:gd name="T31" fmla="*/ 23 h 1081"/>
              <a:gd name="T32" fmla="*/ 1724 w 2918"/>
              <a:gd name="T33" fmla="*/ 23 h 1081"/>
              <a:gd name="T34" fmla="*/ 1452 w 2918"/>
              <a:gd name="T35" fmla="*/ 113 h 1081"/>
              <a:gd name="T36" fmla="*/ 1225 w 2918"/>
              <a:gd name="T37" fmla="*/ 204 h 1081"/>
              <a:gd name="T38" fmla="*/ 1180 w 2918"/>
              <a:gd name="T39" fmla="*/ 249 h 1081"/>
              <a:gd name="T40" fmla="*/ 1497 w 2918"/>
              <a:gd name="T41" fmla="*/ 476 h 1081"/>
              <a:gd name="T42" fmla="*/ 1815 w 2918"/>
              <a:gd name="T43" fmla="*/ 522 h 1081"/>
              <a:gd name="T44" fmla="*/ 2087 w 2918"/>
              <a:gd name="T45" fmla="*/ 476 h 1081"/>
              <a:gd name="T46" fmla="*/ 2314 w 2918"/>
              <a:gd name="T47" fmla="*/ 340 h 1081"/>
              <a:gd name="T48" fmla="*/ 2404 w 2918"/>
              <a:gd name="T49" fmla="*/ 249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18" h="1081">
                <a:moveTo>
                  <a:pt x="0" y="567"/>
                </a:moveTo>
                <a:cubicBezTo>
                  <a:pt x="110" y="567"/>
                  <a:pt x="220" y="567"/>
                  <a:pt x="318" y="567"/>
                </a:cubicBezTo>
                <a:cubicBezTo>
                  <a:pt x="416" y="567"/>
                  <a:pt x="484" y="522"/>
                  <a:pt x="590" y="567"/>
                </a:cubicBezTo>
                <a:cubicBezTo>
                  <a:pt x="696" y="612"/>
                  <a:pt x="862" y="771"/>
                  <a:pt x="953" y="839"/>
                </a:cubicBezTo>
                <a:cubicBezTo>
                  <a:pt x="1044" y="907"/>
                  <a:pt x="1051" y="937"/>
                  <a:pt x="1134" y="975"/>
                </a:cubicBezTo>
                <a:cubicBezTo>
                  <a:pt x="1217" y="1013"/>
                  <a:pt x="1354" y="1051"/>
                  <a:pt x="1452" y="1066"/>
                </a:cubicBezTo>
                <a:cubicBezTo>
                  <a:pt x="1550" y="1081"/>
                  <a:pt x="1626" y="1066"/>
                  <a:pt x="1724" y="1066"/>
                </a:cubicBezTo>
                <a:cubicBezTo>
                  <a:pt x="1822" y="1066"/>
                  <a:pt x="1944" y="1081"/>
                  <a:pt x="2042" y="1066"/>
                </a:cubicBezTo>
                <a:cubicBezTo>
                  <a:pt x="2140" y="1051"/>
                  <a:pt x="2231" y="1005"/>
                  <a:pt x="2314" y="975"/>
                </a:cubicBezTo>
                <a:cubicBezTo>
                  <a:pt x="2397" y="945"/>
                  <a:pt x="2472" y="914"/>
                  <a:pt x="2540" y="884"/>
                </a:cubicBezTo>
                <a:cubicBezTo>
                  <a:pt x="2608" y="854"/>
                  <a:pt x="2677" y="824"/>
                  <a:pt x="2722" y="794"/>
                </a:cubicBezTo>
                <a:cubicBezTo>
                  <a:pt x="2767" y="764"/>
                  <a:pt x="2790" y="718"/>
                  <a:pt x="2813" y="703"/>
                </a:cubicBezTo>
                <a:cubicBezTo>
                  <a:pt x="2836" y="688"/>
                  <a:pt x="2918" y="771"/>
                  <a:pt x="2858" y="703"/>
                </a:cubicBezTo>
                <a:cubicBezTo>
                  <a:pt x="2798" y="635"/>
                  <a:pt x="2548" y="386"/>
                  <a:pt x="2450" y="295"/>
                </a:cubicBezTo>
                <a:cubicBezTo>
                  <a:pt x="2352" y="204"/>
                  <a:pt x="2344" y="204"/>
                  <a:pt x="2268" y="159"/>
                </a:cubicBezTo>
                <a:cubicBezTo>
                  <a:pt x="2192" y="114"/>
                  <a:pt x="2087" y="46"/>
                  <a:pt x="1996" y="23"/>
                </a:cubicBezTo>
                <a:cubicBezTo>
                  <a:pt x="1905" y="0"/>
                  <a:pt x="1815" y="8"/>
                  <a:pt x="1724" y="23"/>
                </a:cubicBezTo>
                <a:cubicBezTo>
                  <a:pt x="1633" y="38"/>
                  <a:pt x="1535" y="83"/>
                  <a:pt x="1452" y="113"/>
                </a:cubicBezTo>
                <a:cubicBezTo>
                  <a:pt x="1369" y="143"/>
                  <a:pt x="1270" y="181"/>
                  <a:pt x="1225" y="204"/>
                </a:cubicBezTo>
                <a:cubicBezTo>
                  <a:pt x="1180" y="227"/>
                  <a:pt x="1135" y="204"/>
                  <a:pt x="1180" y="249"/>
                </a:cubicBezTo>
                <a:cubicBezTo>
                  <a:pt x="1225" y="294"/>
                  <a:pt x="1391" y="430"/>
                  <a:pt x="1497" y="476"/>
                </a:cubicBezTo>
                <a:cubicBezTo>
                  <a:pt x="1603" y="522"/>
                  <a:pt x="1717" y="522"/>
                  <a:pt x="1815" y="522"/>
                </a:cubicBezTo>
                <a:cubicBezTo>
                  <a:pt x="1913" y="522"/>
                  <a:pt x="2004" y="506"/>
                  <a:pt x="2087" y="476"/>
                </a:cubicBezTo>
                <a:cubicBezTo>
                  <a:pt x="2170" y="446"/>
                  <a:pt x="2261" y="378"/>
                  <a:pt x="2314" y="340"/>
                </a:cubicBezTo>
                <a:cubicBezTo>
                  <a:pt x="2367" y="302"/>
                  <a:pt x="2385" y="275"/>
                  <a:pt x="2404" y="249"/>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7" name="Freeform 175"/>
          <p:cNvSpPr>
            <a:spLocks/>
          </p:cNvSpPr>
          <p:nvPr/>
        </p:nvSpPr>
        <p:spPr bwMode="auto">
          <a:xfrm>
            <a:off x="4500563" y="4256088"/>
            <a:ext cx="4679950" cy="865187"/>
          </a:xfrm>
          <a:custGeom>
            <a:avLst/>
            <a:gdLst>
              <a:gd name="T0" fmla="*/ 0 w 2903"/>
              <a:gd name="T1" fmla="*/ 432 h 545"/>
              <a:gd name="T2" fmla="*/ 91 w 2903"/>
              <a:gd name="T3" fmla="*/ 295 h 545"/>
              <a:gd name="T4" fmla="*/ 408 w 2903"/>
              <a:gd name="T5" fmla="*/ 159 h 545"/>
              <a:gd name="T6" fmla="*/ 771 w 2903"/>
              <a:gd name="T7" fmla="*/ 23 h 545"/>
              <a:gd name="T8" fmla="*/ 1225 w 2903"/>
              <a:gd name="T9" fmla="*/ 23 h 545"/>
              <a:gd name="T10" fmla="*/ 1542 w 2903"/>
              <a:gd name="T11" fmla="*/ 114 h 545"/>
              <a:gd name="T12" fmla="*/ 1814 w 2903"/>
              <a:gd name="T13" fmla="*/ 250 h 545"/>
              <a:gd name="T14" fmla="*/ 1996 w 2903"/>
              <a:gd name="T15" fmla="*/ 386 h 545"/>
              <a:gd name="T16" fmla="*/ 2177 w 2903"/>
              <a:gd name="T17" fmla="*/ 522 h 545"/>
              <a:gd name="T18" fmla="*/ 2313 w 2903"/>
              <a:gd name="T19" fmla="*/ 522 h 545"/>
              <a:gd name="T20" fmla="*/ 2631 w 2903"/>
              <a:gd name="T21" fmla="*/ 522 h 545"/>
              <a:gd name="T22" fmla="*/ 2903 w 2903"/>
              <a:gd name="T23" fmla="*/ 522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03" h="545">
                <a:moveTo>
                  <a:pt x="0" y="432"/>
                </a:moveTo>
                <a:cubicBezTo>
                  <a:pt x="11" y="386"/>
                  <a:pt x="23" y="340"/>
                  <a:pt x="91" y="295"/>
                </a:cubicBezTo>
                <a:cubicBezTo>
                  <a:pt x="159" y="250"/>
                  <a:pt x="295" y="204"/>
                  <a:pt x="408" y="159"/>
                </a:cubicBezTo>
                <a:cubicBezTo>
                  <a:pt x="521" y="114"/>
                  <a:pt x="635" y="46"/>
                  <a:pt x="771" y="23"/>
                </a:cubicBezTo>
                <a:cubicBezTo>
                  <a:pt x="907" y="0"/>
                  <a:pt x="1097" y="8"/>
                  <a:pt x="1225" y="23"/>
                </a:cubicBezTo>
                <a:cubicBezTo>
                  <a:pt x="1353" y="38"/>
                  <a:pt x="1444" y="76"/>
                  <a:pt x="1542" y="114"/>
                </a:cubicBezTo>
                <a:cubicBezTo>
                  <a:pt x="1640" y="152"/>
                  <a:pt x="1738" y="205"/>
                  <a:pt x="1814" y="250"/>
                </a:cubicBezTo>
                <a:cubicBezTo>
                  <a:pt x="1890" y="295"/>
                  <a:pt x="1936" y="341"/>
                  <a:pt x="1996" y="386"/>
                </a:cubicBezTo>
                <a:cubicBezTo>
                  <a:pt x="2056" y="431"/>
                  <a:pt x="2124" y="499"/>
                  <a:pt x="2177" y="522"/>
                </a:cubicBezTo>
                <a:cubicBezTo>
                  <a:pt x="2230" y="545"/>
                  <a:pt x="2237" y="522"/>
                  <a:pt x="2313" y="522"/>
                </a:cubicBezTo>
                <a:cubicBezTo>
                  <a:pt x="2389" y="522"/>
                  <a:pt x="2533" y="522"/>
                  <a:pt x="2631" y="522"/>
                </a:cubicBezTo>
                <a:cubicBezTo>
                  <a:pt x="2729" y="522"/>
                  <a:pt x="2816" y="522"/>
                  <a:pt x="2903" y="522"/>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8" name="Freeform 176"/>
          <p:cNvSpPr>
            <a:spLocks/>
          </p:cNvSpPr>
          <p:nvPr/>
        </p:nvSpPr>
        <p:spPr bwMode="auto">
          <a:xfrm>
            <a:off x="4572000" y="5938838"/>
            <a:ext cx="4679950" cy="911225"/>
          </a:xfrm>
          <a:custGeom>
            <a:avLst/>
            <a:gdLst>
              <a:gd name="T0" fmla="*/ 0 w 2948"/>
              <a:gd name="T1" fmla="*/ 188 h 574"/>
              <a:gd name="T2" fmla="*/ 181 w 2948"/>
              <a:gd name="T3" fmla="*/ 369 h 574"/>
              <a:gd name="T4" fmla="*/ 408 w 2948"/>
              <a:gd name="T5" fmla="*/ 460 h 574"/>
              <a:gd name="T6" fmla="*/ 680 w 2948"/>
              <a:gd name="T7" fmla="*/ 551 h 574"/>
              <a:gd name="T8" fmla="*/ 1179 w 2948"/>
              <a:gd name="T9" fmla="*/ 551 h 574"/>
              <a:gd name="T10" fmla="*/ 1452 w 2948"/>
              <a:gd name="T11" fmla="*/ 551 h 574"/>
              <a:gd name="T12" fmla="*/ 1678 w 2948"/>
              <a:gd name="T13" fmla="*/ 415 h 574"/>
              <a:gd name="T14" fmla="*/ 1905 w 2948"/>
              <a:gd name="T15" fmla="*/ 279 h 574"/>
              <a:gd name="T16" fmla="*/ 2087 w 2948"/>
              <a:gd name="T17" fmla="*/ 52 h 574"/>
              <a:gd name="T18" fmla="*/ 2223 w 2948"/>
              <a:gd name="T19" fmla="*/ 7 h 574"/>
              <a:gd name="T20" fmla="*/ 2948 w 2948"/>
              <a:gd name="T21" fmla="*/ 7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48" h="574">
                <a:moveTo>
                  <a:pt x="0" y="188"/>
                </a:moveTo>
                <a:cubicBezTo>
                  <a:pt x="56" y="256"/>
                  <a:pt x="113" y="324"/>
                  <a:pt x="181" y="369"/>
                </a:cubicBezTo>
                <a:cubicBezTo>
                  <a:pt x="249" y="414"/>
                  <a:pt x="325" y="430"/>
                  <a:pt x="408" y="460"/>
                </a:cubicBezTo>
                <a:cubicBezTo>
                  <a:pt x="491" y="490"/>
                  <a:pt x="552" y="536"/>
                  <a:pt x="680" y="551"/>
                </a:cubicBezTo>
                <a:cubicBezTo>
                  <a:pt x="808" y="566"/>
                  <a:pt x="1050" y="551"/>
                  <a:pt x="1179" y="551"/>
                </a:cubicBezTo>
                <a:cubicBezTo>
                  <a:pt x="1308" y="551"/>
                  <a:pt x="1369" y="574"/>
                  <a:pt x="1452" y="551"/>
                </a:cubicBezTo>
                <a:cubicBezTo>
                  <a:pt x="1535" y="528"/>
                  <a:pt x="1603" y="460"/>
                  <a:pt x="1678" y="415"/>
                </a:cubicBezTo>
                <a:cubicBezTo>
                  <a:pt x="1753" y="370"/>
                  <a:pt x="1837" y="339"/>
                  <a:pt x="1905" y="279"/>
                </a:cubicBezTo>
                <a:cubicBezTo>
                  <a:pt x="1973" y="219"/>
                  <a:pt x="2034" y="97"/>
                  <a:pt x="2087" y="52"/>
                </a:cubicBezTo>
                <a:cubicBezTo>
                  <a:pt x="2140" y="7"/>
                  <a:pt x="2080" y="14"/>
                  <a:pt x="2223" y="7"/>
                </a:cubicBezTo>
                <a:cubicBezTo>
                  <a:pt x="2366" y="0"/>
                  <a:pt x="2657" y="3"/>
                  <a:pt x="2948" y="7"/>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cxnSp>
        <p:nvCxnSpPr>
          <p:cNvPr id="5284" name="Connecteur droit 173"/>
          <p:cNvCxnSpPr>
            <a:cxnSpLocks noChangeShapeType="1"/>
          </p:cNvCxnSpPr>
          <p:nvPr/>
        </p:nvCxnSpPr>
        <p:spPr bwMode="auto">
          <a:xfrm>
            <a:off x="3708400" y="641350"/>
            <a:ext cx="2339975" cy="1347788"/>
          </a:xfrm>
          <a:prstGeom prst="line">
            <a:avLst/>
          </a:prstGeom>
          <a:noFill/>
          <a:ln w="38100" algn="ctr">
            <a:solidFill>
              <a:srgbClr val="00B050"/>
            </a:solidFill>
            <a:round/>
            <a:headEnd/>
            <a:tailEnd/>
          </a:ln>
        </p:spPr>
      </p:cxnSp>
      <p:cxnSp>
        <p:nvCxnSpPr>
          <p:cNvPr id="5285" name="Connecteur droit 174"/>
          <p:cNvCxnSpPr>
            <a:cxnSpLocks noChangeShapeType="1"/>
          </p:cNvCxnSpPr>
          <p:nvPr/>
        </p:nvCxnSpPr>
        <p:spPr bwMode="auto">
          <a:xfrm flipV="1">
            <a:off x="3708400" y="641350"/>
            <a:ext cx="1943100" cy="1260475"/>
          </a:xfrm>
          <a:prstGeom prst="line">
            <a:avLst/>
          </a:prstGeom>
          <a:noFill/>
          <a:ln w="38100" algn="ctr">
            <a:solidFill>
              <a:srgbClr val="00B050"/>
            </a:solidFill>
            <a:round/>
            <a:headEnd/>
            <a:tailEnd/>
          </a:ln>
        </p:spPr>
      </p:cxnSp>
      <p:sp>
        <p:nvSpPr>
          <p:cNvPr id="2" name="ZoneTexte 1"/>
          <p:cNvSpPr txBox="1"/>
          <p:nvPr/>
        </p:nvSpPr>
        <p:spPr>
          <a:xfrm>
            <a:off x="34925" y="654050"/>
            <a:ext cx="2994025" cy="830263"/>
          </a:xfrm>
          <a:prstGeom prst="rect">
            <a:avLst/>
          </a:prstGeom>
          <a:noFill/>
        </p:spPr>
        <p:txBody>
          <a:bodyPr>
            <a:spAutoFit/>
          </a:bodyPr>
          <a:lstStyle/>
          <a:p>
            <a:pPr marL="457200" indent="-457200">
              <a:buFont typeface="+mj-lt"/>
              <a:buAutoNum type="arabicPeriod"/>
              <a:defRPr/>
            </a:pPr>
            <a:r>
              <a:rPr lang="fr-FR" b="1" i="0"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Hypoventilation alvéolaire</a:t>
            </a:r>
          </a:p>
        </p:txBody>
      </p:sp>
      <p:sp>
        <p:nvSpPr>
          <p:cNvPr id="3" name="Ellipse 2"/>
          <p:cNvSpPr/>
          <p:nvPr/>
        </p:nvSpPr>
        <p:spPr bwMode="auto">
          <a:xfrm>
            <a:off x="2266950" y="2133600"/>
            <a:ext cx="5022850" cy="4895850"/>
          </a:xfrm>
          <a:prstGeom prst="ellipse">
            <a:avLst/>
          </a:prstGeom>
          <a:noFill/>
          <a:ln w="57150" cap="flat" cmpd="sng" algn="ctr">
            <a:solidFill>
              <a:srgbClr val="3366FF"/>
            </a:solidFill>
            <a:prstDash val="sysDash"/>
            <a:round/>
            <a:headEnd type="none" w="med" len="med"/>
            <a:tailEnd type="none" w="med" len="med"/>
          </a:ln>
          <a:effectLst/>
        </p:spPr>
        <p:txBody>
          <a:bodyPr/>
          <a:lstStyle/>
          <a:p>
            <a:pPr>
              <a:defRPr/>
            </a:pPr>
            <a:endParaRPr lang="fr-FR">
              <a:effectLst>
                <a:outerShdw blurRad="38100" dist="38100" dir="2700000" algn="tl">
                  <a:srgbClr val="000000">
                    <a:alpha val="43137"/>
                  </a:srgbClr>
                </a:outerShdw>
              </a:effectLst>
            </a:endParaRPr>
          </a:p>
        </p:txBody>
      </p:sp>
      <p:sp>
        <p:nvSpPr>
          <p:cNvPr id="178" name="ZoneTexte 177"/>
          <p:cNvSpPr txBox="1"/>
          <p:nvPr/>
        </p:nvSpPr>
        <p:spPr>
          <a:xfrm>
            <a:off x="6134100" y="2036763"/>
            <a:ext cx="2994025" cy="830262"/>
          </a:xfrm>
          <a:prstGeom prst="rect">
            <a:avLst/>
          </a:prstGeom>
          <a:noFill/>
        </p:spPr>
        <p:txBody>
          <a:bodyPr>
            <a:spAutoFit/>
          </a:bodyPr>
          <a:lstStyle/>
          <a:p>
            <a:pPr marL="457200" indent="-457200">
              <a:buFont typeface="+mj-lt"/>
              <a:buAutoNum type="arabicPeriod" startAt="3"/>
              <a:defRPr/>
            </a:pPr>
            <a:r>
              <a:rPr lang="fr-FR" b="1" i="0" dirty="0">
                <a:solidFill>
                  <a:srgbClr val="3366FF"/>
                </a:solidFill>
                <a:effectLst>
                  <a:outerShdw blurRad="38100" dist="38100" dir="2700000" algn="tl">
                    <a:srgbClr val="000000">
                      <a:alpha val="43137"/>
                    </a:srgbClr>
                  </a:outerShdw>
                </a:effectLst>
                <a:latin typeface="Arial" pitchFamily="34" charset="0"/>
                <a:cs typeface="Arial" pitchFamily="34" charset="0"/>
              </a:rPr>
              <a:t>Anomalie des rapports VA/Q</a:t>
            </a:r>
          </a:p>
        </p:txBody>
      </p:sp>
      <p:sp>
        <p:nvSpPr>
          <p:cNvPr id="179" name="ZoneTexte 178"/>
          <p:cNvSpPr txBox="1"/>
          <p:nvPr/>
        </p:nvSpPr>
        <p:spPr>
          <a:xfrm>
            <a:off x="34925" y="3319463"/>
            <a:ext cx="2592388" cy="1200150"/>
          </a:xfrm>
          <a:prstGeom prst="rect">
            <a:avLst/>
          </a:prstGeom>
          <a:noFill/>
        </p:spPr>
        <p:txBody>
          <a:bodyPr>
            <a:spAutoFit/>
          </a:bodyPr>
          <a:lstStyle/>
          <a:p>
            <a:pPr marL="457200" indent="-457200">
              <a:buFont typeface="+mj-lt"/>
              <a:buAutoNum type="arabicPeriod" startAt="2"/>
              <a:defRPr/>
            </a:pPr>
            <a:r>
              <a:rPr lang="fr-FR" b="1" i="0" dirty="0">
                <a:solidFill>
                  <a:srgbClr val="CC6600"/>
                </a:solidFill>
                <a:effectLst>
                  <a:outerShdw blurRad="38100" dist="38100" dir="2700000" algn="tl">
                    <a:srgbClr val="000000">
                      <a:alpha val="43137"/>
                    </a:srgbClr>
                  </a:outerShdw>
                </a:effectLst>
                <a:latin typeface="Arial" pitchFamily="34" charset="0"/>
                <a:cs typeface="Arial" pitchFamily="34" charset="0"/>
              </a:rPr>
              <a:t>Anomalie de la membrane AC</a:t>
            </a:r>
          </a:p>
        </p:txBody>
      </p:sp>
      <p:sp>
        <p:nvSpPr>
          <p:cNvPr id="4" name="Ellipse 3"/>
          <p:cNvSpPr/>
          <p:nvPr/>
        </p:nvSpPr>
        <p:spPr bwMode="auto">
          <a:xfrm>
            <a:off x="1476375" y="4076700"/>
            <a:ext cx="6910388" cy="720725"/>
          </a:xfrm>
          <a:prstGeom prst="ellipse">
            <a:avLst/>
          </a:prstGeom>
          <a:noFill/>
          <a:ln w="76200" cap="flat" cmpd="sng" algn="ctr">
            <a:solidFill>
              <a:srgbClr val="CC6600"/>
            </a:solidFill>
            <a:prstDash val="sysDash"/>
            <a:round/>
            <a:headEnd type="none" w="med" len="med"/>
            <a:tailEnd type="none" w="med" len="med"/>
          </a:ln>
          <a:effectLst/>
        </p:spPr>
        <p:txBody>
          <a:bodyPr/>
          <a:lstStyle/>
          <a:p>
            <a:pPr>
              <a:defRPr/>
            </a:pPr>
            <a:endParaRPr lang="fr-FR">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77"/>
          <p:cNvGrpSpPr>
            <a:grpSpLocks/>
          </p:cNvGrpSpPr>
          <p:nvPr/>
        </p:nvGrpSpPr>
        <p:grpSpPr bwMode="auto">
          <a:xfrm>
            <a:off x="2255838" y="188913"/>
            <a:ext cx="4986337" cy="4098925"/>
            <a:chOff x="1421" y="119"/>
            <a:chExt cx="3141" cy="2582"/>
          </a:xfrm>
        </p:grpSpPr>
        <p:sp>
          <p:nvSpPr>
            <p:cNvPr id="115890" name="Freeform 178"/>
            <p:cNvSpPr>
              <a:spLocks/>
            </p:cNvSpPr>
            <p:nvPr/>
          </p:nvSpPr>
          <p:spPr bwMode="auto">
            <a:xfrm>
              <a:off x="1421"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sp>
          <p:nvSpPr>
            <p:cNvPr id="115891" name="Freeform 179"/>
            <p:cNvSpPr>
              <a:spLocks/>
            </p:cNvSpPr>
            <p:nvPr/>
          </p:nvSpPr>
          <p:spPr bwMode="auto">
            <a:xfrm flipH="1">
              <a:off x="1425" y="119"/>
              <a:ext cx="3137" cy="2582"/>
            </a:xfrm>
            <a:custGeom>
              <a:avLst/>
              <a:gdLst>
                <a:gd name="T0" fmla="*/ 1844 w 3137"/>
                <a:gd name="T1" fmla="*/ 0 h 2359"/>
                <a:gd name="T2" fmla="*/ 1844 w 3137"/>
                <a:gd name="T3" fmla="*/ 272 h 2359"/>
                <a:gd name="T4" fmla="*/ 1890 w 3137"/>
                <a:gd name="T5" fmla="*/ 635 h 2359"/>
                <a:gd name="T6" fmla="*/ 1935 w 3137"/>
                <a:gd name="T7" fmla="*/ 907 h 2359"/>
                <a:gd name="T8" fmla="*/ 2026 w 3137"/>
                <a:gd name="T9" fmla="*/ 1089 h 2359"/>
                <a:gd name="T10" fmla="*/ 2116 w 3137"/>
                <a:gd name="T11" fmla="*/ 1270 h 2359"/>
                <a:gd name="T12" fmla="*/ 2298 w 3137"/>
                <a:gd name="T13" fmla="*/ 1406 h 2359"/>
                <a:gd name="T14" fmla="*/ 2434 w 3137"/>
                <a:gd name="T15" fmla="*/ 1497 h 2359"/>
                <a:gd name="T16" fmla="*/ 2570 w 3137"/>
                <a:gd name="T17" fmla="*/ 1542 h 2359"/>
                <a:gd name="T18" fmla="*/ 2661 w 3137"/>
                <a:gd name="T19" fmla="*/ 1542 h 2359"/>
                <a:gd name="T20" fmla="*/ 2887 w 3137"/>
                <a:gd name="T21" fmla="*/ 1633 h 2359"/>
                <a:gd name="T22" fmla="*/ 3024 w 3137"/>
                <a:gd name="T23" fmla="*/ 1724 h 2359"/>
                <a:gd name="T24" fmla="*/ 3114 w 3137"/>
                <a:gd name="T25" fmla="*/ 1905 h 2359"/>
                <a:gd name="T26" fmla="*/ 3114 w 3137"/>
                <a:gd name="T27" fmla="*/ 2041 h 2359"/>
                <a:gd name="T28" fmla="*/ 2978 w 3137"/>
                <a:gd name="T29" fmla="*/ 2223 h 2359"/>
                <a:gd name="T30" fmla="*/ 2842 w 3137"/>
                <a:gd name="T31" fmla="*/ 2268 h 2359"/>
                <a:gd name="T32" fmla="*/ 2706 w 3137"/>
                <a:gd name="T33" fmla="*/ 2314 h 2359"/>
                <a:gd name="T34" fmla="*/ 2525 w 3137"/>
                <a:gd name="T35" fmla="*/ 2314 h 2359"/>
                <a:gd name="T36" fmla="*/ 2343 w 3137"/>
                <a:gd name="T37" fmla="*/ 2268 h 2359"/>
                <a:gd name="T38" fmla="*/ 2207 w 3137"/>
                <a:gd name="T39" fmla="*/ 2178 h 2359"/>
                <a:gd name="T40" fmla="*/ 2116 w 3137"/>
                <a:gd name="T41" fmla="*/ 2041 h 2359"/>
                <a:gd name="T42" fmla="*/ 2071 w 3137"/>
                <a:gd name="T43" fmla="*/ 1905 h 2359"/>
                <a:gd name="T44" fmla="*/ 2116 w 3137"/>
                <a:gd name="T45" fmla="*/ 1769 h 2359"/>
                <a:gd name="T46" fmla="*/ 2162 w 3137"/>
                <a:gd name="T47" fmla="*/ 1724 h 2359"/>
                <a:gd name="T48" fmla="*/ 2116 w 3137"/>
                <a:gd name="T49" fmla="*/ 1588 h 2359"/>
                <a:gd name="T50" fmla="*/ 1935 w 3137"/>
                <a:gd name="T51" fmla="*/ 1316 h 2359"/>
                <a:gd name="T52" fmla="*/ 1799 w 3137"/>
                <a:gd name="T53" fmla="*/ 1225 h 2359"/>
                <a:gd name="T54" fmla="*/ 1708 w 3137"/>
                <a:gd name="T55" fmla="*/ 1180 h 2359"/>
                <a:gd name="T56" fmla="*/ 1572 w 3137"/>
                <a:gd name="T57" fmla="*/ 1134 h 2359"/>
                <a:gd name="T58" fmla="*/ 1481 w 3137"/>
                <a:gd name="T59" fmla="*/ 1225 h 2359"/>
                <a:gd name="T60" fmla="*/ 1028 w 3137"/>
                <a:gd name="T61" fmla="*/ 1769 h 2359"/>
                <a:gd name="T62" fmla="*/ 1028 w 3137"/>
                <a:gd name="T63" fmla="*/ 1815 h 2359"/>
                <a:gd name="T64" fmla="*/ 1028 w 3137"/>
                <a:gd name="T65" fmla="*/ 1951 h 2359"/>
                <a:gd name="T66" fmla="*/ 982 w 3137"/>
                <a:gd name="T67" fmla="*/ 2087 h 2359"/>
                <a:gd name="T68" fmla="*/ 846 w 3137"/>
                <a:gd name="T69" fmla="*/ 2223 h 2359"/>
                <a:gd name="T70" fmla="*/ 756 w 3137"/>
                <a:gd name="T71" fmla="*/ 2314 h 2359"/>
                <a:gd name="T72" fmla="*/ 574 w 3137"/>
                <a:gd name="T73" fmla="*/ 2359 h 2359"/>
                <a:gd name="T74" fmla="*/ 302 w 3137"/>
                <a:gd name="T75" fmla="*/ 2314 h 2359"/>
                <a:gd name="T76" fmla="*/ 211 w 3137"/>
                <a:gd name="T77" fmla="*/ 2223 h 2359"/>
                <a:gd name="T78" fmla="*/ 30 w 3137"/>
                <a:gd name="T79" fmla="*/ 2041 h 2359"/>
                <a:gd name="T80" fmla="*/ 30 w 3137"/>
                <a:gd name="T81" fmla="*/ 1724 h 2359"/>
                <a:gd name="T82" fmla="*/ 166 w 3137"/>
                <a:gd name="T83" fmla="*/ 1497 h 2359"/>
                <a:gd name="T84" fmla="*/ 257 w 3137"/>
                <a:gd name="T85" fmla="*/ 1452 h 2359"/>
                <a:gd name="T86" fmla="*/ 438 w 3137"/>
                <a:gd name="T87" fmla="*/ 1361 h 2359"/>
                <a:gd name="T88" fmla="*/ 619 w 3137"/>
                <a:gd name="T89" fmla="*/ 1361 h 2359"/>
                <a:gd name="T90" fmla="*/ 1073 w 3137"/>
                <a:gd name="T91" fmla="*/ 907 h 2359"/>
                <a:gd name="T92" fmla="*/ 1254 w 3137"/>
                <a:gd name="T93" fmla="*/ 545 h 2359"/>
                <a:gd name="T94" fmla="*/ 1300 w 3137"/>
                <a:gd name="T95" fmla="*/ 318 h 2359"/>
                <a:gd name="T96" fmla="*/ 1300 w 3137"/>
                <a:gd name="T97" fmla="*/ 0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37" h="2359">
                  <a:moveTo>
                    <a:pt x="1844" y="0"/>
                  </a:moveTo>
                  <a:cubicBezTo>
                    <a:pt x="1840" y="83"/>
                    <a:pt x="1836" y="166"/>
                    <a:pt x="1844" y="272"/>
                  </a:cubicBezTo>
                  <a:cubicBezTo>
                    <a:pt x="1852" y="378"/>
                    <a:pt x="1875" y="529"/>
                    <a:pt x="1890" y="635"/>
                  </a:cubicBezTo>
                  <a:cubicBezTo>
                    <a:pt x="1905" y="741"/>
                    <a:pt x="1912" y="831"/>
                    <a:pt x="1935" y="907"/>
                  </a:cubicBezTo>
                  <a:cubicBezTo>
                    <a:pt x="1958" y="983"/>
                    <a:pt x="1996" y="1029"/>
                    <a:pt x="2026" y="1089"/>
                  </a:cubicBezTo>
                  <a:cubicBezTo>
                    <a:pt x="2056" y="1149"/>
                    <a:pt x="2071" y="1217"/>
                    <a:pt x="2116" y="1270"/>
                  </a:cubicBezTo>
                  <a:cubicBezTo>
                    <a:pt x="2161" y="1323"/>
                    <a:pt x="2245" y="1368"/>
                    <a:pt x="2298" y="1406"/>
                  </a:cubicBezTo>
                  <a:cubicBezTo>
                    <a:pt x="2351" y="1444"/>
                    <a:pt x="2389" y="1474"/>
                    <a:pt x="2434" y="1497"/>
                  </a:cubicBezTo>
                  <a:cubicBezTo>
                    <a:pt x="2479" y="1520"/>
                    <a:pt x="2532" y="1535"/>
                    <a:pt x="2570" y="1542"/>
                  </a:cubicBezTo>
                  <a:cubicBezTo>
                    <a:pt x="2608" y="1549"/>
                    <a:pt x="2608" y="1527"/>
                    <a:pt x="2661" y="1542"/>
                  </a:cubicBezTo>
                  <a:cubicBezTo>
                    <a:pt x="2714" y="1557"/>
                    <a:pt x="2827" y="1603"/>
                    <a:pt x="2887" y="1633"/>
                  </a:cubicBezTo>
                  <a:cubicBezTo>
                    <a:pt x="2947" y="1663"/>
                    <a:pt x="2986" y="1679"/>
                    <a:pt x="3024" y="1724"/>
                  </a:cubicBezTo>
                  <a:cubicBezTo>
                    <a:pt x="3062" y="1769"/>
                    <a:pt x="3099" y="1852"/>
                    <a:pt x="3114" y="1905"/>
                  </a:cubicBezTo>
                  <a:cubicBezTo>
                    <a:pt x="3129" y="1958"/>
                    <a:pt x="3137" y="1988"/>
                    <a:pt x="3114" y="2041"/>
                  </a:cubicBezTo>
                  <a:cubicBezTo>
                    <a:pt x="3091" y="2094"/>
                    <a:pt x="3023" y="2185"/>
                    <a:pt x="2978" y="2223"/>
                  </a:cubicBezTo>
                  <a:cubicBezTo>
                    <a:pt x="2933" y="2261"/>
                    <a:pt x="2887" y="2253"/>
                    <a:pt x="2842" y="2268"/>
                  </a:cubicBezTo>
                  <a:cubicBezTo>
                    <a:pt x="2797" y="2283"/>
                    <a:pt x="2759" y="2306"/>
                    <a:pt x="2706" y="2314"/>
                  </a:cubicBezTo>
                  <a:cubicBezTo>
                    <a:pt x="2653" y="2322"/>
                    <a:pt x="2585" y="2322"/>
                    <a:pt x="2525" y="2314"/>
                  </a:cubicBezTo>
                  <a:cubicBezTo>
                    <a:pt x="2465" y="2306"/>
                    <a:pt x="2396" y="2291"/>
                    <a:pt x="2343" y="2268"/>
                  </a:cubicBezTo>
                  <a:cubicBezTo>
                    <a:pt x="2290" y="2245"/>
                    <a:pt x="2245" y="2216"/>
                    <a:pt x="2207" y="2178"/>
                  </a:cubicBezTo>
                  <a:cubicBezTo>
                    <a:pt x="2169" y="2140"/>
                    <a:pt x="2139" y="2086"/>
                    <a:pt x="2116" y="2041"/>
                  </a:cubicBezTo>
                  <a:cubicBezTo>
                    <a:pt x="2093" y="1996"/>
                    <a:pt x="2071" y="1950"/>
                    <a:pt x="2071" y="1905"/>
                  </a:cubicBezTo>
                  <a:cubicBezTo>
                    <a:pt x="2071" y="1860"/>
                    <a:pt x="2101" y="1799"/>
                    <a:pt x="2116" y="1769"/>
                  </a:cubicBezTo>
                  <a:cubicBezTo>
                    <a:pt x="2131" y="1739"/>
                    <a:pt x="2162" y="1754"/>
                    <a:pt x="2162" y="1724"/>
                  </a:cubicBezTo>
                  <a:cubicBezTo>
                    <a:pt x="2162" y="1694"/>
                    <a:pt x="2154" y="1656"/>
                    <a:pt x="2116" y="1588"/>
                  </a:cubicBezTo>
                  <a:cubicBezTo>
                    <a:pt x="2078" y="1520"/>
                    <a:pt x="1988" y="1377"/>
                    <a:pt x="1935" y="1316"/>
                  </a:cubicBezTo>
                  <a:cubicBezTo>
                    <a:pt x="1882" y="1255"/>
                    <a:pt x="1837" y="1248"/>
                    <a:pt x="1799" y="1225"/>
                  </a:cubicBezTo>
                  <a:cubicBezTo>
                    <a:pt x="1761" y="1202"/>
                    <a:pt x="1746" y="1195"/>
                    <a:pt x="1708" y="1180"/>
                  </a:cubicBezTo>
                  <a:cubicBezTo>
                    <a:pt x="1670" y="1165"/>
                    <a:pt x="1610" y="1127"/>
                    <a:pt x="1572" y="1134"/>
                  </a:cubicBezTo>
                  <a:cubicBezTo>
                    <a:pt x="1534" y="1141"/>
                    <a:pt x="1572" y="1119"/>
                    <a:pt x="1481" y="1225"/>
                  </a:cubicBezTo>
                  <a:cubicBezTo>
                    <a:pt x="1390" y="1331"/>
                    <a:pt x="1104" y="1671"/>
                    <a:pt x="1028" y="1769"/>
                  </a:cubicBezTo>
                  <a:cubicBezTo>
                    <a:pt x="952" y="1867"/>
                    <a:pt x="1028" y="1785"/>
                    <a:pt x="1028" y="1815"/>
                  </a:cubicBezTo>
                  <a:cubicBezTo>
                    <a:pt x="1028" y="1845"/>
                    <a:pt x="1036" y="1906"/>
                    <a:pt x="1028" y="1951"/>
                  </a:cubicBezTo>
                  <a:cubicBezTo>
                    <a:pt x="1020" y="1996"/>
                    <a:pt x="1012" y="2042"/>
                    <a:pt x="982" y="2087"/>
                  </a:cubicBezTo>
                  <a:cubicBezTo>
                    <a:pt x="952" y="2132"/>
                    <a:pt x="884" y="2185"/>
                    <a:pt x="846" y="2223"/>
                  </a:cubicBezTo>
                  <a:cubicBezTo>
                    <a:pt x="808" y="2261"/>
                    <a:pt x="801" y="2291"/>
                    <a:pt x="756" y="2314"/>
                  </a:cubicBezTo>
                  <a:cubicBezTo>
                    <a:pt x="711" y="2337"/>
                    <a:pt x="650" y="2359"/>
                    <a:pt x="574" y="2359"/>
                  </a:cubicBezTo>
                  <a:cubicBezTo>
                    <a:pt x="498" y="2359"/>
                    <a:pt x="362" y="2337"/>
                    <a:pt x="302" y="2314"/>
                  </a:cubicBezTo>
                  <a:cubicBezTo>
                    <a:pt x="242" y="2291"/>
                    <a:pt x="256" y="2268"/>
                    <a:pt x="211" y="2223"/>
                  </a:cubicBezTo>
                  <a:cubicBezTo>
                    <a:pt x="166" y="2178"/>
                    <a:pt x="60" y="2124"/>
                    <a:pt x="30" y="2041"/>
                  </a:cubicBezTo>
                  <a:cubicBezTo>
                    <a:pt x="0" y="1958"/>
                    <a:pt x="7" y="1815"/>
                    <a:pt x="30" y="1724"/>
                  </a:cubicBezTo>
                  <a:cubicBezTo>
                    <a:pt x="53" y="1633"/>
                    <a:pt x="128" y="1542"/>
                    <a:pt x="166" y="1497"/>
                  </a:cubicBezTo>
                  <a:cubicBezTo>
                    <a:pt x="204" y="1452"/>
                    <a:pt x="212" y="1475"/>
                    <a:pt x="257" y="1452"/>
                  </a:cubicBezTo>
                  <a:cubicBezTo>
                    <a:pt x="302" y="1429"/>
                    <a:pt x="378" y="1376"/>
                    <a:pt x="438" y="1361"/>
                  </a:cubicBezTo>
                  <a:cubicBezTo>
                    <a:pt x="498" y="1346"/>
                    <a:pt x="513" y="1437"/>
                    <a:pt x="619" y="1361"/>
                  </a:cubicBezTo>
                  <a:cubicBezTo>
                    <a:pt x="725" y="1285"/>
                    <a:pt x="967" y="1043"/>
                    <a:pt x="1073" y="907"/>
                  </a:cubicBezTo>
                  <a:cubicBezTo>
                    <a:pt x="1179" y="771"/>
                    <a:pt x="1216" y="643"/>
                    <a:pt x="1254" y="545"/>
                  </a:cubicBezTo>
                  <a:cubicBezTo>
                    <a:pt x="1292" y="447"/>
                    <a:pt x="1292" y="409"/>
                    <a:pt x="1300" y="318"/>
                  </a:cubicBezTo>
                  <a:cubicBezTo>
                    <a:pt x="1308" y="227"/>
                    <a:pt x="1300" y="53"/>
                    <a:pt x="1300" y="0"/>
                  </a:cubicBezTo>
                </a:path>
              </a:pathLst>
            </a:custGeom>
            <a:solidFill>
              <a:srgbClr val="DDDDDD"/>
            </a:solidFill>
            <a:ln>
              <a:noFill/>
            </a:ln>
            <a:effectLst/>
            <a:extLst/>
          </p:spPr>
          <p:txBody>
            <a:bodyPr/>
            <a:lstStyle/>
            <a:p>
              <a:pPr>
                <a:defRPr/>
              </a:pPr>
              <a:endParaRPr lang="fr-FR">
                <a:effectLst>
                  <a:outerShdw blurRad="38100" dist="38100" dir="2700000" algn="tl">
                    <a:srgbClr val="000000">
                      <a:alpha val="43137"/>
                    </a:srgbClr>
                  </a:outerShdw>
                </a:effectLst>
              </a:endParaRPr>
            </a:p>
          </p:txBody>
        </p:sp>
      </p:grpSp>
      <p:sp>
        <p:nvSpPr>
          <p:cNvPr id="115724" name="Freeform 12"/>
          <p:cNvSpPr>
            <a:spLocks/>
          </p:cNvSpPr>
          <p:nvPr/>
        </p:nvSpPr>
        <p:spPr bwMode="auto">
          <a:xfrm flipH="1">
            <a:off x="3060700" y="188913"/>
            <a:ext cx="1620838" cy="3240087"/>
          </a:xfrm>
          <a:custGeom>
            <a:avLst/>
            <a:gdLst>
              <a:gd name="T0" fmla="*/ 23 w 1021"/>
              <a:gd name="T1" fmla="*/ 0 h 2041"/>
              <a:gd name="T2" fmla="*/ 23 w 1021"/>
              <a:gd name="T3" fmla="*/ 590 h 2041"/>
              <a:gd name="T4" fmla="*/ 160 w 1021"/>
              <a:gd name="T5" fmla="*/ 998 h 2041"/>
              <a:gd name="T6" fmla="*/ 477 w 1021"/>
              <a:gd name="T7" fmla="*/ 1542 h 2041"/>
              <a:gd name="T8" fmla="*/ 795 w 1021"/>
              <a:gd name="T9" fmla="*/ 1905 h 2041"/>
              <a:gd name="T10" fmla="*/ 1021 w 1021"/>
              <a:gd name="T11" fmla="*/ 2041 h 2041"/>
            </a:gdLst>
            <a:ahLst/>
            <a:cxnLst>
              <a:cxn ang="0">
                <a:pos x="T0" y="T1"/>
              </a:cxn>
              <a:cxn ang="0">
                <a:pos x="T2" y="T3"/>
              </a:cxn>
              <a:cxn ang="0">
                <a:pos x="T4" y="T5"/>
              </a:cxn>
              <a:cxn ang="0">
                <a:pos x="T6" y="T7"/>
              </a:cxn>
              <a:cxn ang="0">
                <a:pos x="T8" y="T9"/>
              </a:cxn>
              <a:cxn ang="0">
                <a:pos x="T10" y="T11"/>
              </a:cxn>
            </a:cxnLst>
            <a:rect l="0" t="0" r="r" b="b"/>
            <a:pathLst>
              <a:path w="1021" h="2041">
                <a:moveTo>
                  <a:pt x="23" y="0"/>
                </a:moveTo>
                <a:cubicBezTo>
                  <a:pt x="11" y="212"/>
                  <a:pt x="0" y="424"/>
                  <a:pt x="23" y="590"/>
                </a:cubicBezTo>
                <a:cubicBezTo>
                  <a:pt x="46" y="756"/>
                  <a:pt x="84" y="839"/>
                  <a:pt x="160" y="998"/>
                </a:cubicBezTo>
                <a:cubicBezTo>
                  <a:pt x="236" y="1157"/>
                  <a:pt x="371" y="1391"/>
                  <a:pt x="477" y="1542"/>
                </a:cubicBezTo>
                <a:cubicBezTo>
                  <a:pt x="583" y="1693"/>
                  <a:pt x="704" y="1822"/>
                  <a:pt x="795" y="1905"/>
                </a:cubicBezTo>
                <a:cubicBezTo>
                  <a:pt x="886" y="1988"/>
                  <a:pt x="953" y="2014"/>
                  <a:pt x="1021" y="2041"/>
                </a:cubicBezTo>
              </a:path>
            </a:pathLst>
          </a:custGeom>
          <a:noFill/>
          <a:ln w="76200" cmpd="sng">
            <a:solidFill>
              <a:schemeClr val="tx1"/>
            </a:solidFill>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725" name="Freeform 13"/>
          <p:cNvSpPr>
            <a:spLocks/>
          </p:cNvSpPr>
          <p:nvPr/>
        </p:nvSpPr>
        <p:spPr bwMode="auto">
          <a:xfrm flipH="1">
            <a:off x="4859338" y="188913"/>
            <a:ext cx="1751012" cy="3384550"/>
          </a:xfrm>
          <a:custGeom>
            <a:avLst/>
            <a:gdLst>
              <a:gd name="T0" fmla="*/ 1088 w 1103"/>
              <a:gd name="T1" fmla="*/ 0 h 2132"/>
              <a:gd name="T2" fmla="*/ 1088 w 1103"/>
              <a:gd name="T3" fmla="*/ 590 h 2132"/>
              <a:gd name="T4" fmla="*/ 998 w 1103"/>
              <a:gd name="T5" fmla="*/ 907 h 2132"/>
              <a:gd name="T6" fmla="*/ 771 w 1103"/>
              <a:gd name="T7" fmla="*/ 1315 h 2132"/>
              <a:gd name="T8" fmla="*/ 453 w 1103"/>
              <a:gd name="T9" fmla="*/ 1678 h 2132"/>
              <a:gd name="T10" fmla="*/ 136 w 1103"/>
              <a:gd name="T11" fmla="*/ 2041 h 2132"/>
              <a:gd name="T12" fmla="*/ 0 w 1103"/>
              <a:gd name="T13" fmla="*/ 2132 h 2132"/>
            </a:gdLst>
            <a:ahLst/>
            <a:cxnLst>
              <a:cxn ang="0">
                <a:pos x="T0" y="T1"/>
              </a:cxn>
              <a:cxn ang="0">
                <a:pos x="T2" y="T3"/>
              </a:cxn>
              <a:cxn ang="0">
                <a:pos x="T4" y="T5"/>
              </a:cxn>
              <a:cxn ang="0">
                <a:pos x="T6" y="T7"/>
              </a:cxn>
              <a:cxn ang="0">
                <a:pos x="T8" y="T9"/>
              </a:cxn>
              <a:cxn ang="0">
                <a:pos x="T10" y="T11"/>
              </a:cxn>
              <a:cxn ang="0">
                <a:pos x="T12" y="T13"/>
              </a:cxn>
            </a:cxnLst>
            <a:rect l="0" t="0" r="r" b="b"/>
            <a:pathLst>
              <a:path w="1103" h="2132">
                <a:moveTo>
                  <a:pt x="1088" y="0"/>
                </a:moveTo>
                <a:cubicBezTo>
                  <a:pt x="1095" y="219"/>
                  <a:pt x="1103" y="439"/>
                  <a:pt x="1088" y="590"/>
                </a:cubicBezTo>
                <a:cubicBezTo>
                  <a:pt x="1073" y="741"/>
                  <a:pt x="1051" y="786"/>
                  <a:pt x="998" y="907"/>
                </a:cubicBezTo>
                <a:cubicBezTo>
                  <a:pt x="945" y="1028"/>
                  <a:pt x="862" y="1187"/>
                  <a:pt x="771" y="1315"/>
                </a:cubicBezTo>
                <a:cubicBezTo>
                  <a:pt x="680" y="1443"/>
                  <a:pt x="559" y="1557"/>
                  <a:pt x="453" y="1678"/>
                </a:cubicBezTo>
                <a:cubicBezTo>
                  <a:pt x="347" y="1799"/>
                  <a:pt x="211" y="1965"/>
                  <a:pt x="136" y="2041"/>
                </a:cubicBezTo>
                <a:cubicBezTo>
                  <a:pt x="61" y="2117"/>
                  <a:pt x="30" y="2124"/>
                  <a:pt x="0" y="2132"/>
                </a:cubicBezTo>
              </a:path>
            </a:pathLst>
          </a:custGeom>
          <a:noFill/>
          <a:ln w="76200" cap="flat" cmpd="sng">
            <a:solidFill>
              <a:schemeClr val="tx1"/>
            </a:solidFill>
            <a:prstDash val="solid"/>
            <a:round/>
            <a:headEnd type="triangle" w="med" len="med"/>
            <a:tailEnd type="triangle" w="med" len="med"/>
          </a:ln>
          <a:effectLst/>
          <a:extLst/>
        </p:spPr>
        <p:txBody>
          <a:bodyPr/>
          <a:lstStyle/>
          <a:p>
            <a:pPr>
              <a:defRPr/>
            </a:pPr>
            <a:endParaRPr lang="fr-FR">
              <a:effectLst>
                <a:outerShdw blurRad="38100" dist="38100" dir="2700000" algn="tl">
                  <a:srgbClr val="000000">
                    <a:alpha val="43137"/>
                  </a:srgbClr>
                </a:outerShdw>
              </a:effectLst>
            </a:endParaRPr>
          </a:p>
        </p:txBody>
      </p:sp>
      <p:sp>
        <p:nvSpPr>
          <p:cNvPr id="115727" name="Oval 15"/>
          <p:cNvSpPr>
            <a:spLocks noChangeArrowheads="1"/>
          </p:cNvSpPr>
          <p:nvPr/>
        </p:nvSpPr>
        <p:spPr bwMode="auto">
          <a:xfrm>
            <a:off x="13319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28" name="Oval 16"/>
          <p:cNvSpPr>
            <a:spLocks noChangeArrowheads="1"/>
          </p:cNvSpPr>
          <p:nvPr/>
        </p:nvSpPr>
        <p:spPr bwMode="auto">
          <a:xfrm>
            <a:off x="1547813"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29" name="Oval 17"/>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0" name="Oval 18"/>
          <p:cNvSpPr>
            <a:spLocks noChangeArrowheads="1"/>
          </p:cNvSpPr>
          <p:nvPr/>
        </p:nvSpPr>
        <p:spPr bwMode="auto">
          <a:xfrm>
            <a:off x="1763713"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1" name="Oval 19"/>
          <p:cNvSpPr>
            <a:spLocks noChangeArrowheads="1"/>
          </p:cNvSpPr>
          <p:nvPr/>
        </p:nvSpPr>
        <p:spPr bwMode="auto">
          <a:xfrm>
            <a:off x="16922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2" name="Oval 20"/>
          <p:cNvSpPr>
            <a:spLocks noChangeArrowheads="1"/>
          </p:cNvSpPr>
          <p:nvPr/>
        </p:nvSpPr>
        <p:spPr bwMode="auto">
          <a:xfrm>
            <a:off x="1908175" y="49403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3" name="Oval 21"/>
          <p:cNvSpPr>
            <a:spLocks noChangeArrowheads="1"/>
          </p:cNvSpPr>
          <p:nvPr/>
        </p:nvSpPr>
        <p:spPr bwMode="auto">
          <a:xfrm>
            <a:off x="2124075"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4" name="Oval 22"/>
          <p:cNvSpPr>
            <a:spLocks noChangeArrowheads="1"/>
          </p:cNvSpPr>
          <p:nvPr/>
        </p:nvSpPr>
        <p:spPr bwMode="auto">
          <a:xfrm>
            <a:off x="2339975" y="47244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5" name="Oval 23"/>
          <p:cNvSpPr>
            <a:spLocks noChangeArrowheads="1"/>
          </p:cNvSpPr>
          <p:nvPr/>
        </p:nvSpPr>
        <p:spPr bwMode="auto">
          <a:xfrm>
            <a:off x="2581275" y="47974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6" name="Oval 24"/>
          <p:cNvSpPr>
            <a:spLocks noChangeArrowheads="1"/>
          </p:cNvSpPr>
          <p:nvPr/>
        </p:nvSpPr>
        <p:spPr bwMode="auto">
          <a:xfrm>
            <a:off x="2627313"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7" name="Oval 25"/>
          <p:cNvSpPr>
            <a:spLocks noChangeArrowheads="1"/>
          </p:cNvSpPr>
          <p:nvPr/>
        </p:nvSpPr>
        <p:spPr bwMode="auto">
          <a:xfrm>
            <a:off x="3059113" y="450850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8" name="Oval 26"/>
          <p:cNvSpPr>
            <a:spLocks noChangeArrowheads="1"/>
          </p:cNvSpPr>
          <p:nvPr/>
        </p:nvSpPr>
        <p:spPr bwMode="auto">
          <a:xfrm>
            <a:off x="3419475"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39" name="Oval 27"/>
          <p:cNvSpPr>
            <a:spLocks noChangeArrowheads="1"/>
          </p:cNvSpPr>
          <p:nvPr/>
        </p:nvSpPr>
        <p:spPr bwMode="auto">
          <a:xfrm>
            <a:off x="35639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0" name="Oval 28"/>
          <p:cNvSpPr>
            <a:spLocks noChangeArrowheads="1"/>
          </p:cNvSpPr>
          <p:nvPr/>
        </p:nvSpPr>
        <p:spPr bwMode="auto">
          <a:xfrm>
            <a:off x="3851275"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1" name="Oval 29"/>
          <p:cNvSpPr>
            <a:spLocks noChangeArrowheads="1"/>
          </p:cNvSpPr>
          <p:nvPr/>
        </p:nvSpPr>
        <p:spPr bwMode="auto">
          <a:xfrm>
            <a:off x="3132138"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2" name="Oval 30"/>
          <p:cNvSpPr>
            <a:spLocks noChangeArrowheads="1"/>
          </p:cNvSpPr>
          <p:nvPr/>
        </p:nvSpPr>
        <p:spPr bwMode="auto">
          <a:xfrm>
            <a:off x="4716463"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3" name="Oval 31"/>
          <p:cNvSpPr>
            <a:spLocks noChangeArrowheads="1"/>
          </p:cNvSpPr>
          <p:nvPr/>
        </p:nvSpPr>
        <p:spPr bwMode="auto">
          <a:xfrm>
            <a:off x="3708400" y="47244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4" name="Oval 32"/>
          <p:cNvSpPr>
            <a:spLocks noChangeArrowheads="1"/>
          </p:cNvSpPr>
          <p:nvPr/>
        </p:nvSpPr>
        <p:spPr bwMode="auto">
          <a:xfrm>
            <a:off x="3995738"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5" name="Oval 33"/>
          <p:cNvSpPr>
            <a:spLocks noChangeArrowheads="1"/>
          </p:cNvSpPr>
          <p:nvPr/>
        </p:nvSpPr>
        <p:spPr bwMode="auto">
          <a:xfrm>
            <a:off x="1619250"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6" name="Oval 34"/>
          <p:cNvSpPr>
            <a:spLocks noChangeArrowheads="1"/>
          </p:cNvSpPr>
          <p:nvPr/>
        </p:nvSpPr>
        <p:spPr bwMode="auto">
          <a:xfrm>
            <a:off x="1835150"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7" name="Oval 35"/>
          <p:cNvSpPr>
            <a:spLocks noChangeArrowheads="1"/>
          </p:cNvSpPr>
          <p:nvPr/>
        </p:nvSpPr>
        <p:spPr bwMode="auto">
          <a:xfrm>
            <a:off x="1908175"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8" name="Oval 36"/>
          <p:cNvSpPr>
            <a:spLocks noChangeArrowheads="1"/>
          </p:cNvSpPr>
          <p:nvPr/>
        </p:nvSpPr>
        <p:spPr bwMode="auto">
          <a:xfrm>
            <a:off x="2195513"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49" name="Oval 37"/>
          <p:cNvSpPr>
            <a:spLocks noChangeArrowheads="1"/>
          </p:cNvSpPr>
          <p:nvPr/>
        </p:nvSpPr>
        <p:spPr bwMode="auto">
          <a:xfrm>
            <a:off x="4429125"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0" name="Oval 38"/>
          <p:cNvSpPr>
            <a:spLocks noChangeArrowheads="1"/>
          </p:cNvSpPr>
          <p:nvPr/>
        </p:nvSpPr>
        <p:spPr bwMode="auto">
          <a:xfrm>
            <a:off x="42846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1" name="Oval 39"/>
          <p:cNvSpPr>
            <a:spLocks noChangeArrowheads="1"/>
          </p:cNvSpPr>
          <p:nvPr/>
        </p:nvSpPr>
        <p:spPr bwMode="auto">
          <a:xfrm>
            <a:off x="4500563"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2" name="Oval 40"/>
          <p:cNvSpPr>
            <a:spLocks noChangeArrowheads="1"/>
          </p:cNvSpPr>
          <p:nvPr/>
        </p:nvSpPr>
        <p:spPr bwMode="auto">
          <a:xfrm>
            <a:off x="4573588"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3" name="Oval 41"/>
          <p:cNvSpPr>
            <a:spLocks noChangeArrowheads="1"/>
          </p:cNvSpPr>
          <p:nvPr/>
        </p:nvSpPr>
        <p:spPr bwMode="auto">
          <a:xfrm>
            <a:off x="486092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4" name="Oval 42"/>
          <p:cNvSpPr>
            <a:spLocks noChangeArrowheads="1"/>
          </p:cNvSpPr>
          <p:nvPr/>
        </p:nvSpPr>
        <p:spPr bwMode="auto">
          <a:xfrm>
            <a:off x="4932363"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5" name="Oval 43"/>
          <p:cNvSpPr>
            <a:spLocks noChangeArrowheads="1"/>
          </p:cNvSpPr>
          <p:nvPr/>
        </p:nvSpPr>
        <p:spPr bwMode="auto">
          <a:xfrm>
            <a:off x="4787900" y="49418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6" name="Oval 44"/>
          <p:cNvSpPr>
            <a:spLocks noChangeArrowheads="1"/>
          </p:cNvSpPr>
          <p:nvPr/>
        </p:nvSpPr>
        <p:spPr bwMode="auto">
          <a:xfrm>
            <a:off x="5003800"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7" name="Oval 45"/>
          <p:cNvSpPr>
            <a:spLocks noChangeArrowheads="1"/>
          </p:cNvSpPr>
          <p:nvPr/>
        </p:nvSpPr>
        <p:spPr bwMode="auto">
          <a:xfrm>
            <a:off x="5105400"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8" name="Oval 46"/>
          <p:cNvSpPr>
            <a:spLocks noChangeArrowheads="1"/>
          </p:cNvSpPr>
          <p:nvPr/>
        </p:nvSpPr>
        <p:spPr bwMode="auto">
          <a:xfrm>
            <a:off x="5364163"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59" name="Oval 47"/>
          <p:cNvSpPr>
            <a:spLocks noChangeArrowheads="1"/>
          </p:cNvSpPr>
          <p:nvPr/>
        </p:nvSpPr>
        <p:spPr bwMode="auto">
          <a:xfrm>
            <a:off x="4859338" y="5949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0" name="Oval 48"/>
          <p:cNvSpPr>
            <a:spLocks noChangeArrowheads="1"/>
          </p:cNvSpPr>
          <p:nvPr/>
        </p:nvSpPr>
        <p:spPr bwMode="auto">
          <a:xfrm>
            <a:off x="50038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1" name="Oval 49"/>
          <p:cNvSpPr>
            <a:spLocks noChangeArrowheads="1"/>
          </p:cNvSpPr>
          <p:nvPr/>
        </p:nvSpPr>
        <p:spPr bwMode="auto">
          <a:xfrm>
            <a:off x="529113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2" name="Oval 50"/>
          <p:cNvSpPr>
            <a:spLocks noChangeArrowheads="1"/>
          </p:cNvSpPr>
          <p:nvPr/>
        </p:nvSpPr>
        <p:spPr bwMode="auto">
          <a:xfrm>
            <a:off x="5148263" y="60213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3" name="Oval 51"/>
          <p:cNvSpPr>
            <a:spLocks noChangeArrowheads="1"/>
          </p:cNvSpPr>
          <p:nvPr/>
        </p:nvSpPr>
        <p:spPr bwMode="auto">
          <a:xfrm>
            <a:off x="5435600" y="609441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4" name="Oval 52"/>
          <p:cNvSpPr>
            <a:spLocks noChangeArrowheads="1"/>
          </p:cNvSpPr>
          <p:nvPr/>
        </p:nvSpPr>
        <p:spPr bwMode="auto">
          <a:xfrm>
            <a:off x="57959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5" name="Oval 53"/>
          <p:cNvSpPr>
            <a:spLocks noChangeArrowheads="1"/>
          </p:cNvSpPr>
          <p:nvPr/>
        </p:nvSpPr>
        <p:spPr bwMode="auto">
          <a:xfrm>
            <a:off x="5651500"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6" name="Oval 54"/>
          <p:cNvSpPr>
            <a:spLocks noChangeArrowheads="1"/>
          </p:cNvSpPr>
          <p:nvPr/>
        </p:nvSpPr>
        <p:spPr bwMode="auto">
          <a:xfrm>
            <a:off x="5867400" y="65976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7" name="Oval 55"/>
          <p:cNvSpPr>
            <a:spLocks noChangeArrowheads="1"/>
          </p:cNvSpPr>
          <p:nvPr/>
        </p:nvSpPr>
        <p:spPr bwMode="auto">
          <a:xfrm>
            <a:off x="5969000" y="63373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8" name="Oval 56"/>
          <p:cNvSpPr>
            <a:spLocks noChangeArrowheads="1"/>
          </p:cNvSpPr>
          <p:nvPr/>
        </p:nvSpPr>
        <p:spPr bwMode="auto">
          <a:xfrm>
            <a:off x="6227763" y="6308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69" name="Oval 57"/>
          <p:cNvSpPr>
            <a:spLocks noChangeArrowheads="1"/>
          </p:cNvSpPr>
          <p:nvPr/>
        </p:nvSpPr>
        <p:spPr bwMode="auto">
          <a:xfrm>
            <a:off x="4427538" y="50847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0" name="Oval 58"/>
          <p:cNvSpPr>
            <a:spLocks noChangeArrowheads="1"/>
          </p:cNvSpPr>
          <p:nvPr/>
        </p:nvSpPr>
        <p:spPr bwMode="auto">
          <a:xfrm>
            <a:off x="4140200" y="53006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1" name="Oval 59"/>
          <p:cNvSpPr>
            <a:spLocks noChangeArrowheads="1"/>
          </p:cNvSpPr>
          <p:nvPr/>
        </p:nvSpPr>
        <p:spPr bwMode="auto">
          <a:xfrm>
            <a:off x="4067175" y="55181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2" name="Oval 60"/>
          <p:cNvSpPr>
            <a:spLocks noChangeArrowheads="1"/>
          </p:cNvSpPr>
          <p:nvPr/>
        </p:nvSpPr>
        <p:spPr bwMode="auto">
          <a:xfrm>
            <a:off x="4140200" y="5013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3" name="Oval 61"/>
          <p:cNvSpPr>
            <a:spLocks noChangeArrowheads="1"/>
          </p:cNvSpPr>
          <p:nvPr/>
        </p:nvSpPr>
        <p:spPr bwMode="auto">
          <a:xfrm>
            <a:off x="2195513" y="50133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4" name="Oval 62"/>
          <p:cNvSpPr>
            <a:spLocks noChangeArrowheads="1"/>
          </p:cNvSpPr>
          <p:nvPr/>
        </p:nvSpPr>
        <p:spPr bwMode="auto">
          <a:xfrm>
            <a:off x="323850" y="53022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5" name="Oval 63"/>
          <p:cNvSpPr>
            <a:spLocks noChangeArrowheads="1"/>
          </p:cNvSpPr>
          <p:nvPr/>
        </p:nvSpPr>
        <p:spPr bwMode="auto">
          <a:xfrm>
            <a:off x="10429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6" name="Oval 64"/>
          <p:cNvSpPr>
            <a:spLocks noChangeArrowheads="1"/>
          </p:cNvSpPr>
          <p:nvPr/>
        </p:nvSpPr>
        <p:spPr bwMode="auto">
          <a:xfrm>
            <a:off x="1187450"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7" name="Oval 65"/>
          <p:cNvSpPr>
            <a:spLocks noChangeArrowheads="1"/>
          </p:cNvSpPr>
          <p:nvPr/>
        </p:nvSpPr>
        <p:spPr bwMode="auto">
          <a:xfrm>
            <a:off x="1474788" y="55895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8" name="Oval 66"/>
          <p:cNvSpPr>
            <a:spLocks noChangeArrowheads="1"/>
          </p:cNvSpPr>
          <p:nvPr/>
        </p:nvSpPr>
        <p:spPr bwMode="auto">
          <a:xfrm>
            <a:off x="755650" y="53736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79" name="Oval 67"/>
          <p:cNvSpPr>
            <a:spLocks noChangeArrowheads="1"/>
          </p:cNvSpPr>
          <p:nvPr/>
        </p:nvSpPr>
        <p:spPr bwMode="auto">
          <a:xfrm>
            <a:off x="2484438"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0" name="Oval 68"/>
          <p:cNvSpPr>
            <a:spLocks noChangeArrowheads="1"/>
          </p:cNvSpPr>
          <p:nvPr/>
        </p:nvSpPr>
        <p:spPr bwMode="auto">
          <a:xfrm>
            <a:off x="2339975" y="63103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1" name="Oval 69"/>
          <p:cNvSpPr>
            <a:spLocks noChangeArrowheads="1"/>
          </p:cNvSpPr>
          <p:nvPr/>
        </p:nvSpPr>
        <p:spPr bwMode="auto">
          <a:xfrm>
            <a:off x="2555875" y="65262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2" name="Oval 70"/>
          <p:cNvSpPr>
            <a:spLocks noChangeArrowheads="1"/>
          </p:cNvSpPr>
          <p:nvPr/>
        </p:nvSpPr>
        <p:spPr bwMode="auto">
          <a:xfrm>
            <a:off x="2657475" y="6265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3" name="Oval 71"/>
          <p:cNvSpPr>
            <a:spLocks noChangeArrowheads="1"/>
          </p:cNvSpPr>
          <p:nvPr/>
        </p:nvSpPr>
        <p:spPr bwMode="auto">
          <a:xfrm>
            <a:off x="291623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4" name="Oval 72"/>
          <p:cNvSpPr>
            <a:spLocks noChangeArrowheads="1"/>
          </p:cNvSpPr>
          <p:nvPr/>
        </p:nvSpPr>
        <p:spPr bwMode="auto">
          <a:xfrm>
            <a:off x="13319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5" name="Oval 73"/>
          <p:cNvSpPr>
            <a:spLocks noChangeArrowheads="1"/>
          </p:cNvSpPr>
          <p:nvPr/>
        </p:nvSpPr>
        <p:spPr bwMode="auto">
          <a:xfrm>
            <a:off x="1547813"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6" name="Oval 74"/>
          <p:cNvSpPr>
            <a:spLocks noChangeArrowheads="1"/>
          </p:cNvSpPr>
          <p:nvPr/>
        </p:nvSpPr>
        <p:spPr bwMode="auto">
          <a:xfrm>
            <a:off x="82708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7" name="Oval 75"/>
          <p:cNvSpPr>
            <a:spLocks noChangeArrowheads="1"/>
          </p:cNvSpPr>
          <p:nvPr/>
        </p:nvSpPr>
        <p:spPr bwMode="auto">
          <a:xfrm>
            <a:off x="104298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8" name="Oval 76"/>
          <p:cNvSpPr>
            <a:spLocks noChangeArrowheads="1"/>
          </p:cNvSpPr>
          <p:nvPr/>
        </p:nvSpPr>
        <p:spPr bwMode="auto">
          <a:xfrm>
            <a:off x="107950"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89" name="Oval 77"/>
          <p:cNvSpPr>
            <a:spLocks noChangeArrowheads="1"/>
          </p:cNvSpPr>
          <p:nvPr/>
        </p:nvSpPr>
        <p:spPr bwMode="auto">
          <a:xfrm>
            <a:off x="323850" y="57324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0" name="Oval 78"/>
          <p:cNvSpPr>
            <a:spLocks noChangeArrowheads="1"/>
          </p:cNvSpPr>
          <p:nvPr/>
        </p:nvSpPr>
        <p:spPr bwMode="auto">
          <a:xfrm>
            <a:off x="2051050"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1" name="Oval 79"/>
          <p:cNvSpPr>
            <a:spLocks noChangeArrowheads="1"/>
          </p:cNvSpPr>
          <p:nvPr/>
        </p:nvSpPr>
        <p:spPr bwMode="auto">
          <a:xfrm>
            <a:off x="2843213" y="60213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2" name="Oval 80"/>
          <p:cNvSpPr>
            <a:spLocks noChangeArrowheads="1"/>
          </p:cNvSpPr>
          <p:nvPr/>
        </p:nvSpPr>
        <p:spPr bwMode="auto">
          <a:xfrm>
            <a:off x="313055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3" name="Oval 81"/>
          <p:cNvSpPr>
            <a:spLocks noChangeArrowheads="1"/>
          </p:cNvSpPr>
          <p:nvPr/>
        </p:nvSpPr>
        <p:spPr bwMode="auto">
          <a:xfrm>
            <a:off x="3128963" y="6381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4" name="Oval 82"/>
          <p:cNvSpPr>
            <a:spLocks noChangeArrowheads="1"/>
          </p:cNvSpPr>
          <p:nvPr/>
        </p:nvSpPr>
        <p:spPr bwMode="auto">
          <a:xfrm>
            <a:off x="3348038"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5" name="Oval 83"/>
          <p:cNvSpPr>
            <a:spLocks noChangeArrowheads="1"/>
          </p:cNvSpPr>
          <p:nvPr/>
        </p:nvSpPr>
        <p:spPr bwMode="auto">
          <a:xfrm>
            <a:off x="3635375" y="59483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6" name="Oval 84"/>
          <p:cNvSpPr>
            <a:spLocks noChangeArrowheads="1"/>
          </p:cNvSpPr>
          <p:nvPr/>
        </p:nvSpPr>
        <p:spPr bwMode="auto">
          <a:xfrm>
            <a:off x="3633788" y="62372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7" name="Oval 85"/>
          <p:cNvSpPr>
            <a:spLocks noChangeArrowheads="1"/>
          </p:cNvSpPr>
          <p:nvPr/>
        </p:nvSpPr>
        <p:spPr bwMode="auto">
          <a:xfrm>
            <a:off x="3390900" y="61642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8" name="Oval 86"/>
          <p:cNvSpPr>
            <a:spLocks noChangeArrowheads="1"/>
          </p:cNvSpPr>
          <p:nvPr/>
        </p:nvSpPr>
        <p:spPr bwMode="auto">
          <a:xfrm>
            <a:off x="6443663"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799" name="Oval 87"/>
          <p:cNvSpPr>
            <a:spLocks noChangeArrowheads="1"/>
          </p:cNvSpPr>
          <p:nvPr/>
        </p:nvSpPr>
        <p:spPr bwMode="auto">
          <a:xfrm>
            <a:off x="6731000" y="616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0" name="Oval 88"/>
          <p:cNvSpPr>
            <a:spLocks noChangeArrowheads="1"/>
          </p:cNvSpPr>
          <p:nvPr/>
        </p:nvSpPr>
        <p:spPr bwMode="auto">
          <a:xfrm>
            <a:off x="6486525" y="63801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1" name="Oval 89"/>
          <p:cNvSpPr>
            <a:spLocks noChangeArrowheads="1"/>
          </p:cNvSpPr>
          <p:nvPr/>
        </p:nvSpPr>
        <p:spPr bwMode="auto">
          <a:xfrm>
            <a:off x="3419475" y="64531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2" name="Oval 90"/>
          <p:cNvSpPr>
            <a:spLocks noChangeArrowheads="1"/>
          </p:cNvSpPr>
          <p:nvPr/>
        </p:nvSpPr>
        <p:spPr bwMode="auto">
          <a:xfrm>
            <a:off x="2916238" y="6524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3" name="Oval 91"/>
          <p:cNvSpPr>
            <a:spLocks noChangeArrowheads="1"/>
          </p:cNvSpPr>
          <p:nvPr/>
        </p:nvSpPr>
        <p:spPr bwMode="auto">
          <a:xfrm>
            <a:off x="3924300" y="63087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4" name="Oval 92"/>
          <p:cNvSpPr>
            <a:spLocks noChangeArrowheads="1"/>
          </p:cNvSpPr>
          <p:nvPr/>
        </p:nvSpPr>
        <p:spPr bwMode="auto">
          <a:xfrm>
            <a:off x="4140200" y="60928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5" name="Oval 93"/>
          <p:cNvSpPr>
            <a:spLocks noChangeArrowheads="1"/>
          </p:cNvSpPr>
          <p:nvPr/>
        </p:nvSpPr>
        <p:spPr bwMode="auto">
          <a:xfrm>
            <a:off x="3924300" y="58769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6" name="Oval 94"/>
          <p:cNvSpPr>
            <a:spLocks noChangeArrowheads="1"/>
          </p:cNvSpPr>
          <p:nvPr/>
        </p:nvSpPr>
        <p:spPr bwMode="auto">
          <a:xfrm>
            <a:off x="3779838" y="56610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7" name="Oval 95"/>
          <p:cNvSpPr>
            <a:spLocks noChangeArrowheads="1"/>
          </p:cNvSpPr>
          <p:nvPr/>
        </p:nvSpPr>
        <p:spPr bwMode="auto">
          <a:xfrm>
            <a:off x="468313" y="5516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8" name="Oval 96"/>
          <p:cNvSpPr>
            <a:spLocks noChangeArrowheads="1"/>
          </p:cNvSpPr>
          <p:nvPr/>
        </p:nvSpPr>
        <p:spPr bwMode="auto">
          <a:xfrm>
            <a:off x="611188" y="51577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09" name="Oval 97"/>
          <p:cNvSpPr>
            <a:spLocks noChangeArrowheads="1"/>
          </p:cNvSpPr>
          <p:nvPr/>
        </p:nvSpPr>
        <p:spPr bwMode="auto">
          <a:xfrm>
            <a:off x="2843213"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0" name="Oval 98"/>
          <p:cNvSpPr>
            <a:spLocks noChangeArrowheads="1"/>
          </p:cNvSpPr>
          <p:nvPr/>
        </p:nvSpPr>
        <p:spPr bwMode="auto">
          <a:xfrm>
            <a:off x="2843213" y="48974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1" name="Oval 99"/>
          <p:cNvSpPr>
            <a:spLocks noChangeArrowheads="1"/>
          </p:cNvSpPr>
          <p:nvPr/>
        </p:nvSpPr>
        <p:spPr bwMode="auto">
          <a:xfrm>
            <a:off x="3373438" y="489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2" name="Oval 100"/>
          <p:cNvSpPr>
            <a:spLocks noChangeArrowheads="1"/>
          </p:cNvSpPr>
          <p:nvPr/>
        </p:nvSpPr>
        <p:spPr bwMode="auto">
          <a:xfrm>
            <a:off x="4716463" y="61785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3" name="Oval 101"/>
          <p:cNvSpPr>
            <a:spLocks noChangeArrowheads="1"/>
          </p:cNvSpPr>
          <p:nvPr/>
        </p:nvSpPr>
        <p:spPr bwMode="auto">
          <a:xfrm>
            <a:off x="5507038" y="44370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4" name="Oval 102"/>
          <p:cNvSpPr>
            <a:spLocks noChangeArrowheads="1"/>
          </p:cNvSpPr>
          <p:nvPr/>
        </p:nvSpPr>
        <p:spPr bwMode="auto">
          <a:xfrm>
            <a:off x="5619750" y="488791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5" name="Oval 103"/>
          <p:cNvSpPr>
            <a:spLocks noChangeArrowheads="1"/>
          </p:cNvSpPr>
          <p:nvPr/>
        </p:nvSpPr>
        <p:spPr bwMode="auto">
          <a:xfrm>
            <a:off x="5292725" y="50847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6" name="Oval 104"/>
          <p:cNvSpPr>
            <a:spLocks noChangeArrowheads="1"/>
          </p:cNvSpPr>
          <p:nvPr/>
        </p:nvSpPr>
        <p:spPr bwMode="auto">
          <a:xfrm>
            <a:off x="5651500"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7" name="Oval 105"/>
          <p:cNvSpPr>
            <a:spLocks noChangeArrowheads="1"/>
          </p:cNvSpPr>
          <p:nvPr/>
        </p:nvSpPr>
        <p:spPr bwMode="auto">
          <a:xfrm>
            <a:off x="5219700" y="45815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8" name="Oval 106"/>
          <p:cNvSpPr>
            <a:spLocks noChangeArrowheads="1"/>
          </p:cNvSpPr>
          <p:nvPr/>
        </p:nvSpPr>
        <p:spPr bwMode="auto">
          <a:xfrm>
            <a:off x="5940425" y="46529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19" name="Oval 107"/>
          <p:cNvSpPr>
            <a:spLocks noChangeArrowheads="1"/>
          </p:cNvSpPr>
          <p:nvPr/>
        </p:nvSpPr>
        <p:spPr bwMode="auto">
          <a:xfrm>
            <a:off x="5867400"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0" name="Oval 108"/>
          <p:cNvSpPr>
            <a:spLocks noChangeArrowheads="1"/>
          </p:cNvSpPr>
          <p:nvPr/>
        </p:nvSpPr>
        <p:spPr bwMode="auto">
          <a:xfrm>
            <a:off x="5867400" y="43656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1" name="Oval 109"/>
          <p:cNvSpPr>
            <a:spLocks noChangeArrowheads="1"/>
          </p:cNvSpPr>
          <p:nvPr/>
        </p:nvSpPr>
        <p:spPr bwMode="auto">
          <a:xfrm>
            <a:off x="5148263" y="57340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2" name="Oval 110"/>
          <p:cNvSpPr>
            <a:spLocks noChangeArrowheads="1"/>
          </p:cNvSpPr>
          <p:nvPr/>
        </p:nvSpPr>
        <p:spPr bwMode="auto">
          <a:xfrm>
            <a:off x="6156325" y="6524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3" name="Oval 111"/>
          <p:cNvSpPr>
            <a:spLocks noChangeArrowheads="1"/>
          </p:cNvSpPr>
          <p:nvPr/>
        </p:nvSpPr>
        <p:spPr bwMode="auto">
          <a:xfrm>
            <a:off x="5508625" y="65627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4" name="Oval 112"/>
          <p:cNvSpPr>
            <a:spLocks noChangeArrowheads="1"/>
          </p:cNvSpPr>
          <p:nvPr/>
        </p:nvSpPr>
        <p:spPr bwMode="auto">
          <a:xfrm>
            <a:off x="6156325" y="48688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5" name="Oval 113"/>
          <p:cNvSpPr>
            <a:spLocks noChangeArrowheads="1"/>
          </p:cNvSpPr>
          <p:nvPr/>
        </p:nvSpPr>
        <p:spPr bwMode="auto">
          <a:xfrm>
            <a:off x="6229350" y="43640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6" name="Oval 114"/>
          <p:cNvSpPr>
            <a:spLocks noChangeArrowheads="1"/>
          </p:cNvSpPr>
          <p:nvPr/>
        </p:nvSpPr>
        <p:spPr bwMode="auto">
          <a:xfrm>
            <a:off x="6227763" y="46275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7" name="Oval 115"/>
          <p:cNvSpPr>
            <a:spLocks noChangeArrowheads="1"/>
          </p:cNvSpPr>
          <p:nvPr/>
        </p:nvSpPr>
        <p:spPr bwMode="auto">
          <a:xfrm>
            <a:off x="6462713" y="46529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8" name="Oval 116"/>
          <p:cNvSpPr>
            <a:spLocks noChangeArrowheads="1"/>
          </p:cNvSpPr>
          <p:nvPr/>
        </p:nvSpPr>
        <p:spPr bwMode="auto">
          <a:xfrm>
            <a:off x="6732588" y="45815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29" name="Oval 117"/>
          <p:cNvSpPr>
            <a:spLocks noChangeArrowheads="1"/>
          </p:cNvSpPr>
          <p:nvPr/>
        </p:nvSpPr>
        <p:spPr bwMode="auto">
          <a:xfrm>
            <a:off x="6516688" y="43656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0" name="Oval 118"/>
          <p:cNvSpPr>
            <a:spLocks noChangeArrowheads="1"/>
          </p:cNvSpPr>
          <p:nvPr/>
        </p:nvSpPr>
        <p:spPr bwMode="auto">
          <a:xfrm>
            <a:off x="6732588" y="63817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1" name="Oval 119"/>
          <p:cNvSpPr>
            <a:spLocks noChangeArrowheads="1"/>
          </p:cNvSpPr>
          <p:nvPr/>
        </p:nvSpPr>
        <p:spPr bwMode="auto">
          <a:xfrm>
            <a:off x="6948488"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2" name="Oval 120"/>
          <p:cNvSpPr>
            <a:spLocks noChangeArrowheads="1"/>
          </p:cNvSpPr>
          <p:nvPr/>
        </p:nvSpPr>
        <p:spPr bwMode="auto">
          <a:xfrm>
            <a:off x="7235825" y="62372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3" name="Oval 121"/>
          <p:cNvSpPr>
            <a:spLocks noChangeArrowheads="1"/>
          </p:cNvSpPr>
          <p:nvPr/>
        </p:nvSpPr>
        <p:spPr bwMode="auto">
          <a:xfrm>
            <a:off x="6991350" y="640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4" name="Oval 122"/>
          <p:cNvSpPr>
            <a:spLocks noChangeArrowheads="1"/>
          </p:cNvSpPr>
          <p:nvPr/>
        </p:nvSpPr>
        <p:spPr bwMode="auto">
          <a:xfrm>
            <a:off x="6604000" y="65849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5" name="Oval 123"/>
          <p:cNvSpPr>
            <a:spLocks noChangeArrowheads="1"/>
          </p:cNvSpPr>
          <p:nvPr/>
        </p:nvSpPr>
        <p:spPr bwMode="auto">
          <a:xfrm>
            <a:off x="7019925"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6" name="Oval 124"/>
          <p:cNvSpPr>
            <a:spLocks noChangeArrowheads="1"/>
          </p:cNvSpPr>
          <p:nvPr/>
        </p:nvSpPr>
        <p:spPr bwMode="auto">
          <a:xfrm>
            <a:off x="6084888" y="61118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7" name="Oval 125"/>
          <p:cNvSpPr>
            <a:spLocks noChangeArrowheads="1"/>
          </p:cNvSpPr>
          <p:nvPr/>
        </p:nvSpPr>
        <p:spPr bwMode="auto">
          <a:xfrm>
            <a:off x="6659563"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8" name="Oval 126"/>
          <p:cNvSpPr>
            <a:spLocks noChangeArrowheads="1"/>
          </p:cNvSpPr>
          <p:nvPr/>
        </p:nvSpPr>
        <p:spPr bwMode="auto">
          <a:xfrm>
            <a:off x="6946900" y="47974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39" name="Oval 127"/>
          <p:cNvSpPr>
            <a:spLocks noChangeArrowheads="1"/>
          </p:cNvSpPr>
          <p:nvPr/>
        </p:nvSpPr>
        <p:spPr bwMode="auto">
          <a:xfrm>
            <a:off x="6443663" y="48942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0" name="Oval 128"/>
          <p:cNvSpPr>
            <a:spLocks noChangeArrowheads="1"/>
          </p:cNvSpPr>
          <p:nvPr/>
        </p:nvSpPr>
        <p:spPr bwMode="auto">
          <a:xfrm>
            <a:off x="6778625" y="50228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1" name="Oval 129"/>
          <p:cNvSpPr>
            <a:spLocks noChangeArrowheads="1"/>
          </p:cNvSpPr>
          <p:nvPr/>
        </p:nvSpPr>
        <p:spPr bwMode="auto">
          <a:xfrm>
            <a:off x="7019925" y="51577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2" name="Oval 130"/>
          <p:cNvSpPr>
            <a:spLocks noChangeArrowheads="1"/>
          </p:cNvSpPr>
          <p:nvPr/>
        </p:nvSpPr>
        <p:spPr bwMode="auto">
          <a:xfrm>
            <a:off x="6948488" y="45085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3" name="Oval 131"/>
          <p:cNvSpPr>
            <a:spLocks noChangeArrowheads="1"/>
          </p:cNvSpPr>
          <p:nvPr/>
        </p:nvSpPr>
        <p:spPr bwMode="auto">
          <a:xfrm>
            <a:off x="7380288"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4" name="Oval 132"/>
          <p:cNvSpPr>
            <a:spLocks noChangeArrowheads="1"/>
          </p:cNvSpPr>
          <p:nvPr/>
        </p:nvSpPr>
        <p:spPr bwMode="auto">
          <a:xfrm>
            <a:off x="7523163" y="52101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5" name="Oval 133"/>
          <p:cNvSpPr>
            <a:spLocks noChangeArrowheads="1"/>
          </p:cNvSpPr>
          <p:nvPr/>
        </p:nvSpPr>
        <p:spPr bwMode="auto">
          <a:xfrm>
            <a:off x="7635875"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6" name="Oval 134"/>
          <p:cNvSpPr>
            <a:spLocks noChangeArrowheads="1"/>
          </p:cNvSpPr>
          <p:nvPr/>
        </p:nvSpPr>
        <p:spPr bwMode="auto">
          <a:xfrm>
            <a:off x="7667625" y="5426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7" name="Oval 135"/>
          <p:cNvSpPr>
            <a:spLocks noChangeArrowheads="1"/>
          </p:cNvSpPr>
          <p:nvPr/>
        </p:nvSpPr>
        <p:spPr bwMode="auto">
          <a:xfrm>
            <a:off x="7235825" y="5354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8" name="Oval 136"/>
          <p:cNvSpPr>
            <a:spLocks noChangeArrowheads="1"/>
          </p:cNvSpPr>
          <p:nvPr/>
        </p:nvSpPr>
        <p:spPr bwMode="auto">
          <a:xfrm>
            <a:off x="7956550" y="54260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49" name="Oval 137"/>
          <p:cNvSpPr>
            <a:spLocks noChangeArrowheads="1"/>
          </p:cNvSpPr>
          <p:nvPr/>
        </p:nvSpPr>
        <p:spPr bwMode="auto">
          <a:xfrm>
            <a:off x="7883525" y="56419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0" name="Oval 138"/>
          <p:cNvSpPr>
            <a:spLocks noChangeArrowheads="1"/>
          </p:cNvSpPr>
          <p:nvPr/>
        </p:nvSpPr>
        <p:spPr bwMode="auto">
          <a:xfrm>
            <a:off x="7883525" y="51387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1" name="Oval 139"/>
          <p:cNvSpPr>
            <a:spLocks noChangeArrowheads="1"/>
          </p:cNvSpPr>
          <p:nvPr/>
        </p:nvSpPr>
        <p:spPr bwMode="auto">
          <a:xfrm>
            <a:off x="7451725" y="60928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2" name="Oval 140"/>
          <p:cNvSpPr>
            <a:spLocks noChangeArrowheads="1"/>
          </p:cNvSpPr>
          <p:nvPr/>
        </p:nvSpPr>
        <p:spPr bwMode="auto">
          <a:xfrm>
            <a:off x="7235825" y="58054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3" name="Oval 141"/>
          <p:cNvSpPr>
            <a:spLocks noChangeArrowheads="1"/>
          </p:cNvSpPr>
          <p:nvPr/>
        </p:nvSpPr>
        <p:spPr bwMode="auto">
          <a:xfrm>
            <a:off x="7524750" y="58769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4" name="Oval 142"/>
          <p:cNvSpPr>
            <a:spLocks noChangeArrowheads="1"/>
          </p:cNvSpPr>
          <p:nvPr/>
        </p:nvSpPr>
        <p:spPr bwMode="auto">
          <a:xfrm>
            <a:off x="7667625" y="49418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5" name="Oval 143"/>
          <p:cNvSpPr>
            <a:spLocks noChangeArrowheads="1"/>
          </p:cNvSpPr>
          <p:nvPr/>
        </p:nvSpPr>
        <p:spPr bwMode="auto">
          <a:xfrm>
            <a:off x="7181850" y="49196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6" name="Oval 144"/>
          <p:cNvSpPr>
            <a:spLocks noChangeArrowheads="1"/>
          </p:cNvSpPr>
          <p:nvPr/>
        </p:nvSpPr>
        <p:spPr bwMode="auto">
          <a:xfrm>
            <a:off x="7451725" y="48482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7" name="Oval 145"/>
          <p:cNvSpPr>
            <a:spLocks noChangeArrowheads="1"/>
          </p:cNvSpPr>
          <p:nvPr/>
        </p:nvSpPr>
        <p:spPr bwMode="auto">
          <a:xfrm>
            <a:off x="7235825" y="46323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8" name="Oval 146"/>
          <p:cNvSpPr>
            <a:spLocks noChangeArrowheads="1"/>
          </p:cNvSpPr>
          <p:nvPr/>
        </p:nvSpPr>
        <p:spPr bwMode="auto">
          <a:xfrm>
            <a:off x="7378700" y="50641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59" name="Oval 147"/>
          <p:cNvSpPr>
            <a:spLocks noChangeArrowheads="1"/>
          </p:cNvSpPr>
          <p:nvPr/>
        </p:nvSpPr>
        <p:spPr bwMode="auto">
          <a:xfrm>
            <a:off x="8893175" y="55895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0" name="Oval 148"/>
          <p:cNvSpPr>
            <a:spLocks noChangeArrowheads="1"/>
          </p:cNvSpPr>
          <p:nvPr/>
        </p:nvSpPr>
        <p:spPr bwMode="auto">
          <a:xfrm>
            <a:off x="8532813" y="55165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1" name="Oval 149"/>
          <p:cNvSpPr>
            <a:spLocks noChangeArrowheads="1"/>
          </p:cNvSpPr>
          <p:nvPr/>
        </p:nvSpPr>
        <p:spPr bwMode="auto">
          <a:xfrm>
            <a:off x="8388350" y="572135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2" name="Oval 150"/>
          <p:cNvSpPr>
            <a:spLocks noChangeArrowheads="1"/>
          </p:cNvSpPr>
          <p:nvPr/>
        </p:nvSpPr>
        <p:spPr bwMode="auto">
          <a:xfrm>
            <a:off x="8677275" y="5732463"/>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3" name="Oval 151"/>
          <p:cNvSpPr>
            <a:spLocks noChangeArrowheads="1"/>
          </p:cNvSpPr>
          <p:nvPr/>
        </p:nvSpPr>
        <p:spPr bwMode="auto">
          <a:xfrm>
            <a:off x="8531225" y="52276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4" name="Oval 152"/>
          <p:cNvSpPr>
            <a:spLocks noChangeArrowheads="1"/>
          </p:cNvSpPr>
          <p:nvPr/>
        </p:nvSpPr>
        <p:spPr bwMode="auto">
          <a:xfrm>
            <a:off x="8243888" y="544353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5" name="Oval 153"/>
          <p:cNvSpPr>
            <a:spLocks noChangeArrowheads="1"/>
          </p:cNvSpPr>
          <p:nvPr/>
        </p:nvSpPr>
        <p:spPr bwMode="auto">
          <a:xfrm>
            <a:off x="8170863" y="566102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6" name="Oval 154"/>
          <p:cNvSpPr>
            <a:spLocks noChangeArrowheads="1"/>
          </p:cNvSpPr>
          <p:nvPr/>
        </p:nvSpPr>
        <p:spPr bwMode="auto">
          <a:xfrm>
            <a:off x="8243888" y="5156200"/>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7" name="Oval 155"/>
          <p:cNvSpPr>
            <a:spLocks noChangeArrowheads="1"/>
          </p:cNvSpPr>
          <p:nvPr/>
        </p:nvSpPr>
        <p:spPr bwMode="auto">
          <a:xfrm>
            <a:off x="8893175" y="51577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8" name="Oval 156"/>
          <p:cNvSpPr>
            <a:spLocks noChangeArrowheads="1"/>
          </p:cNvSpPr>
          <p:nvPr/>
        </p:nvSpPr>
        <p:spPr bwMode="auto">
          <a:xfrm>
            <a:off x="8748713" y="5373688"/>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69" name="Oval 157"/>
          <p:cNvSpPr>
            <a:spLocks noChangeArrowheads="1"/>
          </p:cNvSpPr>
          <p:nvPr/>
        </p:nvSpPr>
        <p:spPr bwMode="auto">
          <a:xfrm>
            <a:off x="1417638"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0" name="Oval 158"/>
          <p:cNvSpPr>
            <a:spLocks noChangeArrowheads="1"/>
          </p:cNvSpPr>
          <p:nvPr/>
        </p:nvSpPr>
        <p:spPr bwMode="auto">
          <a:xfrm>
            <a:off x="1258888" y="5300663"/>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1" name="Oval 159"/>
          <p:cNvSpPr>
            <a:spLocks noChangeArrowheads="1"/>
          </p:cNvSpPr>
          <p:nvPr/>
        </p:nvSpPr>
        <p:spPr bwMode="auto">
          <a:xfrm>
            <a:off x="1619250" y="4984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2" name="Oval 160"/>
          <p:cNvSpPr>
            <a:spLocks noChangeArrowheads="1"/>
          </p:cNvSpPr>
          <p:nvPr/>
        </p:nvSpPr>
        <p:spPr bwMode="auto">
          <a:xfrm>
            <a:off x="1835150" y="52006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3" name="Oval 161"/>
          <p:cNvSpPr>
            <a:spLocks noChangeArrowheads="1"/>
          </p:cNvSpPr>
          <p:nvPr/>
        </p:nvSpPr>
        <p:spPr bwMode="auto">
          <a:xfrm>
            <a:off x="1476375" y="581977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4" name="Oval 162"/>
          <p:cNvSpPr>
            <a:spLocks noChangeArrowheads="1"/>
          </p:cNvSpPr>
          <p:nvPr/>
        </p:nvSpPr>
        <p:spPr bwMode="auto">
          <a:xfrm>
            <a:off x="2095500" y="47688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5" name="Oval 163"/>
          <p:cNvSpPr>
            <a:spLocks noChangeArrowheads="1"/>
          </p:cNvSpPr>
          <p:nvPr/>
        </p:nvSpPr>
        <p:spPr bwMode="auto">
          <a:xfrm>
            <a:off x="2354263" y="440848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6" name="Oval 164"/>
          <p:cNvSpPr>
            <a:spLocks noChangeArrowheads="1"/>
          </p:cNvSpPr>
          <p:nvPr/>
        </p:nvSpPr>
        <p:spPr bwMode="auto">
          <a:xfrm>
            <a:off x="1863725" y="4567238"/>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7" name="Oval 165"/>
          <p:cNvSpPr>
            <a:spLocks noChangeArrowheads="1"/>
          </p:cNvSpPr>
          <p:nvPr/>
        </p:nvSpPr>
        <p:spPr bwMode="auto">
          <a:xfrm>
            <a:off x="3290888" y="4422775"/>
            <a:ext cx="215900" cy="215900"/>
          </a:xfrm>
          <a:prstGeom prst="ellipse">
            <a:avLst/>
          </a:prstGeom>
          <a:solidFill>
            <a:srgbClr val="FF0000"/>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8" name="Oval 166"/>
          <p:cNvSpPr>
            <a:spLocks noChangeArrowheads="1"/>
          </p:cNvSpPr>
          <p:nvPr/>
        </p:nvSpPr>
        <p:spPr bwMode="auto">
          <a:xfrm>
            <a:off x="2887663" y="4349750"/>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115879" name="Oval 167"/>
          <p:cNvSpPr>
            <a:spLocks noChangeArrowheads="1"/>
          </p:cNvSpPr>
          <p:nvPr/>
        </p:nvSpPr>
        <p:spPr bwMode="auto">
          <a:xfrm>
            <a:off x="107950" y="5229225"/>
            <a:ext cx="215900" cy="215900"/>
          </a:xfrm>
          <a:prstGeom prst="ellipse">
            <a:avLst/>
          </a:prstGeom>
          <a:solidFill>
            <a:schemeClr val="accent2"/>
          </a:solidFill>
          <a:ln>
            <a:noFill/>
          </a:ln>
          <a:effectLst/>
          <a:extLst/>
        </p:spPr>
        <p:txBody>
          <a:bodyPr wrap="none" anchor="ctr"/>
          <a:lstStyle/>
          <a:p>
            <a:pPr>
              <a:defRPr/>
            </a:pPr>
            <a:endParaRPr lang="fr-FR">
              <a:effectLst>
                <a:outerShdw blurRad="38100" dist="38100" dir="2700000" algn="tl">
                  <a:srgbClr val="000000">
                    <a:alpha val="43137"/>
                  </a:srgbClr>
                </a:outerShdw>
              </a:effectLst>
            </a:endParaRPr>
          </a:p>
        </p:txBody>
      </p:sp>
      <p:sp>
        <p:nvSpPr>
          <p:cNvPr id="6302" name="Text Box 168"/>
          <p:cNvSpPr txBox="1">
            <a:spLocks noChangeArrowheads="1"/>
          </p:cNvSpPr>
          <p:nvPr/>
        </p:nvSpPr>
        <p:spPr bwMode="auto">
          <a:xfrm>
            <a:off x="0" y="6276975"/>
            <a:ext cx="1295400" cy="581025"/>
          </a:xfrm>
          <a:prstGeom prst="rect">
            <a:avLst/>
          </a:prstGeom>
          <a:noFill/>
          <a:ln w="9525">
            <a:noFill/>
            <a:miter lim="800000"/>
            <a:headEnd/>
            <a:tailEnd/>
          </a:ln>
        </p:spPr>
        <p:txBody>
          <a:bodyPr>
            <a:spAutoFit/>
          </a:bodyPr>
          <a:lstStyle/>
          <a:p>
            <a:pPr algn="ctr"/>
            <a:r>
              <a:rPr lang="fr-FR" sz="1600" b="1" i="0">
                <a:latin typeface="Arial" charset="0"/>
                <a:sym typeface="Wingdings" pitchFamily="2" charset="2"/>
              </a:rPr>
              <a:t>artère</a:t>
            </a:r>
          </a:p>
          <a:p>
            <a:pPr algn="ctr"/>
            <a:r>
              <a:rPr lang="fr-FR" sz="1600" b="1" i="0">
                <a:latin typeface="Arial" charset="0"/>
                <a:sym typeface="Wingdings" pitchFamily="2" charset="2"/>
              </a:rPr>
              <a:t>pulmonaire</a:t>
            </a:r>
          </a:p>
        </p:txBody>
      </p:sp>
      <p:sp>
        <p:nvSpPr>
          <p:cNvPr id="6303" name="Text Box 169"/>
          <p:cNvSpPr txBox="1">
            <a:spLocks noChangeArrowheads="1"/>
          </p:cNvSpPr>
          <p:nvPr/>
        </p:nvSpPr>
        <p:spPr bwMode="auto">
          <a:xfrm>
            <a:off x="7885113" y="6303963"/>
            <a:ext cx="1295400" cy="581025"/>
          </a:xfrm>
          <a:prstGeom prst="rect">
            <a:avLst/>
          </a:prstGeom>
          <a:noFill/>
          <a:ln w="9525">
            <a:noFill/>
            <a:miter lim="800000"/>
            <a:headEnd/>
            <a:tailEnd/>
          </a:ln>
        </p:spPr>
        <p:txBody>
          <a:bodyPr>
            <a:spAutoFit/>
          </a:bodyPr>
          <a:lstStyle/>
          <a:p>
            <a:pPr algn="ctr"/>
            <a:r>
              <a:rPr lang="fr-FR" sz="1600" b="1" i="0">
                <a:latin typeface="Arial" charset="0"/>
                <a:sym typeface="Wingdings" pitchFamily="2" charset="2"/>
              </a:rPr>
              <a:t>veine</a:t>
            </a:r>
          </a:p>
          <a:p>
            <a:pPr algn="ctr"/>
            <a:r>
              <a:rPr lang="fr-FR" sz="1600" b="1" i="0">
                <a:latin typeface="Arial" charset="0"/>
                <a:sym typeface="Wingdings" pitchFamily="2" charset="2"/>
              </a:rPr>
              <a:t>pulmonaire</a:t>
            </a:r>
          </a:p>
        </p:txBody>
      </p:sp>
      <p:sp>
        <p:nvSpPr>
          <p:cNvPr id="115885" name="Freeform 173"/>
          <p:cNvSpPr>
            <a:spLocks/>
          </p:cNvSpPr>
          <p:nvPr/>
        </p:nvSpPr>
        <p:spPr bwMode="auto">
          <a:xfrm>
            <a:off x="-36513" y="4281488"/>
            <a:ext cx="7392988" cy="1811337"/>
          </a:xfrm>
          <a:custGeom>
            <a:avLst/>
            <a:gdLst>
              <a:gd name="T0" fmla="*/ 0 w 4657"/>
              <a:gd name="T1" fmla="*/ 506 h 1141"/>
              <a:gd name="T2" fmla="*/ 363 w 4657"/>
              <a:gd name="T3" fmla="*/ 552 h 1141"/>
              <a:gd name="T4" fmla="*/ 635 w 4657"/>
              <a:gd name="T5" fmla="*/ 506 h 1141"/>
              <a:gd name="T6" fmla="*/ 998 w 4657"/>
              <a:gd name="T7" fmla="*/ 234 h 1141"/>
              <a:gd name="T8" fmla="*/ 1315 w 4657"/>
              <a:gd name="T9" fmla="*/ 98 h 1141"/>
              <a:gd name="T10" fmla="*/ 1633 w 4657"/>
              <a:gd name="T11" fmla="*/ 7 h 1141"/>
              <a:gd name="T12" fmla="*/ 2177 w 4657"/>
              <a:gd name="T13" fmla="*/ 53 h 1141"/>
              <a:gd name="T14" fmla="*/ 2585 w 4657"/>
              <a:gd name="T15" fmla="*/ 234 h 1141"/>
              <a:gd name="T16" fmla="*/ 2948 w 4657"/>
              <a:gd name="T17" fmla="*/ 506 h 1141"/>
              <a:gd name="T18" fmla="*/ 3357 w 4657"/>
              <a:gd name="T19" fmla="*/ 915 h 1141"/>
              <a:gd name="T20" fmla="*/ 3629 w 4657"/>
              <a:gd name="T21" fmla="*/ 1051 h 1141"/>
              <a:gd name="T22" fmla="*/ 3946 w 4657"/>
              <a:gd name="T23" fmla="*/ 1141 h 1141"/>
              <a:gd name="T24" fmla="*/ 4309 w 4657"/>
              <a:gd name="T25" fmla="*/ 1051 h 1141"/>
              <a:gd name="T26" fmla="*/ 4536 w 4657"/>
              <a:gd name="T27" fmla="*/ 915 h 1141"/>
              <a:gd name="T28" fmla="*/ 4627 w 4657"/>
              <a:gd name="T29" fmla="*/ 824 h 1141"/>
              <a:gd name="T30" fmla="*/ 4355 w 4657"/>
              <a:gd name="T31" fmla="*/ 597 h 1141"/>
              <a:gd name="T32" fmla="*/ 4082 w 4657"/>
              <a:gd name="T33" fmla="*/ 506 h 1141"/>
              <a:gd name="T34" fmla="*/ 3765 w 4657"/>
              <a:gd name="T35" fmla="*/ 506 h 1141"/>
              <a:gd name="T36" fmla="*/ 3402 w 4657"/>
              <a:gd name="T37" fmla="*/ 688 h 1141"/>
              <a:gd name="T38" fmla="*/ 3266 w 4657"/>
              <a:gd name="T39" fmla="*/ 778 h 1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57" h="1141">
                <a:moveTo>
                  <a:pt x="0" y="506"/>
                </a:moveTo>
                <a:cubicBezTo>
                  <a:pt x="128" y="529"/>
                  <a:pt x="257" y="552"/>
                  <a:pt x="363" y="552"/>
                </a:cubicBezTo>
                <a:cubicBezTo>
                  <a:pt x="469" y="552"/>
                  <a:pt x="529" y="559"/>
                  <a:pt x="635" y="506"/>
                </a:cubicBezTo>
                <a:cubicBezTo>
                  <a:pt x="741" y="453"/>
                  <a:pt x="885" y="302"/>
                  <a:pt x="998" y="234"/>
                </a:cubicBezTo>
                <a:cubicBezTo>
                  <a:pt x="1111" y="166"/>
                  <a:pt x="1209" y="136"/>
                  <a:pt x="1315" y="98"/>
                </a:cubicBezTo>
                <a:cubicBezTo>
                  <a:pt x="1421" y="60"/>
                  <a:pt x="1489" y="14"/>
                  <a:pt x="1633" y="7"/>
                </a:cubicBezTo>
                <a:cubicBezTo>
                  <a:pt x="1777" y="0"/>
                  <a:pt x="2018" y="15"/>
                  <a:pt x="2177" y="53"/>
                </a:cubicBezTo>
                <a:cubicBezTo>
                  <a:pt x="2336" y="91"/>
                  <a:pt x="2457" y="159"/>
                  <a:pt x="2585" y="234"/>
                </a:cubicBezTo>
                <a:cubicBezTo>
                  <a:pt x="2713" y="309"/>
                  <a:pt x="2819" y="393"/>
                  <a:pt x="2948" y="506"/>
                </a:cubicBezTo>
                <a:cubicBezTo>
                  <a:pt x="3077" y="619"/>
                  <a:pt x="3244" y="824"/>
                  <a:pt x="3357" y="915"/>
                </a:cubicBezTo>
                <a:cubicBezTo>
                  <a:pt x="3470" y="1006"/>
                  <a:pt x="3531" y="1013"/>
                  <a:pt x="3629" y="1051"/>
                </a:cubicBezTo>
                <a:cubicBezTo>
                  <a:pt x="3727" y="1089"/>
                  <a:pt x="3833" y="1141"/>
                  <a:pt x="3946" y="1141"/>
                </a:cubicBezTo>
                <a:cubicBezTo>
                  <a:pt x="4059" y="1141"/>
                  <a:pt x="4211" y="1089"/>
                  <a:pt x="4309" y="1051"/>
                </a:cubicBezTo>
                <a:cubicBezTo>
                  <a:pt x="4407" y="1013"/>
                  <a:pt x="4483" y="953"/>
                  <a:pt x="4536" y="915"/>
                </a:cubicBezTo>
                <a:cubicBezTo>
                  <a:pt x="4589" y="877"/>
                  <a:pt x="4657" y="877"/>
                  <a:pt x="4627" y="824"/>
                </a:cubicBezTo>
                <a:cubicBezTo>
                  <a:pt x="4597" y="771"/>
                  <a:pt x="4446" y="650"/>
                  <a:pt x="4355" y="597"/>
                </a:cubicBezTo>
                <a:cubicBezTo>
                  <a:pt x="4264" y="544"/>
                  <a:pt x="4180" y="521"/>
                  <a:pt x="4082" y="506"/>
                </a:cubicBezTo>
                <a:cubicBezTo>
                  <a:pt x="3984" y="491"/>
                  <a:pt x="3878" y="476"/>
                  <a:pt x="3765" y="506"/>
                </a:cubicBezTo>
                <a:cubicBezTo>
                  <a:pt x="3652" y="536"/>
                  <a:pt x="3485" y="643"/>
                  <a:pt x="3402" y="688"/>
                </a:cubicBezTo>
                <a:cubicBezTo>
                  <a:pt x="3319" y="733"/>
                  <a:pt x="3292" y="755"/>
                  <a:pt x="3266" y="778"/>
                </a:cubicBezTo>
              </a:path>
            </a:pathLst>
          </a:custGeom>
          <a:noFill/>
          <a:ln w="38100"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6" name="Freeform 174"/>
          <p:cNvSpPr>
            <a:spLocks/>
          </p:cNvSpPr>
          <p:nvPr/>
        </p:nvSpPr>
        <p:spPr bwMode="auto">
          <a:xfrm>
            <a:off x="34925" y="5121275"/>
            <a:ext cx="4632325" cy="1716088"/>
          </a:xfrm>
          <a:custGeom>
            <a:avLst/>
            <a:gdLst>
              <a:gd name="T0" fmla="*/ 0 w 2918"/>
              <a:gd name="T1" fmla="*/ 567 h 1081"/>
              <a:gd name="T2" fmla="*/ 318 w 2918"/>
              <a:gd name="T3" fmla="*/ 567 h 1081"/>
              <a:gd name="T4" fmla="*/ 590 w 2918"/>
              <a:gd name="T5" fmla="*/ 567 h 1081"/>
              <a:gd name="T6" fmla="*/ 953 w 2918"/>
              <a:gd name="T7" fmla="*/ 839 h 1081"/>
              <a:gd name="T8" fmla="*/ 1134 w 2918"/>
              <a:gd name="T9" fmla="*/ 975 h 1081"/>
              <a:gd name="T10" fmla="*/ 1452 w 2918"/>
              <a:gd name="T11" fmla="*/ 1066 h 1081"/>
              <a:gd name="T12" fmla="*/ 1724 w 2918"/>
              <a:gd name="T13" fmla="*/ 1066 h 1081"/>
              <a:gd name="T14" fmla="*/ 2042 w 2918"/>
              <a:gd name="T15" fmla="*/ 1066 h 1081"/>
              <a:gd name="T16" fmla="*/ 2314 w 2918"/>
              <a:gd name="T17" fmla="*/ 975 h 1081"/>
              <a:gd name="T18" fmla="*/ 2540 w 2918"/>
              <a:gd name="T19" fmla="*/ 884 h 1081"/>
              <a:gd name="T20" fmla="*/ 2722 w 2918"/>
              <a:gd name="T21" fmla="*/ 794 h 1081"/>
              <a:gd name="T22" fmla="*/ 2813 w 2918"/>
              <a:gd name="T23" fmla="*/ 703 h 1081"/>
              <a:gd name="T24" fmla="*/ 2858 w 2918"/>
              <a:gd name="T25" fmla="*/ 703 h 1081"/>
              <a:gd name="T26" fmla="*/ 2450 w 2918"/>
              <a:gd name="T27" fmla="*/ 295 h 1081"/>
              <a:gd name="T28" fmla="*/ 2268 w 2918"/>
              <a:gd name="T29" fmla="*/ 159 h 1081"/>
              <a:gd name="T30" fmla="*/ 1996 w 2918"/>
              <a:gd name="T31" fmla="*/ 23 h 1081"/>
              <a:gd name="T32" fmla="*/ 1724 w 2918"/>
              <a:gd name="T33" fmla="*/ 23 h 1081"/>
              <a:gd name="T34" fmla="*/ 1452 w 2918"/>
              <a:gd name="T35" fmla="*/ 113 h 1081"/>
              <a:gd name="T36" fmla="*/ 1225 w 2918"/>
              <a:gd name="T37" fmla="*/ 204 h 1081"/>
              <a:gd name="T38" fmla="*/ 1180 w 2918"/>
              <a:gd name="T39" fmla="*/ 249 h 1081"/>
              <a:gd name="T40" fmla="*/ 1497 w 2918"/>
              <a:gd name="T41" fmla="*/ 476 h 1081"/>
              <a:gd name="T42" fmla="*/ 1815 w 2918"/>
              <a:gd name="T43" fmla="*/ 522 h 1081"/>
              <a:gd name="T44" fmla="*/ 2087 w 2918"/>
              <a:gd name="T45" fmla="*/ 476 h 1081"/>
              <a:gd name="T46" fmla="*/ 2314 w 2918"/>
              <a:gd name="T47" fmla="*/ 340 h 1081"/>
              <a:gd name="T48" fmla="*/ 2404 w 2918"/>
              <a:gd name="T49" fmla="*/ 249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18" h="1081">
                <a:moveTo>
                  <a:pt x="0" y="567"/>
                </a:moveTo>
                <a:cubicBezTo>
                  <a:pt x="110" y="567"/>
                  <a:pt x="220" y="567"/>
                  <a:pt x="318" y="567"/>
                </a:cubicBezTo>
                <a:cubicBezTo>
                  <a:pt x="416" y="567"/>
                  <a:pt x="484" y="522"/>
                  <a:pt x="590" y="567"/>
                </a:cubicBezTo>
                <a:cubicBezTo>
                  <a:pt x="696" y="612"/>
                  <a:pt x="862" y="771"/>
                  <a:pt x="953" y="839"/>
                </a:cubicBezTo>
                <a:cubicBezTo>
                  <a:pt x="1044" y="907"/>
                  <a:pt x="1051" y="937"/>
                  <a:pt x="1134" y="975"/>
                </a:cubicBezTo>
                <a:cubicBezTo>
                  <a:pt x="1217" y="1013"/>
                  <a:pt x="1354" y="1051"/>
                  <a:pt x="1452" y="1066"/>
                </a:cubicBezTo>
                <a:cubicBezTo>
                  <a:pt x="1550" y="1081"/>
                  <a:pt x="1626" y="1066"/>
                  <a:pt x="1724" y="1066"/>
                </a:cubicBezTo>
                <a:cubicBezTo>
                  <a:pt x="1822" y="1066"/>
                  <a:pt x="1944" y="1081"/>
                  <a:pt x="2042" y="1066"/>
                </a:cubicBezTo>
                <a:cubicBezTo>
                  <a:pt x="2140" y="1051"/>
                  <a:pt x="2231" y="1005"/>
                  <a:pt x="2314" y="975"/>
                </a:cubicBezTo>
                <a:cubicBezTo>
                  <a:pt x="2397" y="945"/>
                  <a:pt x="2472" y="914"/>
                  <a:pt x="2540" y="884"/>
                </a:cubicBezTo>
                <a:cubicBezTo>
                  <a:pt x="2608" y="854"/>
                  <a:pt x="2677" y="824"/>
                  <a:pt x="2722" y="794"/>
                </a:cubicBezTo>
                <a:cubicBezTo>
                  <a:pt x="2767" y="764"/>
                  <a:pt x="2790" y="718"/>
                  <a:pt x="2813" y="703"/>
                </a:cubicBezTo>
                <a:cubicBezTo>
                  <a:pt x="2836" y="688"/>
                  <a:pt x="2918" y="771"/>
                  <a:pt x="2858" y="703"/>
                </a:cubicBezTo>
                <a:cubicBezTo>
                  <a:pt x="2798" y="635"/>
                  <a:pt x="2548" y="386"/>
                  <a:pt x="2450" y="295"/>
                </a:cubicBezTo>
                <a:cubicBezTo>
                  <a:pt x="2352" y="204"/>
                  <a:pt x="2344" y="204"/>
                  <a:pt x="2268" y="159"/>
                </a:cubicBezTo>
                <a:cubicBezTo>
                  <a:pt x="2192" y="114"/>
                  <a:pt x="2087" y="46"/>
                  <a:pt x="1996" y="23"/>
                </a:cubicBezTo>
                <a:cubicBezTo>
                  <a:pt x="1905" y="0"/>
                  <a:pt x="1815" y="8"/>
                  <a:pt x="1724" y="23"/>
                </a:cubicBezTo>
                <a:cubicBezTo>
                  <a:pt x="1633" y="38"/>
                  <a:pt x="1535" y="83"/>
                  <a:pt x="1452" y="113"/>
                </a:cubicBezTo>
                <a:cubicBezTo>
                  <a:pt x="1369" y="143"/>
                  <a:pt x="1270" y="181"/>
                  <a:pt x="1225" y="204"/>
                </a:cubicBezTo>
                <a:cubicBezTo>
                  <a:pt x="1180" y="227"/>
                  <a:pt x="1135" y="204"/>
                  <a:pt x="1180" y="249"/>
                </a:cubicBezTo>
                <a:cubicBezTo>
                  <a:pt x="1225" y="294"/>
                  <a:pt x="1391" y="430"/>
                  <a:pt x="1497" y="476"/>
                </a:cubicBezTo>
                <a:cubicBezTo>
                  <a:pt x="1603" y="522"/>
                  <a:pt x="1717" y="522"/>
                  <a:pt x="1815" y="522"/>
                </a:cubicBezTo>
                <a:cubicBezTo>
                  <a:pt x="1913" y="522"/>
                  <a:pt x="2004" y="506"/>
                  <a:pt x="2087" y="476"/>
                </a:cubicBezTo>
                <a:cubicBezTo>
                  <a:pt x="2170" y="446"/>
                  <a:pt x="2261" y="378"/>
                  <a:pt x="2314" y="340"/>
                </a:cubicBezTo>
                <a:cubicBezTo>
                  <a:pt x="2367" y="302"/>
                  <a:pt x="2385" y="275"/>
                  <a:pt x="2404" y="249"/>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7" name="Freeform 175"/>
          <p:cNvSpPr>
            <a:spLocks/>
          </p:cNvSpPr>
          <p:nvPr/>
        </p:nvSpPr>
        <p:spPr bwMode="auto">
          <a:xfrm>
            <a:off x="4500563" y="4256088"/>
            <a:ext cx="4679950" cy="865187"/>
          </a:xfrm>
          <a:custGeom>
            <a:avLst/>
            <a:gdLst>
              <a:gd name="T0" fmla="*/ 0 w 2903"/>
              <a:gd name="T1" fmla="*/ 432 h 545"/>
              <a:gd name="T2" fmla="*/ 91 w 2903"/>
              <a:gd name="T3" fmla="*/ 295 h 545"/>
              <a:gd name="T4" fmla="*/ 408 w 2903"/>
              <a:gd name="T5" fmla="*/ 159 h 545"/>
              <a:gd name="T6" fmla="*/ 771 w 2903"/>
              <a:gd name="T7" fmla="*/ 23 h 545"/>
              <a:gd name="T8" fmla="*/ 1225 w 2903"/>
              <a:gd name="T9" fmla="*/ 23 h 545"/>
              <a:gd name="T10" fmla="*/ 1542 w 2903"/>
              <a:gd name="T11" fmla="*/ 114 h 545"/>
              <a:gd name="T12" fmla="*/ 1814 w 2903"/>
              <a:gd name="T13" fmla="*/ 250 h 545"/>
              <a:gd name="T14" fmla="*/ 1996 w 2903"/>
              <a:gd name="T15" fmla="*/ 386 h 545"/>
              <a:gd name="T16" fmla="*/ 2177 w 2903"/>
              <a:gd name="T17" fmla="*/ 522 h 545"/>
              <a:gd name="T18" fmla="*/ 2313 w 2903"/>
              <a:gd name="T19" fmla="*/ 522 h 545"/>
              <a:gd name="T20" fmla="*/ 2631 w 2903"/>
              <a:gd name="T21" fmla="*/ 522 h 545"/>
              <a:gd name="T22" fmla="*/ 2903 w 2903"/>
              <a:gd name="T23" fmla="*/ 522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03" h="545">
                <a:moveTo>
                  <a:pt x="0" y="432"/>
                </a:moveTo>
                <a:cubicBezTo>
                  <a:pt x="11" y="386"/>
                  <a:pt x="23" y="340"/>
                  <a:pt x="91" y="295"/>
                </a:cubicBezTo>
                <a:cubicBezTo>
                  <a:pt x="159" y="250"/>
                  <a:pt x="295" y="204"/>
                  <a:pt x="408" y="159"/>
                </a:cubicBezTo>
                <a:cubicBezTo>
                  <a:pt x="521" y="114"/>
                  <a:pt x="635" y="46"/>
                  <a:pt x="771" y="23"/>
                </a:cubicBezTo>
                <a:cubicBezTo>
                  <a:pt x="907" y="0"/>
                  <a:pt x="1097" y="8"/>
                  <a:pt x="1225" y="23"/>
                </a:cubicBezTo>
                <a:cubicBezTo>
                  <a:pt x="1353" y="38"/>
                  <a:pt x="1444" y="76"/>
                  <a:pt x="1542" y="114"/>
                </a:cubicBezTo>
                <a:cubicBezTo>
                  <a:pt x="1640" y="152"/>
                  <a:pt x="1738" y="205"/>
                  <a:pt x="1814" y="250"/>
                </a:cubicBezTo>
                <a:cubicBezTo>
                  <a:pt x="1890" y="295"/>
                  <a:pt x="1936" y="341"/>
                  <a:pt x="1996" y="386"/>
                </a:cubicBezTo>
                <a:cubicBezTo>
                  <a:pt x="2056" y="431"/>
                  <a:pt x="2124" y="499"/>
                  <a:pt x="2177" y="522"/>
                </a:cubicBezTo>
                <a:cubicBezTo>
                  <a:pt x="2230" y="545"/>
                  <a:pt x="2237" y="522"/>
                  <a:pt x="2313" y="522"/>
                </a:cubicBezTo>
                <a:cubicBezTo>
                  <a:pt x="2389" y="522"/>
                  <a:pt x="2533" y="522"/>
                  <a:pt x="2631" y="522"/>
                </a:cubicBezTo>
                <a:cubicBezTo>
                  <a:pt x="2729" y="522"/>
                  <a:pt x="2816" y="522"/>
                  <a:pt x="2903" y="522"/>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sp>
        <p:nvSpPr>
          <p:cNvPr id="115888" name="Freeform 176"/>
          <p:cNvSpPr>
            <a:spLocks/>
          </p:cNvSpPr>
          <p:nvPr/>
        </p:nvSpPr>
        <p:spPr bwMode="auto">
          <a:xfrm>
            <a:off x="4572000" y="5938838"/>
            <a:ext cx="4679950" cy="911225"/>
          </a:xfrm>
          <a:custGeom>
            <a:avLst/>
            <a:gdLst>
              <a:gd name="T0" fmla="*/ 0 w 2948"/>
              <a:gd name="T1" fmla="*/ 188 h 574"/>
              <a:gd name="T2" fmla="*/ 181 w 2948"/>
              <a:gd name="T3" fmla="*/ 369 h 574"/>
              <a:gd name="T4" fmla="*/ 408 w 2948"/>
              <a:gd name="T5" fmla="*/ 460 h 574"/>
              <a:gd name="T6" fmla="*/ 680 w 2948"/>
              <a:gd name="T7" fmla="*/ 551 h 574"/>
              <a:gd name="T8" fmla="*/ 1179 w 2948"/>
              <a:gd name="T9" fmla="*/ 551 h 574"/>
              <a:gd name="T10" fmla="*/ 1452 w 2948"/>
              <a:gd name="T11" fmla="*/ 551 h 574"/>
              <a:gd name="T12" fmla="*/ 1678 w 2948"/>
              <a:gd name="T13" fmla="*/ 415 h 574"/>
              <a:gd name="T14" fmla="*/ 1905 w 2948"/>
              <a:gd name="T15" fmla="*/ 279 h 574"/>
              <a:gd name="T16" fmla="*/ 2087 w 2948"/>
              <a:gd name="T17" fmla="*/ 52 h 574"/>
              <a:gd name="T18" fmla="*/ 2223 w 2948"/>
              <a:gd name="T19" fmla="*/ 7 h 574"/>
              <a:gd name="T20" fmla="*/ 2948 w 2948"/>
              <a:gd name="T21" fmla="*/ 7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48" h="574">
                <a:moveTo>
                  <a:pt x="0" y="188"/>
                </a:moveTo>
                <a:cubicBezTo>
                  <a:pt x="56" y="256"/>
                  <a:pt x="113" y="324"/>
                  <a:pt x="181" y="369"/>
                </a:cubicBezTo>
                <a:cubicBezTo>
                  <a:pt x="249" y="414"/>
                  <a:pt x="325" y="430"/>
                  <a:pt x="408" y="460"/>
                </a:cubicBezTo>
                <a:cubicBezTo>
                  <a:pt x="491" y="490"/>
                  <a:pt x="552" y="536"/>
                  <a:pt x="680" y="551"/>
                </a:cubicBezTo>
                <a:cubicBezTo>
                  <a:pt x="808" y="566"/>
                  <a:pt x="1050" y="551"/>
                  <a:pt x="1179" y="551"/>
                </a:cubicBezTo>
                <a:cubicBezTo>
                  <a:pt x="1308" y="551"/>
                  <a:pt x="1369" y="574"/>
                  <a:pt x="1452" y="551"/>
                </a:cubicBezTo>
                <a:cubicBezTo>
                  <a:pt x="1535" y="528"/>
                  <a:pt x="1603" y="460"/>
                  <a:pt x="1678" y="415"/>
                </a:cubicBezTo>
                <a:cubicBezTo>
                  <a:pt x="1753" y="370"/>
                  <a:pt x="1837" y="339"/>
                  <a:pt x="1905" y="279"/>
                </a:cubicBezTo>
                <a:cubicBezTo>
                  <a:pt x="1973" y="219"/>
                  <a:pt x="2034" y="97"/>
                  <a:pt x="2087" y="52"/>
                </a:cubicBezTo>
                <a:cubicBezTo>
                  <a:pt x="2140" y="7"/>
                  <a:pt x="2080" y="14"/>
                  <a:pt x="2223" y="7"/>
                </a:cubicBezTo>
                <a:cubicBezTo>
                  <a:pt x="2366" y="0"/>
                  <a:pt x="2657" y="3"/>
                  <a:pt x="2948" y="7"/>
                </a:cubicBezTo>
              </a:path>
            </a:pathLst>
          </a:custGeom>
          <a:noFill/>
          <a:ln w="28575" cmpd="sng">
            <a:solidFill>
              <a:schemeClr val="tx1"/>
            </a:solidFill>
            <a:round/>
            <a:headEnd/>
            <a:tailEnd/>
          </a:ln>
          <a:effectLst/>
          <a:extLst/>
        </p:spPr>
        <p:txBody>
          <a:bodyPr/>
          <a:lstStyle/>
          <a:p>
            <a:pPr>
              <a:defRPr/>
            </a:pPr>
            <a:endParaRPr lang="fr-FR">
              <a:effectLst>
                <a:outerShdw blurRad="38100" dist="38100" dir="2700000" algn="tl">
                  <a:srgbClr val="000000">
                    <a:alpha val="43137"/>
                  </a:srgbClr>
                </a:outerShdw>
              </a:effectLst>
            </a:endParaRPr>
          </a:p>
        </p:txBody>
      </p:sp>
      <p:cxnSp>
        <p:nvCxnSpPr>
          <p:cNvPr id="6308" name="Connecteur droit 173"/>
          <p:cNvCxnSpPr>
            <a:cxnSpLocks noChangeShapeType="1"/>
          </p:cNvCxnSpPr>
          <p:nvPr/>
        </p:nvCxnSpPr>
        <p:spPr bwMode="auto">
          <a:xfrm>
            <a:off x="3708400" y="641350"/>
            <a:ext cx="2339975" cy="1347788"/>
          </a:xfrm>
          <a:prstGeom prst="line">
            <a:avLst/>
          </a:prstGeom>
          <a:noFill/>
          <a:ln w="38100" algn="ctr">
            <a:solidFill>
              <a:srgbClr val="00B050"/>
            </a:solidFill>
            <a:round/>
            <a:headEnd/>
            <a:tailEnd/>
          </a:ln>
        </p:spPr>
      </p:cxnSp>
      <p:cxnSp>
        <p:nvCxnSpPr>
          <p:cNvPr id="6309" name="Connecteur droit 174"/>
          <p:cNvCxnSpPr>
            <a:cxnSpLocks noChangeShapeType="1"/>
          </p:cNvCxnSpPr>
          <p:nvPr/>
        </p:nvCxnSpPr>
        <p:spPr bwMode="auto">
          <a:xfrm flipV="1">
            <a:off x="3708400" y="641350"/>
            <a:ext cx="1943100" cy="1260475"/>
          </a:xfrm>
          <a:prstGeom prst="line">
            <a:avLst/>
          </a:prstGeom>
          <a:noFill/>
          <a:ln w="38100" algn="ctr">
            <a:solidFill>
              <a:srgbClr val="00B050"/>
            </a:solidFill>
            <a:round/>
            <a:headEnd/>
            <a:tailEnd/>
          </a:ln>
        </p:spPr>
      </p:cxnSp>
      <p:sp>
        <p:nvSpPr>
          <p:cNvPr id="2" name="ZoneTexte 1"/>
          <p:cNvSpPr txBox="1"/>
          <p:nvPr/>
        </p:nvSpPr>
        <p:spPr>
          <a:xfrm>
            <a:off x="34925" y="654050"/>
            <a:ext cx="2994025" cy="830263"/>
          </a:xfrm>
          <a:prstGeom prst="rect">
            <a:avLst/>
          </a:prstGeom>
          <a:noFill/>
        </p:spPr>
        <p:txBody>
          <a:bodyPr>
            <a:spAutoFit/>
          </a:bodyPr>
          <a:lstStyle/>
          <a:p>
            <a:pPr marL="457200" indent="-457200">
              <a:buFont typeface="+mj-lt"/>
              <a:buAutoNum type="arabicPeriod"/>
              <a:defRPr/>
            </a:pPr>
            <a:r>
              <a:rPr lang="fr-FR" b="1" i="0"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Hypoventilation alvéolaire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e 14"/>
          <p:cNvGrpSpPr>
            <a:grpSpLocks/>
          </p:cNvGrpSpPr>
          <p:nvPr/>
        </p:nvGrpSpPr>
        <p:grpSpPr bwMode="auto">
          <a:xfrm>
            <a:off x="292100" y="1019175"/>
            <a:ext cx="8456613" cy="4929188"/>
            <a:chOff x="292559" y="1019944"/>
            <a:chExt cx="8455905" cy="4928964"/>
          </a:xfrm>
        </p:grpSpPr>
        <p:pic>
          <p:nvPicPr>
            <p:cNvPr id="7173" name="Picture 6" descr="poumon isolé"/>
            <p:cNvPicPr>
              <a:picLocks noChangeAspect="1" noChangeArrowheads="1"/>
            </p:cNvPicPr>
            <p:nvPr/>
          </p:nvPicPr>
          <p:blipFill>
            <a:blip r:embed="rId2">
              <a:lum bright="18000"/>
            </a:blip>
            <a:srcRect/>
            <a:stretch>
              <a:fillRect/>
            </a:stretch>
          </p:blipFill>
          <p:spPr bwMode="auto">
            <a:xfrm>
              <a:off x="292559" y="1602333"/>
              <a:ext cx="4838700" cy="4346575"/>
            </a:xfrm>
            <a:prstGeom prst="rect">
              <a:avLst/>
            </a:prstGeom>
            <a:noFill/>
            <a:ln w="9525">
              <a:noFill/>
              <a:miter lim="800000"/>
              <a:headEnd/>
              <a:tailEnd/>
            </a:ln>
          </p:spPr>
        </p:pic>
        <p:sp>
          <p:nvSpPr>
            <p:cNvPr id="3" name="Freeform 23"/>
            <p:cNvSpPr>
              <a:spLocks/>
            </p:cNvSpPr>
            <p:nvPr/>
          </p:nvSpPr>
          <p:spPr bwMode="auto">
            <a:xfrm>
              <a:off x="2137080" y="1248534"/>
              <a:ext cx="546054" cy="1676324"/>
            </a:xfrm>
            <a:custGeom>
              <a:avLst/>
              <a:gdLst>
                <a:gd name="T0" fmla="*/ 0 w 344"/>
                <a:gd name="T1" fmla="*/ 0 h 1056"/>
                <a:gd name="T2" fmla="*/ 288 w 344"/>
                <a:gd name="T3" fmla="*/ 336 h 1056"/>
                <a:gd name="T4" fmla="*/ 336 w 344"/>
                <a:gd name="T5" fmla="*/ 1056 h 1056"/>
              </a:gdLst>
              <a:ahLst/>
              <a:cxnLst>
                <a:cxn ang="0">
                  <a:pos x="T0" y="T1"/>
                </a:cxn>
                <a:cxn ang="0">
                  <a:pos x="T2" y="T3"/>
                </a:cxn>
                <a:cxn ang="0">
                  <a:pos x="T4" y="T5"/>
                </a:cxn>
              </a:cxnLst>
              <a:rect l="0" t="0" r="r" b="b"/>
              <a:pathLst>
                <a:path w="344" h="1056">
                  <a:moveTo>
                    <a:pt x="0" y="0"/>
                  </a:moveTo>
                  <a:cubicBezTo>
                    <a:pt x="116" y="80"/>
                    <a:pt x="232" y="160"/>
                    <a:pt x="288" y="336"/>
                  </a:cubicBezTo>
                  <a:cubicBezTo>
                    <a:pt x="344" y="512"/>
                    <a:pt x="328" y="936"/>
                    <a:pt x="336" y="1056"/>
                  </a:cubicBezTo>
                </a:path>
              </a:pathLst>
            </a:custGeom>
            <a:noFill/>
            <a:ln w="57150" cmpd="sng">
              <a:solidFill>
                <a:srgbClr val="0000CC"/>
              </a:solidFill>
              <a:round/>
              <a:headEnd type="none" w="med" len="med"/>
              <a:tailEnd type="triangle" w="med" len="med"/>
            </a:ln>
            <a:effectLst/>
            <a:extLst/>
          </p:spPr>
          <p:txBody>
            <a:bodyPr/>
            <a:lstStyle/>
            <a:p>
              <a:pPr>
                <a:defRPr/>
              </a:pPr>
              <a:endParaRPr lang="fr-FR" i="0">
                <a:effectLst>
                  <a:outerShdw blurRad="38100" dist="38100" dir="2700000" algn="tl">
                    <a:srgbClr val="000000">
                      <a:alpha val="43137"/>
                    </a:srgbClr>
                  </a:outerShdw>
                </a:effectLst>
                <a:latin typeface="Arial" pitchFamily="34" charset="0"/>
                <a:cs typeface="Arial" pitchFamily="34" charset="0"/>
              </a:endParaRPr>
            </a:p>
          </p:txBody>
        </p:sp>
        <p:sp>
          <p:nvSpPr>
            <p:cNvPr id="4" name="Freeform 24"/>
            <p:cNvSpPr>
              <a:spLocks/>
            </p:cNvSpPr>
            <p:nvPr/>
          </p:nvSpPr>
          <p:spPr bwMode="auto">
            <a:xfrm flipH="1">
              <a:off x="2810123" y="1248534"/>
              <a:ext cx="546054" cy="1676324"/>
            </a:xfrm>
            <a:custGeom>
              <a:avLst/>
              <a:gdLst>
                <a:gd name="T0" fmla="*/ 0 w 344"/>
                <a:gd name="T1" fmla="*/ 0 h 1056"/>
                <a:gd name="T2" fmla="*/ 288 w 344"/>
                <a:gd name="T3" fmla="*/ 336 h 1056"/>
                <a:gd name="T4" fmla="*/ 336 w 344"/>
                <a:gd name="T5" fmla="*/ 1056 h 1056"/>
              </a:gdLst>
              <a:ahLst/>
              <a:cxnLst>
                <a:cxn ang="0">
                  <a:pos x="T0" y="T1"/>
                </a:cxn>
                <a:cxn ang="0">
                  <a:pos x="T2" y="T3"/>
                </a:cxn>
                <a:cxn ang="0">
                  <a:pos x="T4" y="T5"/>
                </a:cxn>
              </a:cxnLst>
              <a:rect l="0" t="0" r="r" b="b"/>
              <a:pathLst>
                <a:path w="344" h="1056">
                  <a:moveTo>
                    <a:pt x="0" y="0"/>
                  </a:moveTo>
                  <a:cubicBezTo>
                    <a:pt x="116" y="80"/>
                    <a:pt x="232" y="160"/>
                    <a:pt x="288" y="336"/>
                  </a:cubicBezTo>
                  <a:cubicBezTo>
                    <a:pt x="344" y="512"/>
                    <a:pt x="328" y="936"/>
                    <a:pt x="336" y="1056"/>
                  </a:cubicBezTo>
                </a:path>
              </a:pathLst>
            </a:custGeom>
            <a:noFill/>
            <a:ln w="57150" cmpd="sng">
              <a:solidFill>
                <a:schemeClr val="tx1"/>
              </a:solidFill>
              <a:round/>
              <a:headEnd type="triangle" w="med" len="med"/>
              <a:tailEnd type="none" w="med" len="med"/>
            </a:ln>
            <a:effectLst/>
            <a:extLst/>
          </p:spPr>
          <p:txBody>
            <a:bodyPr/>
            <a:lstStyle/>
            <a:p>
              <a:pPr>
                <a:defRPr/>
              </a:pPr>
              <a:endParaRPr lang="fr-FR" i="0">
                <a:effectLst>
                  <a:outerShdw blurRad="38100" dist="38100" dir="2700000" algn="tl">
                    <a:srgbClr val="000000">
                      <a:alpha val="43137"/>
                    </a:srgbClr>
                  </a:outerShdw>
                </a:effectLst>
                <a:latin typeface="Arial" pitchFamily="34" charset="0"/>
                <a:cs typeface="Arial" pitchFamily="34" charset="0"/>
              </a:endParaRPr>
            </a:p>
          </p:txBody>
        </p:sp>
        <p:sp>
          <p:nvSpPr>
            <p:cNvPr id="5" name="Text Box 25"/>
            <p:cNvSpPr txBox="1">
              <a:spLocks noChangeArrowheads="1"/>
            </p:cNvSpPr>
            <p:nvPr/>
          </p:nvSpPr>
          <p:spPr bwMode="auto">
            <a:xfrm>
              <a:off x="1603724" y="1019944"/>
              <a:ext cx="685743" cy="457179"/>
            </a:xfrm>
            <a:prstGeom prst="rect">
              <a:avLst/>
            </a:prstGeom>
            <a:noFill/>
            <a:ln>
              <a:noFill/>
            </a:ln>
            <a:effectLst/>
            <a:extLst/>
          </p:spPr>
          <p:txBody>
            <a:bodyPr>
              <a:spAutoFit/>
            </a:bodyPr>
            <a:lstStyle/>
            <a:p>
              <a:pPr algn="ctr">
                <a:spcBef>
                  <a:spcPct val="50000"/>
                </a:spcBef>
                <a:defRPr/>
              </a:pPr>
              <a:r>
                <a:rPr lang="fr-FR" b="1" i="0">
                  <a:solidFill>
                    <a:srgbClr val="0000CC"/>
                  </a:solidFill>
                  <a:effectLst>
                    <a:outerShdw blurRad="38100" dist="38100" dir="2700000" algn="tl">
                      <a:srgbClr val="000000">
                        <a:alpha val="43137"/>
                      </a:srgbClr>
                    </a:outerShdw>
                  </a:effectLst>
                  <a:latin typeface="Arial" pitchFamily="34" charset="0"/>
                  <a:cs typeface="Arial" pitchFamily="34" charset="0"/>
                </a:rPr>
                <a:t>0</a:t>
              </a:r>
              <a:r>
                <a:rPr lang="fr-FR" b="1" i="0" baseline="-25000">
                  <a:solidFill>
                    <a:srgbClr val="0000CC"/>
                  </a:solidFill>
                  <a:effectLst>
                    <a:outerShdw blurRad="38100" dist="38100" dir="2700000" algn="tl">
                      <a:srgbClr val="000000">
                        <a:alpha val="43137"/>
                      </a:srgbClr>
                    </a:outerShdw>
                  </a:effectLst>
                  <a:latin typeface="Arial" pitchFamily="34" charset="0"/>
                  <a:cs typeface="Arial" pitchFamily="34" charset="0"/>
                </a:rPr>
                <a:t>2</a:t>
              </a:r>
            </a:p>
          </p:txBody>
        </p:sp>
        <p:sp>
          <p:nvSpPr>
            <p:cNvPr id="6" name="Text Box 26"/>
            <p:cNvSpPr txBox="1">
              <a:spLocks noChangeArrowheads="1"/>
            </p:cNvSpPr>
            <p:nvPr/>
          </p:nvSpPr>
          <p:spPr bwMode="auto">
            <a:xfrm>
              <a:off x="3279984" y="1019944"/>
              <a:ext cx="771460" cy="461942"/>
            </a:xfrm>
            <a:prstGeom prst="rect">
              <a:avLst/>
            </a:prstGeom>
            <a:noFill/>
            <a:ln>
              <a:noFill/>
            </a:ln>
            <a:effectLst/>
            <a:extLst/>
          </p:spPr>
          <p:txBody>
            <a:bodyPr>
              <a:spAutoFit/>
            </a:bodyPr>
            <a:lstStyle/>
            <a:p>
              <a:pPr algn="ctr">
                <a:spcBef>
                  <a:spcPct val="50000"/>
                </a:spcBef>
                <a:defRPr/>
              </a:pPr>
              <a:r>
                <a:rPr lang="fr-FR" b="1" i="0" dirty="0">
                  <a:effectLst>
                    <a:outerShdw blurRad="38100" dist="38100" dir="2700000" algn="tl">
                      <a:srgbClr val="000000">
                        <a:alpha val="43137"/>
                      </a:srgbClr>
                    </a:outerShdw>
                  </a:effectLst>
                  <a:latin typeface="Arial" pitchFamily="34" charset="0"/>
                  <a:cs typeface="Arial" pitchFamily="34" charset="0"/>
                </a:rPr>
                <a:t>C0</a:t>
              </a:r>
              <a:r>
                <a:rPr lang="fr-FR" b="1" i="0" baseline="-25000" dirty="0">
                  <a:effectLst>
                    <a:outerShdw blurRad="38100" dist="38100" dir="2700000" algn="tl">
                      <a:srgbClr val="000000">
                        <a:alpha val="43137"/>
                      </a:srgbClr>
                    </a:outerShdw>
                  </a:effectLst>
                  <a:latin typeface="Arial" pitchFamily="34" charset="0"/>
                  <a:cs typeface="Arial" pitchFamily="34" charset="0"/>
                </a:rPr>
                <a:t>2</a:t>
              </a:r>
            </a:p>
          </p:txBody>
        </p:sp>
        <p:pic>
          <p:nvPicPr>
            <p:cNvPr id="7178" name="Picture 3" descr="poumon isolé"/>
            <p:cNvPicPr>
              <a:picLocks noChangeAspect="1" noChangeArrowheads="1"/>
            </p:cNvPicPr>
            <p:nvPr/>
          </p:nvPicPr>
          <p:blipFill>
            <a:blip r:embed="rId2">
              <a:lum bright="18000"/>
            </a:blip>
            <a:srcRect/>
            <a:stretch>
              <a:fillRect/>
            </a:stretch>
          </p:blipFill>
          <p:spPr bwMode="auto">
            <a:xfrm>
              <a:off x="5811589" y="2977065"/>
              <a:ext cx="2936875" cy="2638425"/>
            </a:xfrm>
            <a:prstGeom prst="rect">
              <a:avLst/>
            </a:prstGeom>
            <a:noFill/>
            <a:ln w="9525">
              <a:noFill/>
              <a:miter lim="800000"/>
              <a:headEnd/>
              <a:tailEnd/>
            </a:ln>
          </p:spPr>
        </p:pic>
        <p:sp>
          <p:nvSpPr>
            <p:cNvPr id="8" name="Freeform 4"/>
            <p:cNvSpPr>
              <a:spLocks/>
            </p:cNvSpPr>
            <p:nvPr/>
          </p:nvSpPr>
          <p:spPr bwMode="auto">
            <a:xfrm>
              <a:off x="6705522" y="2256551"/>
              <a:ext cx="546054" cy="1676324"/>
            </a:xfrm>
            <a:custGeom>
              <a:avLst/>
              <a:gdLst>
                <a:gd name="T0" fmla="*/ 0 w 344"/>
                <a:gd name="T1" fmla="*/ 0 h 1056"/>
                <a:gd name="T2" fmla="*/ 288 w 344"/>
                <a:gd name="T3" fmla="*/ 336 h 1056"/>
                <a:gd name="T4" fmla="*/ 336 w 344"/>
                <a:gd name="T5" fmla="*/ 1056 h 1056"/>
              </a:gdLst>
              <a:ahLst/>
              <a:cxnLst>
                <a:cxn ang="0">
                  <a:pos x="T0" y="T1"/>
                </a:cxn>
                <a:cxn ang="0">
                  <a:pos x="T2" y="T3"/>
                </a:cxn>
                <a:cxn ang="0">
                  <a:pos x="T4" y="T5"/>
                </a:cxn>
              </a:cxnLst>
              <a:rect l="0" t="0" r="r" b="b"/>
              <a:pathLst>
                <a:path w="344" h="1056">
                  <a:moveTo>
                    <a:pt x="0" y="0"/>
                  </a:moveTo>
                  <a:cubicBezTo>
                    <a:pt x="116" y="80"/>
                    <a:pt x="232" y="160"/>
                    <a:pt x="288" y="336"/>
                  </a:cubicBezTo>
                  <a:cubicBezTo>
                    <a:pt x="344" y="512"/>
                    <a:pt x="328" y="936"/>
                    <a:pt x="336" y="1056"/>
                  </a:cubicBezTo>
                </a:path>
              </a:pathLst>
            </a:custGeom>
            <a:noFill/>
            <a:ln w="12700" cmpd="sng">
              <a:solidFill>
                <a:srgbClr val="0000CC"/>
              </a:solidFill>
              <a:round/>
              <a:headEnd type="none" w="med" len="med"/>
              <a:tailEnd type="triangle" w="med" len="med"/>
            </a:ln>
            <a:effectLst/>
            <a:extLst/>
          </p:spPr>
          <p:txBody>
            <a:bodyPr/>
            <a:lstStyle/>
            <a:p>
              <a:pPr>
                <a:defRPr/>
              </a:pPr>
              <a:endParaRPr lang="fr-FR" i="0">
                <a:effectLst>
                  <a:outerShdw blurRad="38100" dist="38100" dir="2700000" algn="tl">
                    <a:srgbClr val="000000">
                      <a:alpha val="43137"/>
                    </a:srgbClr>
                  </a:outerShdw>
                </a:effectLst>
                <a:latin typeface="Arial" pitchFamily="34" charset="0"/>
                <a:cs typeface="Arial" pitchFamily="34" charset="0"/>
              </a:endParaRPr>
            </a:p>
          </p:txBody>
        </p:sp>
        <p:sp>
          <p:nvSpPr>
            <p:cNvPr id="9" name="Freeform 5"/>
            <p:cNvSpPr>
              <a:spLocks/>
            </p:cNvSpPr>
            <p:nvPr/>
          </p:nvSpPr>
          <p:spPr bwMode="auto">
            <a:xfrm flipH="1">
              <a:off x="7378566" y="2256551"/>
              <a:ext cx="546054" cy="1676324"/>
            </a:xfrm>
            <a:custGeom>
              <a:avLst/>
              <a:gdLst>
                <a:gd name="T0" fmla="*/ 0 w 344"/>
                <a:gd name="T1" fmla="*/ 0 h 1056"/>
                <a:gd name="T2" fmla="*/ 288 w 344"/>
                <a:gd name="T3" fmla="*/ 336 h 1056"/>
                <a:gd name="T4" fmla="*/ 336 w 344"/>
                <a:gd name="T5" fmla="*/ 1056 h 1056"/>
              </a:gdLst>
              <a:ahLst/>
              <a:cxnLst>
                <a:cxn ang="0">
                  <a:pos x="T0" y="T1"/>
                </a:cxn>
                <a:cxn ang="0">
                  <a:pos x="T2" y="T3"/>
                </a:cxn>
                <a:cxn ang="0">
                  <a:pos x="T4" y="T5"/>
                </a:cxn>
              </a:cxnLst>
              <a:rect l="0" t="0" r="r" b="b"/>
              <a:pathLst>
                <a:path w="344" h="1056">
                  <a:moveTo>
                    <a:pt x="0" y="0"/>
                  </a:moveTo>
                  <a:cubicBezTo>
                    <a:pt x="116" y="80"/>
                    <a:pt x="232" y="160"/>
                    <a:pt x="288" y="336"/>
                  </a:cubicBezTo>
                  <a:cubicBezTo>
                    <a:pt x="344" y="512"/>
                    <a:pt x="328" y="936"/>
                    <a:pt x="336" y="1056"/>
                  </a:cubicBezTo>
                </a:path>
              </a:pathLst>
            </a:custGeom>
            <a:noFill/>
            <a:ln w="12700" cmpd="sng">
              <a:solidFill>
                <a:schemeClr val="tx1"/>
              </a:solidFill>
              <a:round/>
              <a:headEnd type="triangle" w="med" len="med"/>
              <a:tailEnd type="none" w="med" len="med"/>
            </a:ln>
            <a:effectLst/>
            <a:extLst/>
          </p:spPr>
          <p:txBody>
            <a:bodyPr/>
            <a:lstStyle/>
            <a:p>
              <a:pPr>
                <a:defRPr/>
              </a:pPr>
              <a:endParaRPr lang="fr-FR" i="0">
                <a:effectLst>
                  <a:outerShdw blurRad="38100" dist="38100" dir="2700000" algn="tl">
                    <a:srgbClr val="000000">
                      <a:alpha val="43137"/>
                    </a:srgbClr>
                  </a:outerShdw>
                </a:effectLst>
                <a:latin typeface="Arial" pitchFamily="34" charset="0"/>
                <a:cs typeface="Arial" pitchFamily="34" charset="0"/>
              </a:endParaRPr>
            </a:p>
          </p:txBody>
        </p:sp>
        <p:sp>
          <p:nvSpPr>
            <p:cNvPr id="10" name="Text Box 6"/>
            <p:cNvSpPr txBox="1">
              <a:spLocks noChangeArrowheads="1"/>
            </p:cNvSpPr>
            <p:nvPr/>
          </p:nvSpPr>
          <p:spPr bwMode="auto">
            <a:xfrm>
              <a:off x="6172167" y="2027961"/>
              <a:ext cx="685743" cy="457179"/>
            </a:xfrm>
            <a:prstGeom prst="rect">
              <a:avLst/>
            </a:prstGeom>
            <a:noFill/>
            <a:ln>
              <a:noFill/>
            </a:ln>
            <a:effectLst/>
            <a:extLst/>
          </p:spPr>
          <p:txBody>
            <a:bodyPr>
              <a:spAutoFit/>
            </a:bodyPr>
            <a:lstStyle/>
            <a:p>
              <a:pPr algn="ctr">
                <a:spcBef>
                  <a:spcPct val="50000"/>
                </a:spcBef>
                <a:defRPr/>
              </a:pPr>
              <a:r>
                <a:rPr lang="fr-FR" b="1" i="0">
                  <a:solidFill>
                    <a:srgbClr val="0000CC"/>
                  </a:solidFill>
                  <a:effectLst>
                    <a:outerShdw blurRad="38100" dist="38100" dir="2700000" algn="tl">
                      <a:srgbClr val="000000">
                        <a:alpha val="43137"/>
                      </a:srgbClr>
                    </a:outerShdw>
                  </a:effectLst>
                  <a:latin typeface="Arial" pitchFamily="34" charset="0"/>
                  <a:cs typeface="Arial" pitchFamily="34" charset="0"/>
                </a:rPr>
                <a:t>0</a:t>
              </a:r>
              <a:r>
                <a:rPr lang="fr-FR" b="1" i="0" baseline="-25000">
                  <a:solidFill>
                    <a:srgbClr val="0000CC"/>
                  </a:solidFill>
                  <a:effectLst>
                    <a:outerShdw blurRad="38100" dist="38100" dir="2700000" algn="tl">
                      <a:srgbClr val="000000">
                        <a:alpha val="43137"/>
                      </a:srgbClr>
                    </a:outerShdw>
                  </a:effectLst>
                  <a:latin typeface="Arial" pitchFamily="34" charset="0"/>
                  <a:cs typeface="Arial" pitchFamily="34" charset="0"/>
                </a:rPr>
                <a:t>2</a:t>
              </a:r>
            </a:p>
          </p:txBody>
        </p:sp>
        <p:sp>
          <p:nvSpPr>
            <p:cNvPr id="11" name="Text Box 7"/>
            <p:cNvSpPr txBox="1">
              <a:spLocks noChangeArrowheads="1"/>
            </p:cNvSpPr>
            <p:nvPr/>
          </p:nvSpPr>
          <p:spPr bwMode="auto">
            <a:xfrm>
              <a:off x="7848426" y="2027961"/>
              <a:ext cx="771460" cy="461941"/>
            </a:xfrm>
            <a:prstGeom prst="rect">
              <a:avLst/>
            </a:prstGeom>
            <a:noFill/>
            <a:ln>
              <a:noFill/>
            </a:ln>
            <a:effectLst/>
            <a:extLst/>
          </p:spPr>
          <p:txBody>
            <a:bodyPr>
              <a:spAutoFit/>
            </a:bodyPr>
            <a:lstStyle/>
            <a:p>
              <a:pPr algn="ctr">
                <a:spcBef>
                  <a:spcPct val="50000"/>
                </a:spcBef>
                <a:defRPr/>
              </a:pPr>
              <a:r>
                <a:rPr lang="fr-FR" b="1" i="0" dirty="0">
                  <a:effectLst>
                    <a:outerShdw blurRad="38100" dist="38100" dir="2700000" algn="tl">
                      <a:srgbClr val="000000">
                        <a:alpha val="43137"/>
                      </a:srgbClr>
                    </a:outerShdw>
                  </a:effectLst>
                  <a:latin typeface="Arial" pitchFamily="34" charset="0"/>
                  <a:cs typeface="Arial" pitchFamily="34" charset="0"/>
                </a:rPr>
                <a:t>C0</a:t>
              </a:r>
              <a:r>
                <a:rPr lang="fr-FR" b="1" i="0" baseline="-25000" dirty="0">
                  <a:effectLst>
                    <a:outerShdw blurRad="38100" dist="38100" dir="2700000" algn="tl">
                      <a:srgbClr val="000000">
                        <a:alpha val="43137"/>
                      </a:srgbClr>
                    </a:outerShdw>
                  </a:effectLst>
                  <a:latin typeface="Arial" pitchFamily="34" charset="0"/>
                  <a:cs typeface="Arial" pitchFamily="34" charset="0"/>
                </a:rPr>
                <a:t>2</a:t>
              </a:r>
            </a:p>
          </p:txBody>
        </p:sp>
      </p:grpSp>
      <p:sp>
        <p:nvSpPr>
          <p:cNvPr id="7171" name="ZoneTexte 11"/>
          <p:cNvSpPr txBox="1">
            <a:spLocks noChangeArrowheads="1"/>
          </p:cNvSpPr>
          <p:nvPr/>
        </p:nvSpPr>
        <p:spPr bwMode="auto">
          <a:xfrm>
            <a:off x="827088" y="115888"/>
            <a:ext cx="8021637" cy="492125"/>
          </a:xfrm>
          <a:prstGeom prst="rect">
            <a:avLst/>
          </a:prstGeom>
          <a:noFill/>
          <a:ln w="9525">
            <a:noFill/>
            <a:miter lim="800000"/>
            <a:headEnd/>
            <a:tailEnd/>
          </a:ln>
        </p:spPr>
        <p:txBody>
          <a:bodyPr wrap="none">
            <a:spAutoFit/>
          </a:bodyPr>
          <a:lstStyle/>
          <a:p>
            <a:r>
              <a:rPr lang="fr-FR" sz="2600" b="1" i="0">
                <a:solidFill>
                  <a:srgbClr val="3366FF"/>
                </a:solidFill>
                <a:latin typeface="Arial" charset="0"/>
                <a:cs typeface="Arial" charset="0"/>
              </a:rPr>
              <a:t>Hypoventilation alvéolaire= atteintes de la pompe</a:t>
            </a:r>
          </a:p>
        </p:txBody>
      </p:sp>
      <p:sp>
        <p:nvSpPr>
          <p:cNvPr id="7172" name="ZoneTexte 13"/>
          <p:cNvSpPr txBox="1">
            <a:spLocks noChangeArrowheads="1"/>
          </p:cNvSpPr>
          <p:nvPr/>
        </p:nvSpPr>
        <p:spPr bwMode="auto">
          <a:xfrm>
            <a:off x="0" y="5830888"/>
            <a:ext cx="9144000" cy="831850"/>
          </a:xfrm>
          <a:prstGeom prst="rect">
            <a:avLst/>
          </a:prstGeom>
          <a:noFill/>
          <a:ln w="9525">
            <a:noFill/>
            <a:miter lim="800000"/>
            <a:headEnd/>
            <a:tailEnd/>
          </a:ln>
        </p:spPr>
        <p:txBody>
          <a:bodyPr>
            <a:spAutoFit/>
          </a:bodyPr>
          <a:lstStyle/>
          <a:p>
            <a:pPr algn="ctr"/>
            <a:r>
              <a:rPr lang="fr-FR" i="0">
                <a:latin typeface="Arial" charset="0"/>
                <a:cs typeface="Arial" charset="0"/>
              </a:rPr>
              <a:t>hypoxémie + augmentation proportionnelle de la PaCO</a:t>
            </a:r>
            <a:r>
              <a:rPr lang="fr-FR" i="0" baseline="-25000">
                <a:latin typeface="Arial" charset="0"/>
                <a:cs typeface="Arial" charset="0"/>
              </a:rPr>
              <a:t>2</a:t>
            </a:r>
            <a:r>
              <a:rPr lang="fr-FR" i="0">
                <a:latin typeface="Arial" charset="0"/>
                <a:cs typeface="Arial" charset="0"/>
              </a:rPr>
              <a:t>.</a:t>
            </a:r>
          </a:p>
          <a:p>
            <a:pPr algn="ctr"/>
            <a:r>
              <a:rPr lang="fr-FR" i="0">
                <a:latin typeface="Arial" charset="0"/>
                <a:cs typeface="Arial" charset="0"/>
              </a:rPr>
              <a:t>Si hypoventilation alvéolaire pure: </a:t>
            </a:r>
            <a:r>
              <a:rPr lang="fr-FR" b="1" i="0">
                <a:latin typeface="Arial" charset="0"/>
                <a:cs typeface="Arial" charset="0"/>
              </a:rPr>
              <a:t>PaO</a:t>
            </a:r>
            <a:r>
              <a:rPr lang="fr-FR" b="1" i="0" baseline="-25000">
                <a:latin typeface="Arial" charset="0"/>
                <a:cs typeface="Arial" charset="0"/>
              </a:rPr>
              <a:t>2</a:t>
            </a:r>
            <a:r>
              <a:rPr lang="fr-FR" b="1" i="0">
                <a:latin typeface="Arial" charset="0"/>
                <a:cs typeface="Arial" charset="0"/>
              </a:rPr>
              <a:t> + PaCO</a:t>
            </a:r>
            <a:r>
              <a:rPr lang="fr-FR" b="1" i="0" baseline="-25000">
                <a:latin typeface="Arial" charset="0"/>
                <a:cs typeface="Arial" charset="0"/>
              </a:rPr>
              <a:t>2</a:t>
            </a:r>
            <a:r>
              <a:rPr lang="fr-FR" b="1" i="0">
                <a:latin typeface="Arial" charset="0"/>
                <a:cs typeface="Arial" charset="0"/>
              </a:rPr>
              <a:t> &gt; 120 mm Hg</a:t>
            </a:r>
            <a:r>
              <a:rPr lang="fr-FR" i="0">
                <a:latin typeface="Arial" charset="0"/>
                <a:cs typeface="Arial"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71438"/>
            <a:ext cx="9180513" cy="836612"/>
          </a:xfrm>
        </p:spPr>
        <p:txBody>
          <a:bodyPr/>
          <a:lstStyle/>
          <a:p>
            <a:pPr eaLnBrk="1" hangingPunct="1"/>
            <a:r>
              <a:rPr lang="fr-FR" sz="2000" smtClean="0">
                <a:latin typeface="Arial" charset="0"/>
                <a:cs typeface="Arial" charset="0"/>
              </a:rPr>
              <a:t>Ne pas confondre </a:t>
            </a:r>
            <a:br>
              <a:rPr lang="fr-FR" sz="2000" smtClean="0">
                <a:latin typeface="Arial" charset="0"/>
                <a:cs typeface="Arial" charset="0"/>
              </a:rPr>
            </a:br>
            <a:r>
              <a:rPr lang="fr-FR" sz="2000" smtClean="0">
                <a:latin typeface="Arial" charset="0"/>
                <a:cs typeface="Arial" charset="0"/>
              </a:rPr>
              <a:t>Insuffisance </a:t>
            </a:r>
            <a:r>
              <a:rPr lang="fr-FR" sz="1800" smtClean="0">
                <a:latin typeface="Arial" charset="0"/>
                <a:cs typeface="Arial" charset="0"/>
              </a:rPr>
              <a:t>VENTILATOIRE</a:t>
            </a:r>
            <a:r>
              <a:rPr lang="fr-FR" sz="2000" smtClean="0">
                <a:latin typeface="Arial" charset="0"/>
                <a:cs typeface="Arial" charset="0"/>
              </a:rPr>
              <a:t> </a:t>
            </a:r>
            <a:r>
              <a:rPr lang="fr-FR" smtClean="0">
                <a:solidFill>
                  <a:srgbClr val="FF0000"/>
                </a:solidFill>
                <a:latin typeface="Arial" charset="0"/>
                <a:cs typeface="Arial" charset="0"/>
              </a:rPr>
              <a:t>et</a:t>
            </a:r>
            <a:r>
              <a:rPr lang="fr-FR" sz="2000" smtClean="0">
                <a:latin typeface="Arial" charset="0"/>
                <a:cs typeface="Arial" charset="0"/>
              </a:rPr>
              <a:t> Insuffisance </a:t>
            </a:r>
            <a:r>
              <a:rPr lang="fr-FR" sz="1800" smtClean="0">
                <a:latin typeface="Arial" charset="0"/>
                <a:cs typeface="Arial" charset="0"/>
              </a:rPr>
              <a:t>RESPIRATOIRE</a:t>
            </a:r>
          </a:p>
        </p:txBody>
      </p:sp>
      <p:pic>
        <p:nvPicPr>
          <p:cNvPr id="8195" name="Picture 6" descr="poumon isolé"/>
          <p:cNvPicPr>
            <a:picLocks noChangeAspect="1" noChangeArrowheads="1"/>
          </p:cNvPicPr>
          <p:nvPr/>
        </p:nvPicPr>
        <p:blipFill>
          <a:blip r:embed="rId3">
            <a:lum bright="18000"/>
          </a:blip>
          <a:srcRect/>
          <a:stretch>
            <a:fillRect/>
          </a:stretch>
        </p:blipFill>
        <p:spPr bwMode="auto">
          <a:xfrm>
            <a:off x="2181225" y="2035175"/>
            <a:ext cx="4838700" cy="4346575"/>
          </a:xfrm>
          <a:prstGeom prst="rect">
            <a:avLst/>
          </a:prstGeom>
          <a:noFill/>
          <a:ln w="9525">
            <a:noFill/>
            <a:miter lim="800000"/>
            <a:headEnd/>
            <a:tailEnd/>
          </a:ln>
        </p:spPr>
      </p:pic>
      <p:sp>
        <p:nvSpPr>
          <p:cNvPr id="8196" name="Freeform 23"/>
          <p:cNvSpPr>
            <a:spLocks/>
          </p:cNvSpPr>
          <p:nvPr/>
        </p:nvSpPr>
        <p:spPr bwMode="auto">
          <a:xfrm>
            <a:off x="4025900" y="1354138"/>
            <a:ext cx="546100" cy="1676400"/>
          </a:xfrm>
          <a:custGeom>
            <a:avLst/>
            <a:gdLst>
              <a:gd name="T0" fmla="*/ 0 w 344"/>
              <a:gd name="T1" fmla="*/ 0 h 1056"/>
              <a:gd name="T2" fmla="*/ 2147483647 w 344"/>
              <a:gd name="T3" fmla="*/ 2147483647 h 1056"/>
              <a:gd name="T4" fmla="*/ 2147483647 w 344"/>
              <a:gd name="T5" fmla="*/ 2147483647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57150">
            <a:solidFill>
              <a:srgbClr val="0000CC"/>
            </a:solidFill>
            <a:round/>
            <a:headEnd/>
            <a:tailEnd type="triangle" w="med" len="med"/>
          </a:ln>
        </p:spPr>
        <p:txBody>
          <a:bodyPr/>
          <a:lstStyle/>
          <a:p>
            <a:endParaRPr lang="fr-FR"/>
          </a:p>
        </p:txBody>
      </p:sp>
      <p:sp>
        <p:nvSpPr>
          <p:cNvPr id="8197" name="Freeform 24"/>
          <p:cNvSpPr>
            <a:spLocks/>
          </p:cNvSpPr>
          <p:nvPr/>
        </p:nvSpPr>
        <p:spPr bwMode="auto">
          <a:xfrm flipH="1">
            <a:off x="4699000" y="1354138"/>
            <a:ext cx="546100" cy="1676400"/>
          </a:xfrm>
          <a:custGeom>
            <a:avLst/>
            <a:gdLst>
              <a:gd name="T0" fmla="*/ 0 w 344"/>
              <a:gd name="T1" fmla="*/ 0 h 1056"/>
              <a:gd name="T2" fmla="*/ 2147483647 w 344"/>
              <a:gd name="T3" fmla="*/ 2147483647 h 1056"/>
              <a:gd name="T4" fmla="*/ 2147483647 w 344"/>
              <a:gd name="T5" fmla="*/ 2147483647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57150">
            <a:solidFill>
              <a:schemeClr val="tx1"/>
            </a:solidFill>
            <a:round/>
            <a:headEnd type="triangle" w="med" len="med"/>
            <a:tailEnd/>
          </a:ln>
        </p:spPr>
        <p:txBody>
          <a:bodyPr/>
          <a:lstStyle/>
          <a:p>
            <a:endParaRPr lang="fr-FR"/>
          </a:p>
        </p:txBody>
      </p:sp>
      <p:sp>
        <p:nvSpPr>
          <p:cNvPr id="8198" name="Text Box 25"/>
          <p:cNvSpPr txBox="1">
            <a:spLocks noChangeArrowheads="1"/>
          </p:cNvSpPr>
          <p:nvPr/>
        </p:nvSpPr>
        <p:spPr bwMode="auto">
          <a:xfrm>
            <a:off x="3492500" y="1125538"/>
            <a:ext cx="685800" cy="457200"/>
          </a:xfrm>
          <a:prstGeom prst="rect">
            <a:avLst/>
          </a:prstGeom>
          <a:noFill/>
          <a:ln w="9525">
            <a:noFill/>
            <a:miter lim="800000"/>
            <a:headEnd/>
            <a:tailEnd/>
          </a:ln>
        </p:spPr>
        <p:txBody>
          <a:bodyPr>
            <a:spAutoFit/>
          </a:bodyPr>
          <a:lstStyle/>
          <a:p>
            <a:pPr algn="ctr">
              <a:spcBef>
                <a:spcPct val="50000"/>
              </a:spcBef>
            </a:pPr>
            <a:r>
              <a:rPr lang="fr-FR" b="1" i="0">
                <a:solidFill>
                  <a:srgbClr val="0000CC"/>
                </a:solidFill>
                <a:latin typeface="Arial" charset="0"/>
                <a:cs typeface="Arial" charset="0"/>
              </a:rPr>
              <a:t>0</a:t>
            </a:r>
            <a:r>
              <a:rPr lang="fr-FR" b="1" i="0" baseline="-25000">
                <a:solidFill>
                  <a:srgbClr val="0000CC"/>
                </a:solidFill>
                <a:latin typeface="Arial" charset="0"/>
                <a:cs typeface="Arial" charset="0"/>
              </a:rPr>
              <a:t>2</a:t>
            </a:r>
          </a:p>
        </p:txBody>
      </p:sp>
      <p:sp>
        <p:nvSpPr>
          <p:cNvPr id="8199" name="Text Box 26"/>
          <p:cNvSpPr txBox="1">
            <a:spLocks noChangeArrowheads="1"/>
          </p:cNvSpPr>
          <p:nvPr/>
        </p:nvSpPr>
        <p:spPr bwMode="auto">
          <a:xfrm>
            <a:off x="5168900" y="1125538"/>
            <a:ext cx="685800" cy="708025"/>
          </a:xfrm>
          <a:prstGeom prst="rect">
            <a:avLst/>
          </a:prstGeom>
          <a:noFill/>
          <a:ln w="9525">
            <a:noFill/>
            <a:miter lim="800000"/>
            <a:headEnd/>
            <a:tailEnd/>
          </a:ln>
        </p:spPr>
        <p:txBody>
          <a:bodyPr>
            <a:spAutoFit/>
          </a:bodyPr>
          <a:lstStyle/>
          <a:p>
            <a:pPr algn="ctr">
              <a:spcBef>
                <a:spcPct val="50000"/>
              </a:spcBef>
            </a:pPr>
            <a:r>
              <a:rPr lang="fr-FR" b="1" i="0">
                <a:latin typeface="Arial" charset="0"/>
                <a:cs typeface="Arial" charset="0"/>
              </a:rPr>
              <a:t>C0</a:t>
            </a:r>
            <a:r>
              <a:rPr lang="fr-FR" b="1" i="0" baseline="-25000">
                <a:latin typeface="Arial" charset="0"/>
                <a:cs typeface="Arial" charset="0"/>
              </a:rPr>
              <a:t>2</a:t>
            </a:r>
          </a:p>
        </p:txBody>
      </p:sp>
      <p:sp>
        <p:nvSpPr>
          <p:cNvPr id="8200" name="Rectangle 32"/>
          <p:cNvSpPr>
            <a:spLocks noChangeArrowheads="1"/>
          </p:cNvSpPr>
          <p:nvPr/>
        </p:nvSpPr>
        <p:spPr bwMode="auto">
          <a:xfrm>
            <a:off x="2916238" y="6230938"/>
            <a:ext cx="3384550" cy="438150"/>
          </a:xfrm>
          <a:prstGeom prst="rect">
            <a:avLst/>
          </a:prstGeom>
          <a:noFill/>
          <a:ln w="9525">
            <a:noFill/>
            <a:miter lim="800000"/>
            <a:headEnd/>
            <a:tailEnd/>
          </a:ln>
        </p:spPr>
        <p:txBody>
          <a:bodyPr/>
          <a:lstStyle/>
          <a:p>
            <a:pPr marL="190500" indent="-190500" algn="ctr">
              <a:lnSpc>
                <a:spcPct val="90000"/>
              </a:lnSpc>
              <a:spcBef>
                <a:spcPct val="20000"/>
              </a:spcBef>
            </a:pPr>
            <a:r>
              <a:rPr lang="fr-FR" b="1" i="0">
                <a:latin typeface="Arial" charset="0"/>
                <a:cs typeface="Arial" charset="0"/>
              </a:rPr>
              <a:t>à l’état normal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80513" cy="836613"/>
          </a:xfrm>
        </p:spPr>
        <p:txBody>
          <a:bodyPr/>
          <a:lstStyle/>
          <a:p>
            <a:pPr eaLnBrk="1" hangingPunct="1"/>
            <a:r>
              <a:rPr lang="fr-FR" smtClean="0">
                <a:latin typeface="Arial" charset="0"/>
                <a:cs typeface="Arial" charset="0"/>
              </a:rPr>
              <a:t>Insuffisance </a:t>
            </a:r>
            <a:r>
              <a:rPr lang="fr-FR" sz="2000" smtClean="0">
                <a:latin typeface="Arial" charset="0"/>
                <a:cs typeface="Arial" charset="0"/>
              </a:rPr>
              <a:t>VENTILATOIRE</a:t>
            </a:r>
            <a:r>
              <a:rPr lang="fr-FR" smtClean="0">
                <a:latin typeface="Arial" charset="0"/>
                <a:cs typeface="Arial" charset="0"/>
              </a:rPr>
              <a:t> </a:t>
            </a:r>
            <a:r>
              <a:rPr lang="fr-FR" sz="2800" smtClean="0">
                <a:solidFill>
                  <a:srgbClr val="FF0000"/>
                </a:solidFill>
                <a:latin typeface="Arial" charset="0"/>
                <a:cs typeface="Arial" charset="0"/>
              </a:rPr>
              <a:t>sans</a:t>
            </a:r>
            <a:r>
              <a:rPr lang="fr-FR" smtClean="0">
                <a:latin typeface="Arial" charset="0"/>
                <a:cs typeface="Arial" charset="0"/>
              </a:rPr>
              <a:t> Insuffisance </a:t>
            </a:r>
            <a:r>
              <a:rPr lang="fr-FR" sz="2000" smtClean="0">
                <a:latin typeface="Arial" charset="0"/>
                <a:cs typeface="Arial" charset="0"/>
              </a:rPr>
              <a:t>RESPIRATOIRE</a:t>
            </a:r>
          </a:p>
        </p:txBody>
      </p:sp>
      <p:pic>
        <p:nvPicPr>
          <p:cNvPr id="9219" name="Picture 3" descr="poumon isolé"/>
          <p:cNvPicPr>
            <a:picLocks noChangeAspect="1" noChangeArrowheads="1"/>
          </p:cNvPicPr>
          <p:nvPr/>
        </p:nvPicPr>
        <p:blipFill>
          <a:blip r:embed="rId3">
            <a:lum bright="18000"/>
          </a:blip>
          <a:srcRect/>
          <a:stretch>
            <a:fillRect/>
          </a:stretch>
        </p:blipFill>
        <p:spPr bwMode="auto">
          <a:xfrm>
            <a:off x="3132138" y="2528888"/>
            <a:ext cx="2936875" cy="2638425"/>
          </a:xfrm>
          <a:prstGeom prst="rect">
            <a:avLst/>
          </a:prstGeom>
          <a:noFill/>
          <a:ln w="9525">
            <a:noFill/>
            <a:miter lim="800000"/>
            <a:headEnd/>
            <a:tailEnd/>
          </a:ln>
        </p:spPr>
      </p:pic>
      <p:sp>
        <p:nvSpPr>
          <p:cNvPr id="9220" name="Freeform 4"/>
          <p:cNvSpPr>
            <a:spLocks/>
          </p:cNvSpPr>
          <p:nvPr/>
        </p:nvSpPr>
        <p:spPr bwMode="auto">
          <a:xfrm>
            <a:off x="4025900" y="1354138"/>
            <a:ext cx="546100" cy="1676400"/>
          </a:xfrm>
          <a:custGeom>
            <a:avLst/>
            <a:gdLst>
              <a:gd name="T0" fmla="*/ 0 w 344"/>
              <a:gd name="T1" fmla="*/ 0 h 1056"/>
              <a:gd name="T2" fmla="*/ 2147483647 w 344"/>
              <a:gd name="T3" fmla="*/ 2147483647 h 1056"/>
              <a:gd name="T4" fmla="*/ 2147483647 w 344"/>
              <a:gd name="T5" fmla="*/ 2147483647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57150">
            <a:solidFill>
              <a:srgbClr val="0000CC"/>
            </a:solidFill>
            <a:round/>
            <a:headEnd/>
            <a:tailEnd type="triangle" w="med" len="med"/>
          </a:ln>
        </p:spPr>
        <p:txBody>
          <a:bodyPr/>
          <a:lstStyle/>
          <a:p>
            <a:endParaRPr lang="fr-FR"/>
          </a:p>
        </p:txBody>
      </p:sp>
      <p:sp>
        <p:nvSpPr>
          <p:cNvPr id="9221" name="Freeform 5"/>
          <p:cNvSpPr>
            <a:spLocks/>
          </p:cNvSpPr>
          <p:nvPr/>
        </p:nvSpPr>
        <p:spPr bwMode="auto">
          <a:xfrm flipH="1">
            <a:off x="4699000" y="1354138"/>
            <a:ext cx="546100" cy="1676400"/>
          </a:xfrm>
          <a:custGeom>
            <a:avLst/>
            <a:gdLst>
              <a:gd name="T0" fmla="*/ 0 w 344"/>
              <a:gd name="T1" fmla="*/ 0 h 1056"/>
              <a:gd name="T2" fmla="*/ 2147483647 w 344"/>
              <a:gd name="T3" fmla="*/ 2147483647 h 1056"/>
              <a:gd name="T4" fmla="*/ 2147483647 w 344"/>
              <a:gd name="T5" fmla="*/ 2147483647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57150">
            <a:solidFill>
              <a:schemeClr val="tx1"/>
            </a:solidFill>
            <a:round/>
            <a:headEnd type="triangle" w="med" len="med"/>
            <a:tailEnd/>
          </a:ln>
        </p:spPr>
        <p:txBody>
          <a:bodyPr/>
          <a:lstStyle/>
          <a:p>
            <a:endParaRPr lang="fr-FR"/>
          </a:p>
        </p:txBody>
      </p:sp>
      <p:sp>
        <p:nvSpPr>
          <p:cNvPr id="9222" name="Text Box 6"/>
          <p:cNvSpPr txBox="1">
            <a:spLocks noChangeArrowheads="1"/>
          </p:cNvSpPr>
          <p:nvPr/>
        </p:nvSpPr>
        <p:spPr bwMode="auto">
          <a:xfrm>
            <a:off x="3492500" y="1125538"/>
            <a:ext cx="685800" cy="457200"/>
          </a:xfrm>
          <a:prstGeom prst="rect">
            <a:avLst/>
          </a:prstGeom>
          <a:noFill/>
          <a:ln w="9525">
            <a:noFill/>
            <a:miter lim="800000"/>
            <a:headEnd/>
            <a:tailEnd/>
          </a:ln>
        </p:spPr>
        <p:txBody>
          <a:bodyPr>
            <a:spAutoFit/>
          </a:bodyPr>
          <a:lstStyle/>
          <a:p>
            <a:pPr algn="ctr">
              <a:spcBef>
                <a:spcPct val="50000"/>
              </a:spcBef>
            </a:pPr>
            <a:r>
              <a:rPr lang="fr-FR" b="1" i="0">
                <a:solidFill>
                  <a:srgbClr val="0000CC"/>
                </a:solidFill>
                <a:latin typeface="Arial" charset="0"/>
                <a:cs typeface="Arial" charset="0"/>
              </a:rPr>
              <a:t>0</a:t>
            </a:r>
            <a:r>
              <a:rPr lang="fr-FR" b="1" i="0" baseline="-25000">
                <a:solidFill>
                  <a:srgbClr val="0000CC"/>
                </a:solidFill>
                <a:latin typeface="Arial" charset="0"/>
                <a:cs typeface="Arial" charset="0"/>
              </a:rPr>
              <a:t>2</a:t>
            </a:r>
          </a:p>
        </p:txBody>
      </p:sp>
      <p:sp>
        <p:nvSpPr>
          <p:cNvPr id="9223" name="Text Box 7"/>
          <p:cNvSpPr txBox="1">
            <a:spLocks noChangeArrowheads="1"/>
          </p:cNvSpPr>
          <p:nvPr/>
        </p:nvSpPr>
        <p:spPr bwMode="auto">
          <a:xfrm>
            <a:off x="5168900" y="1125538"/>
            <a:ext cx="685800" cy="708025"/>
          </a:xfrm>
          <a:prstGeom prst="rect">
            <a:avLst/>
          </a:prstGeom>
          <a:noFill/>
          <a:ln w="9525">
            <a:noFill/>
            <a:miter lim="800000"/>
            <a:headEnd/>
            <a:tailEnd/>
          </a:ln>
        </p:spPr>
        <p:txBody>
          <a:bodyPr>
            <a:spAutoFit/>
          </a:bodyPr>
          <a:lstStyle/>
          <a:p>
            <a:pPr algn="ctr">
              <a:spcBef>
                <a:spcPct val="50000"/>
              </a:spcBef>
            </a:pPr>
            <a:r>
              <a:rPr lang="fr-FR" b="1" i="0">
                <a:latin typeface="Arial" charset="0"/>
                <a:cs typeface="Arial" charset="0"/>
              </a:rPr>
              <a:t>C0</a:t>
            </a:r>
            <a:r>
              <a:rPr lang="fr-FR" b="1" i="0" baseline="-25000">
                <a:latin typeface="Arial" charset="0"/>
                <a:cs typeface="Arial" charset="0"/>
              </a:rPr>
              <a:t>2</a:t>
            </a:r>
          </a:p>
        </p:txBody>
      </p:sp>
      <p:sp>
        <p:nvSpPr>
          <p:cNvPr id="9224" name="Text Box 9"/>
          <p:cNvSpPr txBox="1">
            <a:spLocks noChangeArrowheads="1"/>
          </p:cNvSpPr>
          <p:nvPr/>
        </p:nvSpPr>
        <p:spPr bwMode="auto">
          <a:xfrm>
            <a:off x="2627313" y="5624513"/>
            <a:ext cx="3671887" cy="1158875"/>
          </a:xfrm>
          <a:prstGeom prst="rect">
            <a:avLst/>
          </a:prstGeom>
          <a:noFill/>
          <a:ln w="9525">
            <a:noFill/>
            <a:miter lim="800000"/>
            <a:headEnd/>
            <a:tailEnd/>
          </a:ln>
        </p:spPr>
        <p:txBody>
          <a:bodyPr>
            <a:spAutoFit/>
          </a:bodyPr>
          <a:lstStyle/>
          <a:p>
            <a:pPr algn="ctr">
              <a:spcBef>
                <a:spcPct val="50000"/>
              </a:spcBef>
            </a:pPr>
            <a:r>
              <a:rPr lang="fr-FR" sz="2000" b="1" i="0">
                <a:latin typeface="Arial" charset="0"/>
                <a:cs typeface="Arial" charset="0"/>
              </a:rPr>
              <a:t>le poumon est défaillant mais il compense</a:t>
            </a:r>
          </a:p>
          <a:p>
            <a:pPr algn="ctr">
              <a:spcBef>
                <a:spcPct val="50000"/>
              </a:spcBef>
            </a:pPr>
            <a:r>
              <a:rPr lang="fr-FR" sz="2000" b="1" i="0">
                <a:latin typeface="Arial" charset="0"/>
                <a:cs typeface="Arial" charset="0"/>
              </a:rPr>
              <a:t>l’hématose est assurée</a:t>
            </a:r>
            <a:endParaRPr lang="en-US" sz="2000" b="1" i="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3" descr="poumon isolé"/>
          <p:cNvPicPr>
            <a:picLocks noChangeAspect="1" noChangeArrowheads="1"/>
          </p:cNvPicPr>
          <p:nvPr/>
        </p:nvPicPr>
        <p:blipFill>
          <a:blip r:embed="rId3">
            <a:lum bright="18000"/>
          </a:blip>
          <a:srcRect/>
          <a:stretch>
            <a:fillRect/>
          </a:stretch>
        </p:blipFill>
        <p:spPr bwMode="auto">
          <a:xfrm>
            <a:off x="3132138" y="2528888"/>
            <a:ext cx="2936875" cy="2638425"/>
          </a:xfrm>
          <a:prstGeom prst="rect">
            <a:avLst/>
          </a:prstGeom>
          <a:noFill/>
          <a:ln w="9525">
            <a:noFill/>
            <a:miter lim="800000"/>
            <a:headEnd/>
            <a:tailEnd/>
          </a:ln>
        </p:spPr>
      </p:pic>
      <p:sp>
        <p:nvSpPr>
          <p:cNvPr id="10243" name="Rectangle 2"/>
          <p:cNvSpPr>
            <a:spLocks noGrp="1" noChangeArrowheads="1"/>
          </p:cNvSpPr>
          <p:nvPr>
            <p:ph type="title"/>
          </p:nvPr>
        </p:nvSpPr>
        <p:spPr>
          <a:xfrm>
            <a:off x="0" y="0"/>
            <a:ext cx="9180513" cy="836613"/>
          </a:xfrm>
        </p:spPr>
        <p:txBody>
          <a:bodyPr/>
          <a:lstStyle/>
          <a:p>
            <a:pPr eaLnBrk="1" hangingPunct="1"/>
            <a:r>
              <a:rPr lang="fr-FR" smtClean="0">
                <a:latin typeface="Arial" charset="0"/>
                <a:cs typeface="Arial" charset="0"/>
              </a:rPr>
              <a:t>Insuffisance </a:t>
            </a:r>
            <a:r>
              <a:rPr lang="fr-FR" sz="2000" smtClean="0">
                <a:latin typeface="Arial" charset="0"/>
                <a:cs typeface="Arial" charset="0"/>
              </a:rPr>
              <a:t>VENTILATOIRE</a:t>
            </a:r>
            <a:r>
              <a:rPr lang="fr-FR" smtClean="0">
                <a:latin typeface="Arial" charset="0"/>
                <a:cs typeface="Arial" charset="0"/>
              </a:rPr>
              <a:t> </a:t>
            </a:r>
            <a:r>
              <a:rPr lang="fr-FR" sz="2800" smtClean="0">
                <a:solidFill>
                  <a:srgbClr val="FF0000"/>
                </a:solidFill>
                <a:latin typeface="Arial" charset="0"/>
                <a:cs typeface="Arial" charset="0"/>
              </a:rPr>
              <a:t>avec</a:t>
            </a:r>
            <a:r>
              <a:rPr lang="fr-FR" smtClean="0">
                <a:latin typeface="Arial" charset="0"/>
                <a:cs typeface="Arial" charset="0"/>
              </a:rPr>
              <a:t> Insuffisance </a:t>
            </a:r>
            <a:r>
              <a:rPr lang="fr-FR" sz="2000" smtClean="0">
                <a:latin typeface="Arial" charset="0"/>
                <a:cs typeface="Arial" charset="0"/>
              </a:rPr>
              <a:t>RESPIRATOIRE</a:t>
            </a:r>
          </a:p>
        </p:txBody>
      </p:sp>
      <p:sp>
        <p:nvSpPr>
          <p:cNvPr id="10244" name="Text Box 8"/>
          <p:cNvSpPr txBox="1">
            <a:spLocks noChangeArrowheads="1"/>
          </p:cNvSpPr>
          <p:nvPr/>
        </p:nvSpPr>
        <p:spPr bwMode="auto">
          <a:xfrm>
            <a:off x="2627313" y="5624513"/>
            <a:ext cx="4032250" cy="1158875"/>
          </a:xfrm>
          <a:prstGeom prst="rect">
            <a:avLst/>
          </a:prstGeom>
          <a:noFill/>
          <a:ln w="9525">
            <a:noFill/>
            <a:miter lim="800000"/>
            <a:headEnd/>
            <a:tailEnd/>
          </a:ln>
        </p:spPr>
        <p:txBody>
          <a:bodyPr>
            <a:spAutoFit/>
          </a:bodyPr>
          <a:lstStyle/>
          <a:p>
            <a:pPr algn="ctr">
              <a:spcBef>
                <a:spcPct val="50000"/>
              </a:spcBef>
            </a:pPr>
            <a:r>
              <a:rPr lang="fr-FR" sz="2000" b="1" i="0">
                <a:latin typeface="Arial" charset="0"/>
                <a:cs typeface="Arial" charset="0"/>
              </a:rPr>
              <a:t>le poumon est défaillant et il </a:t>
            </a:r>
            <a:r>
              <a:rPr lang="fr-FR" sz="2000" b="1" i="0">
                <a:solidFill>
                  <a:srgbClr val="FF0000"/>
                </a:solidFill>
                <a:latin typeface="Arial" charset="0"/>
                <a:cs typeface="Arial" charset="0"/>
              </a:rPr>
              <a:t>ne parvient plus à</a:t>
            </a:r>
            <a:r>
              <a:rPr lang="fr-FR" sz="2000" b="1" i="0">
                <a:latin typeface="Arial" charset="0"/>
                <a:cs typeface="Arial" charset="0"/>
              </a:rPr>
              <a:t> </a:t>
            </a:r>
            <a:r>
              <a:rPr lang="fr-FR" sz="2000" b="1" i="0">
                <a:solidFill>
                  <a:srgbClr val="FF0000"/>
                </a:solidFill>
                <a:latin typeface="Arial" charset="0"/>
                <a:cs typeface="Arial" charset="0"/>
              </a:rPr>
              <a:t>compenser</a:t>
            </a:r>
          </a:p>
          <a:p>
            <a:pPr algn="ctr">
              <a:spcBef>
                <a:spcPct val="50000"/>
              </a:spcBef>
            </a:pPr>
            <a:r>
              <a:rPr lang="fr-FR" sz="2000" b="1" i="0">
                <a:latin typeface="Arial" charset="0"/>
                <a:cs typeface="Arial" charset="0"/>
              </a:rPr>
              <a:t>l’hématose n’est plus assurée</a:t>
            </a:r>
            <a:endParaRPr lang="en-US" sz="2000" b="1" i="0">
              <a:latin typeface="Arial" charset="0"/>
              <a:cs typeface="Arial" charset="0"/>
            </a:endParaRPr>
          </a:p>
        </p:txBody>
      </p:sp>
      <p:sp>
        <p:nvSpPr>
          <p:cNvPr id="10245" name="Freeform 9"/>
          <p:cNvSpPr>
            <a:spLocks/>
          </p:cNvSpPr>
          <p:nvPr/>
        </p:nvSpPr>
        <p:spPr bwMode="auto">
          <a:xfrm>
            <a:off x="4025900" y="1862138"/>
            <a:ext cx="546100" cy="1219200"/>
          </a:xfrm>
          <a:custGeom>
            <a:avLst/>
            <a:gdLst>
              <a:gd name="T0" fmla="*/ 0 w 344"/>
              <a:gd name="T1" fmla="*/ 0 h 1056"/>
              <a:gd name="T2" fmla="*/ 2147483647 w 344"/>
              <a:gd name="T3" fmla="*/ 2147483647 h 1056"/>
              <a:gd name="T4" fmla="*/ 2147483647 w 344"/>
              <a:gd name="T5" fmla="*/ 2147483647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28575">
            <a:solidFill>
              <a:srgbClr val="0000CC"/>
            </a:solidFill>
            <a:round/>
            <a:headEnd/>
            <a:tailEnd type="triangle" w="med" len="med"/>
          </a:ln>
        </p:spPr>
        <p:txBody>
          <a:bodyPr/>
          <a:lstStyle/>
          <a:p>
            <a:endParaRPr lang="fr-FR"/>
          </a:p>
        </p:txBody>
      </p:sp>
      <p:sp>
        <p:nvSpPr>
          <p:cNvPr id="10246" name="Freeform 10"/>
          <p:cNvSpPr>
            <a:spLocks/>
          </p:cNvSpPr>
          <p:nvPr/>
        </p:nvSpPr>
        <p:spPr bwMode="auto">
          <a:xfrm flipH="1">
            <a:off x="4699000" y="1862138"/>
            <a:ext cx="546100" cy="1219200"/>
          </a:xfrm>
          <a:custGeom>
            <a:avLst/>
            <a:gdLst>
              <a:gd name="T0" fmla="*/ 0 w 344"/>
              <a:gd name="T1" fmla="*/ 0 h 1056"/>
              <a:gd name="T2" fmla="*/ 2147483647 w 344"/>
              <a:gd name="T3" fmla="*/ 2147483647 h 1056"/>
              <a:gd name="T4" fmla="*/ 2147483647 w 344"/>
              <a:gd name="T5" fmla="*/ 2147483647 h 1056"/>
              <a:gd name="T6" fmla="*/ 0 60000 65536"/>
              <a:gd name="T7" fmla="*/ 0 60000 65536"/>
              <a:gd name="T8" fmla="*/ 0 60000 65536"/>
              <a:gd name="T9" fmla="*/ 0 w 344"/>
              <a:gd name="T10" fmla="*/ 0 h 1056"/>
              <a:gd name="T11" fmla="*/ 344 w 344"/>
              <a:gd name="T12" fmla="*/ 1056 h 1056"/>
            </a:gdLst>
            <a:ahLst/>
            <a:cxnLst>
              <a:cxn ang="T6">
                <a:pos x="T0" y="T1"/>
              </a:cxn>
              <a:cxn ang="T7">
                <a:pos x="T2" y="T3"/>
              </a:cxn>
              <a:cxn ang="T8">
                <a:pos x="T4" y="T5"/>
              </a:cxn>
            </a:cxnLst>
            <a:rect l="T9" t="T10" r="T11" b="T12"/>
            <a:pathLst>
              <a:path w="344" h="1056">
                <a:moveTo>
                  <a:pt x="0" y="0"/>
                </a:moveTo>
                <a:cubicBezTo>
                  <a:pt x="116" y="80"/>
                  <a:pt x="232" y="160"/>
                  <a:pt x="288" y="336"/>
                </a:cubicBezTo>
                <a:cubicBezTo>
                  <a:pt x="344" y="512"/>
                  <a:pt x="328" y="936"/>
                  <a:pt x="336" y="1056"/>
                </a:cubicBezTo>
              </a:path>
            </a:pathLst>
          </a:custGeom>
          <a:noFill/>
          <a:ln w="28575">
            <a:solidFill>
              <a:schemeClr val="tx1"/>
            </a:solidFill>
            <a:round/>
            <a:headEnd type="triangle" w="med" len="med"/>
            <a:tailEnd/>
          </a:ln>
        </p:spPr>
        <p:txBody>
          <a:bodyPr/>
          <a:lstStyle/>
          <a:p>
            <a:endParaRPr lang="fr-FR"/>
          </a:p>
        </p:txBody>
      </p:sp>
      <p:sp>
        <p:nvSpPr>
          <p:cNvPr id="10247" name="Text Box 11"/>
          <p:cNvSpPr txBox="1">
            <a:spLocks noChangeArrowheads="1"/>
          </p:cNvSpPr>
          <p:nvPr/>
        </p:nvSpPr>
        <p:spPr bwMode="auto">
          <a:xfrm>
            <a:off x="3492500" y="1557338"/>
            <a:ext cx="685800" cy="366712"/>
          </a:xfrm>
          <a:prstGeom prst="rect">
            <a:avLst/>
          </a:prstGeom>
          <a:noFill/>
          <a:ln w="9525">
            <a:noFill/>
            <a:miter lim="800000"/>
            <a:headEnd/>
            <a:tailEnd/>
          </a:ln>
        </p:spPr>
        <p:txBody>
          <a:bodyPr>
            <a:spAutoFit/>
          </a:bodyPr>
          <a:lstStyle/>
          <a:p>
            <a:pPr algn="ctr">
              <a:spcBef>
                <a:spcPct val="50000"/>
              </a:spcBef>
            </a:pPr>
            <a:r>
              <a:rPr lang="fr-FR" sz="1800" b="1" i="0">
                <a:solidFill>
                  <a:srgbClr val="0000CC"/>
                </a:solidFill>
                <a:latin typeface="Arial" charset="0"/>
                <a:cs typeface="Arial" charset="0"/>
              </a:rPr>
              <a:t>0</a:t>
            </a:r>
            <a:r>
              <a:rPr lang="fr-FR" sz="1800" b="1" i="0" baseline="-25000">
                <a:solidFill>
                  <a:srgbClr val="0000CC"/>
                </a:solidFill>
                <a:latin typeface="Arial" charset="0"/>
                <a:cs typeface="Arial" charset="0"/>
              </a:rPr>
              <a:t>2</a:t>
            </a:r>
          </a:p>
        </p:txBody>
      </p:sp>
      <p:sp>
        <p:nvSpPr>
          <p:cNvPr id="10248" name="Text Box 12"/>
          <p:cNvSpPr txBox="1">
            <a:spLocks noChangeArrowheads="1"/>
          </p:cNvSpPr>
          <p:nvPr/>
        </p:nvSpPr>
        <p:spPr bwMode="auto">
          <a:xfrm>
            <a:off x="5168900" y="1557338"/>
            <a:ext cx="685800" cy="366712"/>
          </a:xfrm>
          <a:prstGeom prst="rect">
            <a:avLst/>
          </a:prstGeom>
          <a:noFill/>
          <a:ln w="9525">
            <a:noFill/>
            <a:miter lim="800000"/>
            <a:headEnd/>
            <a:tailEnd/>
          </a:ln>
        </p:spPr>
        <p:txBody>
          <a:bodyPr>
            <a:spAutoFit/>
          </a:bodyPr>
          <a:lstStyle/>
          <a:p>
            <a:pPr algn="ctr">
              <a:spcBef>
                <a:spcPct val="50000"/>
              </a:spcBef>
            </a:pPr>
            <a:r>
              <a:rPr lang="fr-FR" sz="1800" b="1" i="0">
                <a:latin typeface="Arial" charset="0"/>
                <a:cs typeface="Arial" charset="0"/>
              </a:rPr>
              <a:t>C0</a:t>
            </a:r>
            <a:r>
              <a:rPr lang="fr-FR" sz="1800" b="1" i="0" baseline="-25000">
                <a:latin typeface="Arial" charset="0"/>
                <a:cs typeface="Arial" charset="0"/>
              </a:rPr>
              <a:t>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1473</TotalTime>
  <Words>667</Words>
  <Application>Microsoft Office PowerPoint</Application>
  <PresentationFormat>Affichage à l'écran (4:3)</PresentationFormat>
  <Paragraphs>153</Paragraphs>
  <Slides>22</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Times New Roman</vt:lpstr>
      <vt:lpstr>Arial</vt:lpstr>
      <vt:lpstr>Wingdings</vt:lpstr>
      <vt:lpstr>Comic Sans MS</vt:lpstr>
      <vt:lpstr>Modèle par défaut</vt:lpstr>
      <vt:lpstr>Diapositive 1</vt:lpstr>
      <vt:lpstr>Diapositive 2</vt:lpstr>
      <vt:lpstr>I. PHYSIOPATHOLOGIE DE L’INSUFFISANCE RESPIRATOIRE AIGUË (Rappel)</vt:lpstr>
      <vt:lpstr>Diapositive 4</vt:lpstr>
      <vt:lpstr>Diapositive 5</vt:lpstr>
      <vt:lpstr>Diapositive 6</vt:lpstr>
      <vt:lpstr>Ne pas confondre  Insuffisance VENTILATOIRE et Insuffisance RESPIRATOIRE</vt:lpstr>
      <vt:lpstr>Insuffisance VENTILATOIRE sans Insuffisance RESPIRATOIRE</vt:lpstr>
      <vt:lpstr>Insuffisance VENTILATOIRE avec Insuffisance RESPIRATOIRE</vt:lpstr>
      <vt:lpstr>du normal au pathologique</vt:lpstr>
      <vt:lpstr>A. Atteinte de la fonction pompe  </vt:lpstr>
      <vt:lpstr>B. Atteinte de la surface d’échange alvéole-capillaire</vt:lpstr>
      <vt:lpstr>B. Atteinte de la surface d’échange alvéole-capillaire</vt:lpstr>
      <vt:lpstr>Anomalie des rapports VA/Q</vt:lpstr>
      <vt:lpstr>Diapositive 15</vt:lpstr>
      <vt:lpstr>Diapositive 16</vt:lpstr>
      <vt:lpstr>1. Effet shunt intrapulmonaire</vt:lpstr>
      <vt:lpstr>Diapositive 18</vt:lpstr>
      <vt:lpstr>Diapositive 19</vt:lpstr>
      <vt:lpstr>Diapositive 20</vt:lpstr>
      <vt:lpstr>3. Trouble de la diffusion </vt:lpstr>
      <vt:lpstr>4. Effet espace mort</vt:lpstr>
    </vt:vector>
  </TitlesOfParts>
  <Company>Perso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Marquette</dc:creator>
  <cp:lastModifiedBy>Salle Conference</cp:lastModifiedBy>
  <cp:revision>243</cp:revision>
  <dcterms:created xsi:type="dcterms:W3CDTF">2002-09-28T09:02:11Z</dcterms:created>
  <dcterms:modified xsi:type="dcterms:W3CDTF">2017-01-15T14:15:14Z</dcterms:modified>
</cp:coreProperties>
</file>