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  <p:sldId id="264" r:id="rId10"/>
    <p:sldId id="265" r:id="rId11"/>
    <p:sldId id="276" r:id="rId12"/>
    <p:sldId id="278" r:id="rId13"/>
    <p:sldId id="277" r:id="rId14"/>
    <p:sldId id="268" r:id="rId15"/>
    <p:sldId id="266" r:id="rId16"/>
    <p:sldId id="267" r:id="rId17"/>
    <p:sldId id="269" r:id="rId18"/>
    <p:sldId id="270" r:id="rId19"/>
    <p:sldId id="273" r:id="rId20"/>
    <p:sldId id="274" r:id="rId21"/>
    <p:sldId id="275" r:id="rId22"/>
    <p:sldId id="271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86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8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27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1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80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10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97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61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12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74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4E8EF-A88A-4E83-B09D-196CA251128A}" type="datetimeFigureOut">
              <a:rPr lang="fr-FR" smtClean="0"/>
              <a:t>16/10/2016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AC18D-82F7-40A9-95F2-8C0E14FB8B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2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Les œdèmes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6402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Principales causes </a:t>
            </a:r>
            <a:r>
              <a:rPr lang="fr-FR" dirty="0" smtClean="0"/>
              <a:t>des états </a:t>
            </a:r>
            <a:r>
              <a:rPr lang="fr-FR" dirty="0" err="1" smtClean="0"/>
              <a:t>oedémateux</a:t>
            </a:r>
            <a:endParaRPr lang="fr-FR" dirty="0" smtClean="0"/>
          </a:p>
          <a:p>
            <a:r>
              <a:rPr lang="fr-FR" dirty="0" smtClean="0"/>
              <a:t>I. Pression </a:t>
            </a:r>
            <a:r>
              <a:rPr lang="fr-FR" dirty="0"/>
              <a:t>hydraulique capillaire </a:t>
            </a:r>
            <a:r>
              <a:rPr lang="fr-FR" dirty="0" smtClean="0"/>
              <a:t>élevée </a:t>
            </a:r>
            <a:endParaRPr lang="fr-FR" dirty="0"/>
          </a:p>
          <a:p>
            <a:r>
              <a:rPr lang="fr-FR" dirty="0" smtClean="0"/>
              <a:t>A. Augmentation </a:t>
            </a:r>
            <a:r>
              <a:rPr lang="fr-FR" dirty="0"/>
              <a:t>du volume plasmatique due à </a:t>
            </a:r>
            <a:r>
              <a:rPr lang="fr-FR" dirty="0" smtClean="0"/>
              <a:t>une </a:t>
            </a:r>
            <a:r>
              <a:rPr lang="fr-FR" dirty="0"/>
              <a:t>rétention </a:t>
            </a:r>
            <a:r>
              <a:rPr lang="fr-FR" dirty="0" smtClean="0"/>
              <a:t>rénale de </a:t>
            </a:r>
            <a:r>
              <a:rPr lang="fr-FR" dirty="0"/>
              <a:t>sodium </a:t>
            </a:r>
            <a:r>
              <a:rPr lang="fr-FR" dirty="0" smtClean="0"/>
              <a:t>. </a:t>
            </a:r>
          </a:p>
          <a:p>
            <a:r>
              <a:rPr lang="fr-FR" dirty="0" smtClean="0"/>
              <a:t>1</a:t>
            </a:r>
            <a:r>
              <a:rPr lang="fr-FR" dirty="0"/>
              <a:t>. </a:t>
            </a:r>
            <a:r>
              <a:rPr lang="fr-FR" dirty="0" smtClean="0"/>
              <a:t>Rétention secondaire  </a:t>
            </a:r>
          </a:p>
          <a:p>
            <a:r>
              <a:rPr lang="fr-FR" dirty="0" smtClean="0"/>
              <a:t>Insuffisance </a:t>
            </a:r>
            <a:r>
              <a:rPr lang="fr-FR" dirty="0"/>
              <a:t>cardiaque </a:t>
            </a:r>
            <a:r>
              <a:rPr lang="fr-FR" dirty="0" smtClean="0"/>
              <a:t>congestive</a:t>
            </a:r>
          </a:p>
          <a:p>
            <a:r>
              <a:rPr lang="fr-FR" dirty="0"/>
              <a:t>Diminution de la pression oncotique </a:t>
            </a:r>
            <a:r>
              <a:rPr lang="fr-FR" dirty="0" smtClean="0"/>
              <a:t>plasmatique (</a:t>
            </a:r>
            <a:r>
              <a:rPr lang="fr-FR" dirty="0"/>
              <a:t>surtout lorsque l'albumine de </a:t>
            </a:r>
            <a:r>
              <a:rPr lang="fr-FR" dirty="0" smtClean="0"/>
              <a:t>plasma la </a:t>
            </a:r>
            <a:r>
              <a:rPr lang="fr-FR" dirty="0"/>
              <a:t>concentration est inférieure à 1,5 à 2,0 g / </a:t>
            </a:r>
            <a:r>
              <a:rPr lang="fr-FR" dirty="0" smtClean="0"/>
              <a:t>dl) : syndrome </a:t>
            </a:r>
            <a:r>
              <a:rPr lang="fr-FR" dirty="0"/>
              <a:t>néphrotique ou </a:t>
            </a:r>
            <a:r>
              <a:rPr lang="fr-FR" dirty="0" smtClean="0"/>
              <a:t>gastro-intestinal , maladie </a:t>
            </a:r>
            <a:r>
              <a:rPr lang="fr-FR" dirty="0"/>
              <a:t>hépatique ou </a:t>
            </a:r>
            <a:r>
              <a:rPr lang="fr-FR" dirty="0" smtClean="0"/>
              <a:t> </a:t>
            </a:r>
            <a:r>
              <a:rPr lang="fr-FR" dirty="0"/>
              <a:t>malnutrition</a:t>
            </a:r>
          </a:p>
          <a:p>
            <a:r>
              <a:rPr lang="fr-FR" dirty="0"/>
              <a:t>2. R</a:t>
            </a:r>
            <a:r>
              <a:rPr lang="fr-FR" dirty="0" smtClean="0"/>
              <a:t>étention </a:t>
            </a:r>
            <a:r>
              <a:rPr lang="fr-FR" dirty="0"/>
              <a:t>rénale </a:t>
            </a:r>
            <a:r>
              <a:rPr lang="fr-FR" dirty="0" smtClean="0"/>
              <a:t>primaire de </a:t>
            </a:r>
            <a:r>
              <a:rPr lang="fr-FR" dirty="0"/>
              <a:t>sodium </a:t>
            </a:r>
            <a:r>
              <a:rPr lang="fr-FR" dirty="0" smtClean="0"/>
              <a:t>:</a:t>
            </a:r>
            <a:endParaRPr lang="fr-FR" dirty="0"/>
          </a:p>
          <a:p>
            <a:r>
              <a:rPr lang="fr-FR" dirty="0"/>
              <a:t>- Maladie rénale, </a:t>
            </a:r>
            <a:endParaRPr lang="fr-FR" dirty="0" smtClean="0"/>
          </a:p>
          <a:p>
            <a:r>
              <a:rPr lang="fr-FR" dirty="0" smtClean="0"/>
              <a:t>- Médicaments : anti-inflammatoires </a:t>
            </a:r>
            <a:r>
              <a:rPr lang="fr-FR" dirty="0"/>
              <a:t>non stéroïdiens, </a:t>
            </a:r>
            <a:r>
              <a:rPr lang="fr-FR" dirty="0" err="1" smtClean="0"/>
              <a:t>oestrogènes</a:t>
            </a:r>
            <a:endParaRPr lang="fr-FR" dirty="0"/>
          </a:p>
          <a:p>
            <a:r>
              <a:rPr lang="fr-FR" dirty="0" smtClean="0"/>
              <a:t>- </a:t>
            </a:r>
            <a:r>
              <a:rPr lang="fr-FR" dirty="0"/>
              <a:t>Grossesse et </a:t>
            </a:r>
            <a:r>
              <a:rPr lang="fr-FR" dirty="0" smtClean="0"/>
              <a:t>œdème prémenstruel </a:t>
            </a:r>
          </a:p>
        </p:txBody>
      </p:sp>
    </p:spTree>
    <p:extLst>
      <p:ext uri="{BB962C8B-B14F-4D97-AF65-F5344CB8AC3E}">
        <p14:creationId xmlns:p14="http://schemas.microsoft.com/office/powerpoint/2010/main" val="327168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II. Augmentation </a:t>
            </a:r>
            <a:r>
              <a:rPr lang="fr-FR" dirty="0"/>
              <a:t>de la perméabilité capillaire,</a:t>
            </a:r>
          </a:p>
          <a:p>
            <a:r>
              <a:rPr lang="fr-FR" dirty="0" smtClean="0"/>
              <a:t>A. réactions allergiques.</a:t>
            </a:r>
            <a:endParaRPr lang="fr-FR" dirty="0"/>
          </a:p>
          <a:p>
            <a:r>
              <a:rPr lang="fr-FR" dirty="0"/>
              <a:t>B. </a:t>
            </a:r>
            <a:r>
              <a:rPr lang="fr-FR" dirty="0" err="1"/>
              <a:t>Sepsis</a:t>
            </a:r>
            <a:r>
              <a:rPr lang="fr-FR" dirty="0"/>
              <a:t> ou inflammation</a:t>
            </a:r>
          </a:p>
          <a:p>
            <a:r>
              <a:rPr lang="fr-FR" dirty="0"/>
              <a:t>C. </a:t>
            </a:r>
            <a:r>
              <a:rPr lang="fr-FR" dirty="0" smtClean="0"/>
              <a:t>Brulure </a:t>
            </a:r>
            <a:r>
              <a:rPr lang="fr-FR" dirty="0"/>
              <a:t>ou </a:t>
            </a:r>
            <a:r>
              <a:rPr lang="fr-FR" dirty="0" smtClean="0"/>
              <a:t> traumatisme</a:t>
            </a:r>
            <a:endParaRPr lang="fr-FR" dirty="0"/>
          </a:p>
          <a:p>
            <a:r>
              <a:rPr lang="fr-FR" dirty="0"/>
              <a:t>E. </a:t>
            </a:r>
            <a:r>
              <a:rPr lang="fr-FR" dirty="0" smtClean="0"/>
              <a:t> Syndrome </a:t>
            </a:r>
            <a:r>
              <a:rPr lang="fr-FR" dirty="0"/>
              <a:t>de détresse respiratoire</a:t>
            </a:r>
          </a:p>
        </p:txBody>
      </p:sp>
    </p:spTree>
    <p:extLst>
      <p:ext uri="{BB962C8B-B14F-4D97-AF65-F5344CB8AC3E}">
        <p14:creationId xmlns:p14="http://schemas.microsoft.com/office/powerpoint/2010/main" val="292947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33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fr-FR" dirty="0"/>
              <a:t>obstruction lymphatique ou </a:t>
            </a:r>
            <a:r>
              <a:rPr lang="fr-FR" dirty="0" smtClean="0"/>
              <a:t>augmentation </a:t>
            </a:r>
            <a:r>
              <a:rPr lang="fr-FR" dirty="0"/>
              <a:t>de la pression oncotique interstitielle</a:t>
            </a:r>
          </a:p>
          <a:p>
            <a:r>
              <a:rPr lang="fr-FR" dirty="0"/>
              <a:t>A. </a:t>
            </a:r>
            <a:r>
              <a:rPr lang="fr-FR" dirty="0" smtClean="0"/>
              <a:t> </a:t>
            </a:r>
            <a:r>
              <a:rPr lang="fr-FR" dirty="0" err="1" smtClean="0"/>
              <a:t>Adenomégalie</a:t>
            </a:r>
            <a:r>
              <a:rPr lang="fr-FR" dirty="0" smtClean="0"/>
              <a:t> </a:t>
            </a:r>
            <a:r>
              <a:rPr lang="fr-FR" dirty="0"/>
              <a:t>dû à une tumeur maligne</a:t>
            </a:r>
          </a:p>
          <a:p>
            <a:r>
              <a:rPr lang="fr-FR" dirty="0"/>
              <a:t>B. </a:t>
            </a:r>
            <a:r>
              <a:rPr lang="fr-FR" dirty="0" err="1" smtClean="0"/>
              <a:t>Postmastectomie</a:t>
            </a:r>
            <a:endParaRPr lang="fr-FR" dirty="0"/>
          </a:p>
          <a:p>
            <a:r>
              <a:rPr lang="fr-FR" dirty="0" smtClean="0"/>
              <a:t>C. </a:t>
            </a:r>
            <a:r>
              <a:rPr lang="fr-FR" dirty="0"/>
              <a:t>hypothyroïdie (peut-être due à la liaison des protéines filtrées </a:t>
            </a:r>
            <a:r>
              <a:rPr lang="fr-FR" dirty="0" smtClean="0"/>
              <a:t>par l'accumulation </a:t>
            </a:r>
            <a:r>
              <a:rPr lang="fr-FR" dirty="0"/>
              <a:t>excessive de </a:t>
            </a:r>
            <a:r>
              <a:rPr lang="fr-FR" dirty="0" err="1"/>
              <a:t>mucopolysaccharide</a:t>
            </a:r>
            <a:r>
              <a:rPr lang="fr-FR" dirty="0"/>
              <a:t> interstitielle)</a:t>
            </a:r>
          </a:p>
        </p:txBody>
      </p:sp>
    </p:spTree>
    <p:extLst>
      <p:ext uri="{BB962C8B-B14F-4D97-AF65-F5344CB8AC3E}">
        <p14:creationId xmlns:p14="http://schemas.microsoft.com/office/powerpoint/2010/main" val="165904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Formation des œdèmes généralisés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formation des </a:t>
            </a:r>
            <a:r>
              <a:rPr lang="fr-FR" dirty="0" err="1" smtClean="0"/>
              <a:t>oedemes</a:t>
            </a:r>
            <a:r>
              <a:rPr lang="fr-FR" dirty="0" smtClean="0"/>
              <a:t> généralisés implique une rétention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248126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90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Rétention </a:t>
            </a:r>
            <a:r>
              <a:rPr lang="fr-FR" dirty="0" smtClean="0"/>
              <a:t>rénale de sodium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Rétention de sodium rénale primaire</a:t>
            </a:r>
          </a:p>
          <a:p>
            <a:r>
              <a:rPr lang="fr-FR" dirty="0" smtClean="0"/>
              <a:t>un </a:t>
            </a:r>
            <a:r>
              <a:rPr lang="fr-FR" dirty="0"/>
              <a:t>défaut </a:t>
            </a:r>
            <a:r>
              <a:rPr lang="fr-FR" dirty="0" smtClean="0"/>
              <a:t>primaire de l'excrétion rénale de sodium peut se produire avec une </a:t>
            </a:r>
            <a:r>
              <a:rPr lang="fr-FR" dirty="0"/>
              <a:t>insuffisance rénale avancée ou à des maladies glomérulaires telles que la glomérulonéphrite </a:t>
            </a:r>
            <a:r>
              <a:rPr lang="fr-FR" dirty="0" smtClean="0"/>
              <a:t>aiguë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28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Réponse compensatrice à </a:t>
            </a:r>
            <a:r>
              <a:rPr lang="fr-FR" dirty="0" smtClean="0"/>
              <a:t>une baisse de la volémie efficace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La réponse à une baisse de la volémie efficace  peut conduire à la formation d’</a:t>
            </a:r>
            <a:r>
              <a:rPr lang="fr-FR" dirty="0" err="1" smtClean="0"/>
              <a:t>oedèmes</a:t>
            </a:r>
            <a:r>
              <a:rPr lang="fr-FR" dirty="0" smtClean="0"/>
              <a:t> généralisés. </a:t>
            </a:r>
          </a:p>
          <a:p>
            <a:r>
              <a:rPr lang="fr-FR" dirty="0" smtClean="0"/>
              <a:t>Le volémie efficace </a:t>
            </a:r>
            <a:r>
              <a:rPr lang="fr-FR" dirty="0"/>
              <a:t>est une entité non mesurable qui se réfère au volume artériel (normalement, environ 700 ml d'un homme de 70 kg), qui </a:t>
            </a:r>
            <a:r>
              <a:rPr lang="fr-FR" dirty="0" smtClean="0"/>
              <a:t>perfuse effectivement les </a:t>
            </a:r>
            <a:r>
              <a:rPr lang="fr-FR" dirty="0"/>
              <a:t>tissus.</a:t>
            </a:r>
          </a:p>
          <a:p>
            <a:r>
              <a:rPr lang="fr-FR" dirty="0"/>
              <a:t>L'insuffisance cardiaque congestive est un </a:t>
            </a:r>
            <a:r>
              <a:rPr lang="fr-FR" dirty="0" smtClean="0"/>
              <a:t>exemple. </a:t>
            </a:r>
          </a:p>
          <a:p>
            <a:r>
              <a:rPr lang="fr-FR" dirty="0" smtClean="0"/>
              <a:t>La dysfonction </a:t>
            </a:r>
            <a:r>
              <a:rPr lang="fr-FR" dirty="0"/>
              <a:t>myocardique abaisse initialement le débit cardiaque, entraînant une augmentation de la libération des trois </a:t>
            </a:r>
            <a:r>
              <a:rPr lang="fr-FR" dirty="0" smtClean="0"/>
              <a:t>hormones: </a:t>
            </a:r>
            <a:r>
              <a:rPr lang="fr-FR" dirty="0"/>
              <a:t>la rénine (ce qui conduit à la production de l'angiotensine II et l'aldostérone), la </a:t>
            </a:r>
            <a:r>
              <a:rPr lang="fr-FR" dirty="0" err="1"/>
              <a:t>norépinéphrine</a:t>
            </a:r>
            <a:r>
              <a:rPr lang="fr-FR" dirty="0"/>
              <a:t> et l'hormone antidiurétique.</a:t>
            </a:r>
          </a:p>
          <a:p>
            <a:r>
              <a:rPr lang="fr-FR" dirty="0"/>
              <a:t>Ces hormones ont les effets suivants qui limitent l'excrétion de sodium et de l'eau et favorisent la formation de l'œdème:</a:t>
            </a:r>
          </a:p>
          <a:p>
            <a:r>
              <a:rPr lang="fr-FR" dirty="0"/>
              <a:t>■ Une réduction de </a:t>
            </a:r>
            <a:r>
              <a:rPr lang="fr-FR" dirty="0" smtClean="0"/>
              <a:t>DFG due </a:t>
            </a:r>
            <a:r>
              <a:rPr lang="fr-FR" dirty="0"/>
              <a:t>à une vasoconstriction rénale.</a:t>
            </a:r>
          </a:p>
          <a:p>
            <a:r>
              <a:rPr lang="fr-FR" dirty="0"/>
              <a:t>■ </a:t>
            </a:r>
            <a:r>
              <a:rPr lang="fr-FR" dirty="0" smtClean="0"/>
              <a:t>Augmentation de </a:t>
            </a:r>
            <a:r>
              <a:rPr lang="fr-FR" dirty="0"/>
              <a:t>la réabsorption du sodium </a:t>
            </a:r>
            <a:r>
              <a:rPr lang="fr-FR" dirty="0" err="1" smtClean="0"/>
              <a:t>médiée</a:t>
            </a:r>
            <a:r>
              <a:rPr lang="fr-FR" dirty="0" smtClean="0"/>
              <a:t> </a:t>
            </a:r>
            <a:r>
              <a:rPr lang="fr-FR" dirty="0"/>
              <a:t>par l'angiotensine II et de </a:t>
            </a:r>
            <a:r>
              <a:rPr lang="fr-FR" dirty="0" smtClean="0"/>
              <a:t>noradrénaline</a:t>
            </a:r>
            <a:r>
              <a:rPr lang="fr-FR" dirty="0"/>
              <a:t>.</a:t>
            </a:r>
          </a:p>
          <a:p>
            <a:r>
              <a:rPr lang="fr-FR" dirty="0"/>
              <a:t>■ Augmentation de </a:t>
            </a:r>
            <a:r>
              <a:rPr lang="fr-FR" dirty="0" smtClean="0"/>
              <a:t>sodium et d’eau par l'aldostérone et l’ ADH</a:t>
            </a:r>
            <a:r>
              <a:rPr lang="fr-FR" dirty="0"/>
              <a:t>, respectivement.</a:t>
            </a:r>
          </a:p>
        </p:txBody>
      </p:sp>
    </p:spTree>
    <p:extLst>
      <p:ext uri="{BB962C8B-B14F-4D97-AF65-F5344CB8AC3E}">
        <p14:creationId xmlns:p14="http://schemas.microsoft.com/office/powerpoint/2010/main" val="3003628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fr-FR" dirty="0"/>
              <a:t>S</a:t>
            </a:r>
            <a:r>
              <a:rPr lang="fr-FR" dirty="0" smtClean="0"/>
              <a:t>yndrome </a:t>
            </a:r>
            <a:r>
              <a:rPr lang="fr-FR" dirty="0"/>
              <a:t>néphrotique</a:t>
            </a:r>
          </a:p>
          <a:p>
            <a:r>
              <a:rPr lang="fr-FR" dirty="0"/>
              <a:t>Le syndrome néphrotique </a:t>
            </a:r>
            <a:r>
              <a:rPr lang="fr-FR" dirty="0" smtClean="0"/>
              <a:t>: </a:t>
            </a:r>
            <a:r>
              <a:rPr lang="fr-FR" dirty="0"/>
              <a:t>augmentation de la perméabilité glomérulaire aux macromolécules, ce qui conduit à une </a:t>
            </a:r>
            <a:r>
              <a:rPr lang="fr-FR" dirty="0" smtClean="0"/>
              <a:t>protéinurie importante  (supérieure </a:t>
            </a:r>
            <a:r>
              <a:rPr lang="fr-FR" dirty="0"/>
              <a:t>à </a:t>
            </a:r>
            <a:r>
              <a:rPr lang="fr-FR" dirty="0" smtClean="0"/>
              <a:t>3 </a:t>
            </a:r>
            <a:r>
              <a:rPr lang="fr-FR" dirty="0"/>
              <a:t>g / jour par rapport à un niveau normal de &lt;150 mg</a:t>
            </a:r>
            <a:r>
              <a:rPr lang="fr-FR" dirty="0" smtClean="0"/>
              <a:t>), à </a:t>
            </a:r>
            <a:r>
              <a:rPr lang="fr-FR" dirty="0"/>
              <a:t>l'</a:t>
            </a:r>
            <a:r>
              <a:rPr lang="fr-FR" dirty="0" err="1"/>
              <a:t>hypoalbuminémie</a:t>
            </a:r>
            <a:r>
              <a:rPr lang="fr-FR" dirty="0"/>
              <a:t>, et </a:t>
            </a:r>
            <a:r>
              <a:rPr lang="fr-FR" dirty="0" smtClean="0"/>
              <a:t>aux œdème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/>
              <a:t>mécanisme de formation de l'œdème dans ce contexte </a:t>
            </a:r>
            <a:r>
              <a:rPr lang="fr-FR" dirty="0" smtClean="0"/>
              <a:t>est une rétention </a:t>
            </a:r>
            <a:r>
              <a:rPr lang="fr-FR" dirty="0"/>
              <a:t>de sodium </a:t>
            </a:r>
            <a:r>
              <a:rPr lang="fr-FR" dirty="0" smtClean="0"/>
              <a:t>due </a:t>
            </a:r>
            <a:r>
              <a:rPr lang="fr-FR" dirty="0"/>
              <a:t>à </a:t>
            </a:r>
            <a:r>
              <a:rPr lang="fr-FR" dirty="0" smtClean="0"/>
              <a:t>l’hypovolémie  induite par l’ </a:t>
            </a:r>
            <a:r>
              <a:rPr lang="fr-FR" dirty="0" err="1" smtClean="0"/>
              <a:t>hypoalbuminémie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Insuffisance cardiaque congestive</a:t>
            </a:r>
          </a:p>
          <a:p>
            <a:r>
              <a:rPr lang="fr-FR" dirty="0"/>
              <a:t>L'insuffisance cardiaque congestive peut être produit par une variété de troubles, y </a:t>
            </a:r>
            <a:r>
              <a:rPr lang="fr-FR" dirty="0" smtClean="0"/>
              <a:t>compris la </a:t>
            </a:r>
            <a:r>
              <a:rPr lang="fr-FR" dirty="0"/>
              <a:t>maladie coronarienne, l'hypertension, la maladie valvulaire, et les cardiomyopathies.</a:t>
            </a:r>
          </a:p>
          <a:p>
            <a:r>
              <a:rPr lang="fr-FR" dirty="0"/>
              <a:t>L'œdème dans ce cadre est dû à une élévation de la pression veineuse </a:t>
            </a:r>
            <a:r>
              <a:rPr lang="fr-FR" dirty="0" smtClean="0"/>
              <a:t>que produit </a:t>
            </a:r>
            <a:r>
              <a:rPr lang="fr-FR" dirty="0"/>
              <a:t>une augmentation parallèle de la pression hydraulique capillaire. </a:t>
            </a:r>
            <a:endParaRPr lang="fr-FR" dirty="0" smtClean="0"/>
          </a:p>
          <a:p>
            <a:r>
              <a:rPr lang="fr-FR" dirty="0" smtClean="0"/>
              <a:t>Cependant</a:t>
            </a:r>
            <a:r>
              <a:rPr lang="fr-FR" dirty="0"/>
              <a:t>, deux </a:t>
            </a:r>
            <a:r>
              <a:rPr lang="fr-FR" dirty="0" smtClean="0"/>
              <a:t>différents mécanismes </a:t>
            </a:r>
            <a:r>
              <a:rPr lang="fr-FR" dirty="0"/>
              <a:t>peuvent être impliqués:</a:t>
            </a:r>
          </a:p>
          <a:p>
            <a:r>
              <a:rPr lang="fr-FR" dirty="0"/>
              <a:t>■ Dans </a:t>
            </a:r>
            <a:r>
              <a:rPr lang="fr-FR" dirty="0" smtClean="0"/>
              <a:t>l’œdème </a:t>
            </a:r>
            <a:r>
              <a:rPr lang="fr-FR" dirty="0"/>
              <a:t>pulmonaire aiguë due à un infarctus du </a:t>
            </a:r>
            <a:r>
              <a:rPr lang="fr-FR" dirty="0" smtClean="0"/>
              <a:t>myocarde, </a:t>
            </a:r>
            <a:r>
              <a:rPr lang="fr-FR" dirty="0"/>
              <a:t>une diminution brutale de la fonction ventriculaire </a:t>
            </a:r>
            <a:r>
              <a:rPr lang="fr-FR" dirty="0" smtClean="0"/>
              <a:t>gauche donne une </a:t>
            </a:r>
            <a:r>
              <a:rPr lang="fr-FR" dirty="0"/>
              <a:t>élévation de la pression du </a:t>
            </a:r>
            <a:r>
              <a:rPr lang="fr-FR" dirty="0" smtClean="0"/>
              <a:t>VG  . </a:t>
            </a:r>
            <a:r>
              <a:rPr lang="fr-FR" dirty="0"/>
              <a:t>Cette pression est alors transmise en retour à travers l'oreillette gauche </a:t>
            </a:r>
            <a:r>
              <a:rPr lang="fr-FR" dirty="0" smtClean="0"/>
              <a:t>, les veines </a:t>
            </a:r>
            <a:r>
              <a:rPr lang="fr-FR" dirty="0"/>
              <a:t>pulmonaires </a:t>
            </a:r>
            <a:r>
              <a:rPr lang="fr-FR" dirty="0" smtClean="0"/>
              <a:t>puis les </a:t>
            </a:r>
            <a:r>
              <a:rPr lang="fr-FR" dirty="0"/>
              <a:t>capillaires pulmonaires. Ainsi, un œdème pulmonaire dans ce cadre est due à une forme d'obstruction veineuse.</a:t>
            </a:r>
          </a:p>
          <a:p>
            <a:r>
              <a:rPr lang="fr-FR" dirty="0"/>
              <a:t>■ Dans l'insuffisance cardiaque chronique, la rétention du </a:t>
            </a:r>
            <a:r>
              <a:rPr lang="fr-FR" dirty="0" smtClean="0"/>
              <a:t>sodium se fait par activation du SRAA, ADH et sympathique.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703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529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7621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9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35152" r="23636" b="7071"/>
          <a:stretch/>
        </p:blipFill>
        <p:spPr bwMode="auto">
          <a:xfrm>
            <a:off x="1330036" y="2410690"/>
            <a:ext cx="5652655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86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7488000" cy="42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318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Résultat de recherche d'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88"/>
          <a:stretch/>
        </p:blipFill>
        <p:spPr bwMode="auto">
          <a:xfrm>
            <a:off x="611560" y="332656"/>
            <a:ext cx="7488000" cy="350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235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Cirrhose </a:t>
            </a:r>
            <a:r>
              <a:rPr lang="fr-FR" dirty="0" smtClean="0"/>
              <a:t>et </a:t>
            </a:r>
            <a:r>
              <a:rPr lang="fr-FR" dirty="0"/>
              <a:t>ascite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Il </a:t>
            </a:r>
            <a:r>
              <a:rPr lang="fr-FR" dirty="0"/>
              <a:t>y a deux changements majeurs induits par la cirrhose </a:t>
            </a:r>
            <a:r>
              <a:rPr lang="fr-FR" dirty="0" smtClean="0"/>
              <a:t>qui favorisent la </a:t>
            </a:r>
            <a:r>
              <a:rPr lang="fr-FR" dirty="0"/>
              <a:t>rétention de </a:t>
            </a:r>
            <a:r>
              <a:rPr lang="fr-FR" dirty="0" smtClean="0"/>
              <a:t>sodium et la formation de l’ascite: </a:t>
            </a:r>
            <a:r>
              <a:rPr lang="fr-FR" dirty="0"/>
              <a:t>vasodilatation vasculaire systémique </a:t>
            </a:r>
            <a:r>
              <a:rPr lang="fr-FR" dirty="0" smtClean="0"/>
              <a:t>et </a:t>
            </a:r>
            <a:r>
              <a:rPr lang="fr-FR" dirty="0"/>
              <a:t>une obstruction </a:t>
            </a:r>
            <a:r>
              <a:rPr lang="fr-FR" dirty="0" err="1"/>
              <a:t>postsinusoïdale</a:t>
            </a:r>
            <a:r>
              <a:rPr lang="fr-FR" dirty="0"/>
              <a:t> induite par une fibrose hépatique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256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2" y="188640"/>
            <a:ext cx="4783841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10640"/>
            <a:ext cx="318135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 b="3830"/>
          <a:stretch/>
        </p:blipFill>
        <p:spPr bwMode="auto">
          <a:xfrm>
            <a:off x="40" y="0"/>
            <a:ext cx="8156989" cy="377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20284"/>
          <a:stretch/>
        </p:blipFill>
        <p:spPr bwMode="auto">
          <a:xfrm>
            <a:off x="1225961" y="3942000"/>
            <a:ext cx="4704132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50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" y="0"/>
            <a:ext cx="7529207" cy="5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45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67125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54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476375"/>
            <a:ext cx="40481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84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837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081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456000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4"/>
            <a:ext cx="2476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96" y="4538464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04" y="2680665"/>
            <a:ext cx="26721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0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Formation des </a:t>
            </a:r>
            <a:r>
              <a:rPr lang="fr-FR" dirty="0" err="1" smtClean="0"/>
              <a:t>oedèmes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Le </a:t>
            </a:r>
            <a:r>
              <a:rPr lang="fr-FR" dirty="0"/>
              <a:t>développement d'un œdème nécessite une modification relativement importante dans une ou plusieurs des forces de </a:t>
            </a:r>
            <a:r>
              <a:rPr lang="fr-FR" dirty="0" err="1"/>
              <a:t>Starling</a:t>
            </a:r>
            <a:r>
              <a:rPr lang="fr-FR" dirty="0"/>
              <a:t> dans une direction qui favorise une augmentation de la filtration nette.</a:t>
            </a:r>
          </a:p>
          <a:p>
            <a:r>
              <a:rPr lang="fr-FR" dirty="0"/>
              <a:t>Ceci est le plus souvent due à une </a:t>
            </a:r>
            <a:r>
              <a:rPr lang="fr-FR" dirty="0">
                <a:solidFill>
                  <a:srgbClr val="FF0000"/>
                </a:solidFill>
              </a:rPr>
              <a:t>élévation de la pression </a:t>
            </a:r>
            <a:r>
              <a:rPr lang="fr-FR" dirty="0" smtClean="0">
                <a:solidFill>
                  <a:srgbClr val="FF0000"/>
                </a:solidFill>
              </a:rPr>
              <a:t>hydrostatique </a:t>
            </a:r>
            <a:r>
              <a:rPr lang="fr-FR" dirty="0">
                <a:solidFill>
                  <a:srgbClr val="FF0000"/>
                </a:solidFill>
              </a:rPr>
              <a:t>capillaire</a:t>
            </a:r>
            <a:r>
              <a:rPr lang="fr-FR" dirty="0"/>
              <a:t>; moins fréquemment, </a:t>
            </a:r>
            <a:r>
              <a:rPr lang="fr-FR" dirty="0" smtClean="0">
                <a:solidFill>
                  <a:srgbClr val="FF0000"/>
                </a:solidFill>
              </a:rPr>
              <a:t>une augmentation  </a:t>
            </a:r>
            <a:r>
              <a:rPr lang="fr-FR" dirty="0">
                <a:solidFill>
                  <a:srgbClr val="FF0000"/>
                </a:solidFill>
              </a:rPr>
              <a:t>de la perméabilité capillaire</a:t>
            </a:r>
            <a:r>
              <a:rPr lang="fr-FR" dirty="0"/>
              <a:t>, </a:t>
            </a:r>
            <a:r>
              <a:rPr lang="fr-FR" dirty="0" smtClean="0">
                <a:solidFill>
                  <a:srgbClr val="FF0000"/>
                </a:solidFill>
              </a:rPr>
              <a:t>baisse de </a:t>
            </a:r>
            <a:r>
              <a:rPr lang="fr-FR" dirty="0">
                <a:solidFill>
                  <a:srgbClr val="FF0000"/>
                </a:solidFill>
              </a:rPr>
              <a:t>la pression oncotique plasmatique, ou une obstruction </a:t>
            </a:r>
            <a:r>
              <a:rPr lang="fr-FR" dirty="0" smtClean="0">
                <a:solidFill>
                  <a:srgbClr val="FF0000"/>
                </a:solidFill>
              </a:rPr>
              <a:t>lymphatique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5026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699</Words>
  <Application>Microsoft Office PowerPoint</Application>
  <PresentationFormat>Affichage à l'écran (4:3)</PresentationFormat>
  <Paragraphs>48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Les œdèmes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Formation des oedèmes </vt:lpstr>
      <vt:lpstr>Présentation PowerPoint</vt:lpstr>
      <vt:lpstr>Présentation PowerPoint</vt:lpstr>
      <vt:lpstr>Présentation PowerPoint</vt:lpstr>
      <vt:lpstr>Présentation PowerPoint</vt:lpstr>
      <vt:lpstr>Formation des œdèmes généralisés</vt:lpstr>
      <vt:lpstr>Rétention rénale de sodium </vt:lpstr>
      <vt:lpstr>Réponse compensatrice à une baisse de la volémie efficace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Cirrhose et ascite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œdèmes</dc:title>
  <dc:creator>Toshiba</dc:creator>
  <cp:lastModifiedBy>Toshiba</cp:lastModifiedBy>
  <cp:revision>17</cp:revision>
  <dcterms:created xsi:type="dcterms:W3CDTF">2016-09-09T17:12:31Z</dcterms:created>
  <dcterms:modified xsi:type="dcterms:W3CDTF">2016-10-16T05:55:06Z</dcterms:modified>
</cp:coreProperties>
</file>