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71" r:id="rId2"/>
    <p:sldMasterId id="2147483673" r:id="rId3"/>
    <p:sldMasterId id="2147484488" r:id="rId4"/>
  </p:sldMasterIdLst>
  <p:notesMasterIdLst>
    <p:notesMasterId r:id="rId37"/>
  </p:notesMasterIdLst>
  <p:handoutMasterIdLst>
    <p:handoutMasterId r:id="rId38"/>
  </p:handoutMasterIdLst>
  <p:sldIdLst>
    <p:sldId id="318" r:id="rId5"/>
    <p:sldId id="294" r:id="rId6"/>
    <p:sldId id="306" r:id="rId7"/>
    <p:sldId id="259" r:id="rId8"/>
    <p:sldId id="303" r:id="rId9"/>
    <p:sldId id="295" r:id="rId10"/>
    <p:sldId id="296" r:id="rId11"/>
    <p:sldId id="298" r:id="rId12"/>
    <p:sldId id="300" r:id="rId13"/>
    <p:sldId id="301" r:id="rId14"/>
    <p:sldId id="260" r:id="rId15"/>
    <p:sldId id="261" r:id="rId16"/>
    <p:sldId id="262" r:id="rId17"/>
    <p:sldId id="321" r:id="rId18"/>
    <p:sldId id="320" r:id="rId19"/>
    <p:sldId id="302" r:id="rId20"/>
    <p:sldId id="263" r:id="rId21"/>
    <p:sldId id="264" r:id="rId22"/>
    <p:sldId id="265" r:id="rId23"/>
    <p:sldId id="322" r:id="rId24"/>
    <p:sldId id="267" r:id="rId25"/>
    <p:sldId id="311" r:id="rId26"/>
    <p:sldId id="268" r:id="rId27"/>
    <p:sldId id="310" r:id="rId28"/>
    <p:sldId id="323" r:id="rId29"/>
    <p:sldId id="269" r:id="rId30"/>
    <p:sldId id="314" r:id="rId31"/>
    <p:sldId id="290" r:id="rId32"/>
    <p:sldId id="308" r:id="rId33"/>
    <p:sldId id="309" r:id="rId34"/>
    <p:sldId id="312" r:id="rId35"/>
    <p:sldId id="293" r:id="rId36"/>
  </p:sldIdLst>
  <p:sldSz cx="9144000" cy="6858000" type="screen4x3"/>
  <p:notesSz cx="6831013" cy="9961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3366"/>
    <a:srgbClr val="FF6600"/>
    <a:srgbClr val="FFFF00"/>
    <a:srgbClr val="FF3300"/>
    <a:srgbClr val="FF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133" autoAdjust="0"/>
  </p:normalViewPr>
  <p:slideViewPr>
    <p:cSldViewPr>
      <p:cViewPr>
        <p:scale>
          <a:sx n="70" d="100"/>
          <a:sy n="70" d="100"/>
        </p:scale>
        <p:origin x="-51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138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9415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598" y="0"/>
            <a:ext cx="2959415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63725"/>
            <a:ext cx="2959415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598" y="9463725"/>
            <a:ext cx="2959415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6" tIns="45818" rIns="91636" bIns="458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cs typeface="+mn-cs"/>
              </a:defRPr>
            </a:lvl1pPr>
          </a:lstStyle>
          <a:p>
            <a:pPr>
              <a:defRPr/>
            </a:pPr>
            <a:fld id="{F4853A6A-8FBD-40A4-9F75-BA77FA27B7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97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9415" cy="497840"/>
          </a:xfrm>
          <a:prstGeom prst="rect">
            <a:avLst/>
          </a:prstGeom>
        </p:spPr>
        <p:txBody>
          <a:bodyPr vert="horz" lIns="91636" tIns="45818" rIns="91636" bIns="45818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70006" y="0"/>
            <a:ext cx="2959414" cy="497840"/>
          </a:xfrm>
          <a:prstGeom prst="rect">
            <a:avLst/>
          </a:prstGeom>
        </p:spPr>
        <p:txBody>
          <a:bodyPr vert="horz" lIns="91636" tIns="45818" rIns="91636" bIns="45818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842DC3D-75F6-469D-8996-8D7AC84048F2}" type="datetimeFigureOut">
              <a:rPr lang="fr-FR"/>
              <a:pPr>
                <a:defRPr/>
              </a:pPr>
              <a:t>03/12/2017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7713"/>
            <a:ext cx="4979987" cy="3735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6" tIns="45818" rIns="91636" bIns="45818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2943" y="4731863"/>
            <a:ext cx="5465128" cy="4482147"/>
          </a:xfrm>
          <a:prstGeom prst="rect">
            <a:avLst/>
          </a:prstGeom>
        </p:spPr>
        <p:txBody>
          <a:bodyPr vert="horz" lIns="91636" tIns="45818" rIns="91636" bIns="45818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62133"/>
            <a:ext cx="2959415" cy="497839"/>
          </a:xfrm>
          <a:prstGeom prst="rect">
            <a:avLst/>
          </a:prstGeom>
        </p:spPr>
        <p:txBody>
          <a:bodyPr vert="horz" lIns="91636" tIns="45818" rIns="91636" bIns="45818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70006" y="9462133"/>
            <a:ext cx="2959414" cy="497839"/>
          </a:xfrm>
          <a:prstGeom prst="rect">
            <a:avLst/>
          </a:prstGeom>
        </p:spPr>
        <p:txBody>
          <a:bodyPr vert="horz" lIns="91636" tIns="45818" rIns="91636" bIns="45818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89C63B3-5E39-4EDF-A1B3-BD0F095777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011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272D69-30B0-4679-8D20-65747CEDDFEB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0B825A-5DDE-470A-810F-FBEE02EAFF1E}" type="slidenum">
              <a:rPr lang="fr-FR" smtClean="0"/>
              <a:pPr/>
              <a:t>16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5D45-DB90-4E2E-9ADD-5502C0B0D3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B377-CED0-4CFC-8105-52FD760090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D222-6F47-448B-82E0-3462C04844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fr-FR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fr-FR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fr-FR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2427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2427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976C304-D05D-4BA7-9BC8-CDAD35414E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F2C8-D9B8-4C2C-907B-35476D0CF6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1018-DA58-4D73-A742-EB564D6663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E7FE6-CAF3-4A58-BEB2-9FD955DEFC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A0078-D868-42EB-9E12-7E4BE0C80B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1D2EB-ED4F-4B43-BB17-B38FEA7470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0D681-4F72-466C-B35F-1E0CA96169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7EB2-6BD9-4235-8824-0D38FBEA59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41ED9-99A9-4FBB-B3E2-B6F91007CE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0953-95EC-49EA-AEDD-AE960A8E35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41057-1D2E-44B9-BB89-506D74FB90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403C3-BE95-4051-8847-BAFEB34BB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7534-E5FC-4020-A4D8-2B82262A33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03C05-2FB6-4DD7-B9F3-526D8A116C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073D-D534-448F-981F-EAE033D06B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0637-A644-4011-9CB8-CEE7E042AA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6852-FA0D-4D30-B8EB-8AD83887FF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E338-6953-4E8D-A494-3B32162C63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ACBA-3D09-4F3D-AB09-741F89073E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CF821-F17C-4A71-888A-300F0401E0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E76D-CBE6-49E6-A016-D2D66FAAF2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F59E3-1B82-4400-B5A1-299BD9F3B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E97E5-74D0-4A92-ADBB-7388A045ED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E2C7F-D350-4FC2-8B46-943CC3FA2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6C304-D05D-4BA7-9BC8-CDAD35414E2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356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CF2C8-D9B8-4C2C-907B-35476D0CF60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2397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D1018-DA58-4D73-A742-EB564D6663A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5819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E7FE6-CAF3-4A58-BEB2-9FD955DEFCA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0296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A0078-D868-42EB-9E12-7E4BE0C80B0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70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1D2EB-ED4F-4B43-BB17-B38FEA74706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69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2624F-7495-4AC2-8A61-5A2F492579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0D681-4F72-466C-B35F-1E0CA961698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867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C7EB2-6BD9-4235-8824-0D38FBEA59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7886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D0953-95EC-49EA-AEDD-AE960A8E358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903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41057-1D2E-44B9-BB89-506D74FB90F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0011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403C3-BE95-4051-8847-BAFEB34BB86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8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9A841-3074-4F38-9C74-9CD2952F11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D639-5362-4207-9291-1C08AD5A60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0BC2-6584-4EA4-869C-5F87067558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49F8A-67A9-44A5-86AA-302AC96091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66CE3-F4E8-43C9-8F3A-F3788D88DD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i="0">
                <a:cs typeface="+mn-cs"/>
              </a:defRPr>
            </a:lvl1pPr>
          </a:lstStyle>
          <a:p>
            <a:pPr>
              <a:defRPr/>
            </a:pPr>
            <a:fld id="{C12C0EEB-9D69-4926-87F6-B8FAE0D1AE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i="0">
              <a:latin typeface="Tahoma" pitchFamily="34" charset="0"/>
              <a:cs typeface="+mn-cs"/>
            </a:endParaRP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i="0">
              <a:latin typeface="Tahoma" pitchFamily="34" charset="0"/>
              <a:cs typeface="+mn-cs"/>
            </a:endParaRP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i="0">
              <a:latin typeface="Tahoma" pitchFamily="34" charset="0"/>
              <a:cs typeface="+mn-cs"/>
            </a:endParaRP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i="0">
              <a:latin typeface="Tahoma" pitchFamily="34" charset="0"/>
              <a:cs typeface="+mn-cs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i="0">
              <a:latin typeface="Tahoma" pitchFamily="34" charset="0"/>
              <a:cs typeface="+mn-cs"/>
            </a:endParaRP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i="0">
              <a:latin typeface="Tahoma" pitchFamily="34" charset="0"/>
              <a:cs typeface="+mn-cs"/>
            </a:endParaRP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i="0">
              <a:latin typeface="Tahoma" pitchFamily="34" charset="0"/>
              <a:cs typeface="+mn-cs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41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1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1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latin typeface="+mn-lt"/>
                <a:cs typeface="+mn-cs"/>
              </a:defRPr>
            </a:lvl1pPr>
          </a:lstStyle>
          <a:p>
            <a:pPr>
              <a:defRPr/>
            </a:pPr>
            <a:fld id="{B2743FE5-8EEE-4EF6-A3BB-7C35DC5C83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rgbClr val="FF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i="0">
                <a:cs typeface="+mn-cs"/>
              </a:defRPr>
            </a:lvl1pPr>
          </a:lstStyle>
          <a:p>
            <a:pPr>
              <a:defRPr/>
            </a:pPr>
            <a:fld id="{48619EFB-1349-4832-8AC5-EA08F98A2A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2C0EEB-9D69-4926-87F6-B8FAE0D1AE7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2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CAT devant une hypocalcémie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4509120"/>
            <a:ext cx="7854696" cy="1656184"/>
          </a:xfrm>
        </p:spPr>
        <p:txBody>
          <a:bodyPr/>
          <a:lstStyle/>
          <a:p>
            <a:pPr algn="l"/>
            <a:r>
              <a:rPr lang="fr-FR" dirty="0" smtClean="0"/>
              <a:t>Dr </a:t>
            </a:r>
            <a:r>
              <a:rPr lang="fr-FR" dirty="0" err="1" smtClean="0"/>
              <a:t>Khelil</a:t>
            </a:r>
            <a:endParaRPr lang="fr-FR" dirty="0" smtClean="0"/>
          </a:p>
          <a:p>
            <a:pPr algn="l"/>
            <a:r>
              <a:rPr lang="fr-FR" dirty="0" smtClean="0"/>
              <a:t>Maitre Assistante en Endocrinologie – Maladies métaboliques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42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43862" cy="1127125"/>
          </a:xfrm>
        </p:spPr>
        <p:txBody>
          <a:bodyPr>
            <a:normAutofit/>
          </a:bodyPr>
          <a:lstStyle/>
          <a:p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Régulation du métabolisme P-Ca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03" y="2034745"/>
            <a:ext cx="8497887" cy="4560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fr-FR" sz="400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	</a:t>
            </a:r>
            <a:r>
              <a:rPr lang="fr-FR" sz="2400" dirty="0" smtClean="0">
                <a:ea typeface="굴림" pitchFamily="34" charset="-127"/>
                <a:cs typeface="Times New Roman" pitchFamily="18" charset="0"/>
              </a:rPr>
              <a:t> </a:t>
            </a:r>
            <a:r>
              <a:rPr lang="fr-FR" sz="3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Tableau </a:t>
            </a:r>
            <a:r>
              <a:rPr lang="fr-FR" sz="340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clinico</a:t>
            </a:r>
            <a:r>
              <a:rPr lang="fr-FR" sz="3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-biologique définit par une calcémie basse </a:t>
            </a:r>
            <a:endParaRPr lang="ko-KR" altLang="en-US" sz="3400" dirty="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ko-K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ko-K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L’hypocalcémie se définit par une valeur de :</a:t>
            </a:r>
          </a:p>
          <a:p>
            <a:pPr>
              <a:lnSpc>
                <a:spcPct val="102000"/>
              </a:lnSpc>
              <a:spcBef>
                <a:spcPts val="500"/>
              </a:spcBef>
              <a:buClr>
                <a:srgbClr val="3333CC"/>
              </a:buClr>
              <a:buSzPct val="100000"/>
              <a:buFont typeface="Wingdings" pitchFamily="2" charset="2"/>
              <a:buChar char="Ø"/>
            </a:pPr>
            <a:r>
              <a:rPr lang="ko-K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calcémie totale </a:t>
            </a:r>
            <a:r>
              <a:rPr lang="ko-KR" altLang="en-US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&lt; 2,10 mmol/l </a:t>
            </a:r>
            <a:r>
              <a:rPr lang="ko-K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ou </a:t>
            </a:r>
            <a:r>
              <a:rPr lang="ko-KR" altLang="en-US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8</a:t>
            </a:r>
            <a:r>
              <a:rPr lang="fr-FR" altLang="ko-KR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4</a:t>
            </a:r>
            <a:r>
              <a:rPr lang="ko-KR" altLang="en-US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&lt;mg/l</a:t>
            </a:r>
            <a:r>
              <a:rPr lang="ko-K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(pour être correctement interprétée elle doit être confrontée à la protidémie)</a:t>
            </a:r>
          </a:p>
          <a:p>
            <a:pPr>
              <a:lnSpc>
                <a:spcPct val="102000"/>
              </a:lnSpc>
              <a:spcBef>
                <a:spcPts val="500"/>
              </a:spcBef>
              <a:buClr>
                <a:srgbClr val="3333CC"/>
              </a:buClr>
              <a:buSzPct val="100000"/>
              <a:buFont typeface="Wingdings" pitchFamily="2" charset="2"/>
              <a:buChar char="Ø"/>
            </a:pPr>
            <a:r>
              <a:rPr lang="ko-K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calcémie ionisée </a:t>
            </a:r>
            <a:r>
              <a:rPr lang="ko-KR" altLang="en-US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&lt; 1,1</a:t>
            </a:r>
            <a:r>
              <a:rPr lang="fr-FR" altLang="ko-KR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6</a:t>
            </a:r>
            <a:r>
              <a:rPr lang="ko-KR" altLang="en-US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mmol/l </a:t>
            </a:r>
            <a:r>
              <a:rPr lang="ko-K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ou </a:t>
            </a:r>
            <a:r>
              <a:rPr lang="fr-FR" altLang="ko-KR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&lt; </a:t>
            </a:r>
            <a:r>
              <a:rPr lang="ko-KR" altLang="en-US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4</a:t>
            </a:r>
            <a:r>
              <a:rPr lang="fr-FR" altLang="ko-KR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6</a:t>
            </a:r>
            <a:r>
              <a:rPr lang="ko-KR" altLang="en-US" sz="34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mg/l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fr-F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[ ca] </a:t>
            </a:r>
            <a:r>
              <a:rPr lang="fr-FR" altLang="en-US" sz="3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</a:t>
            </a:r>
            <a:r>
              <a:rPr lang="fr-F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de 0,2 </a:t>
            </a:r>
            <a:r>
              <a:rPr lang="fr-FR" altLang="en-US" sz="3400" dirty="0" err="1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mmol</a:t>
            </a:r>
            <a:r>
              <a:rPr lang="fr-F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/l pour chaque     de 10g/l de l'albumine sérique.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fr-F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La calcémie corrigée = la calcémie mesurée + (40 – albuminémie) × 0.02 (en </a:t>
            </a:r>
            <a:r>
              <a:rPr lang="fr-FR" altLang="en-US" sz="3400" dirty="0" err="1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mmol</a:t>
            </a:r>
            <a:r>
              <a:rPr lang="fr-FR" altLang="en-US" sz="3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/l)  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endParaRPr lang="ko-KR" altLang="en-US" sz="2400" dirty="0" smtClean="0">
              <a:solidFill>
                <a:srgbClr val="000000"/>
              </a:solidFill>
              <a:latin typeface="+mj-lt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ko-KR" altLang="en-US" sz="2400" dirty="0" smtClean="0">
                <a:latin typeface="+mj-lt"/>
                <a:ea typeface="굴림" pitchFamily="34" charset="-127"/>
                <a:cs typeface="Times New Roman" pitchFamily="18" charset="0"/>
              </a:rPr>
              <a:t>	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ko-KR" altLang="en-US" sz="2400" dirty="0" smtClean="0">
                <a:solidFill>
                  <a:srgbClr val="000000"/>
                </a:solidFill>
                <a:latin typeface="+mj-lt"/>
                <a:ea typeface="굴림" pitchFamily="34" charset="-127"/>
                <a:cs typeface="Times New Roman" pitchFamily="18" charset="0"/>
              </a:rPr>
              <a:t>		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1071538" y="3857628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4330912" y="3857628"/>
            <a:ext cx="214312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/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Les  manifestations  cliniques  sont  en  rapport  avec  l’intensité 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du  trouble,  l’âge  de  survenue    et  surtout  avec  sa  rapidité 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d’installation.  En  général,  elles  sont  latentes  mais  peuvent menacer 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le pronostic vital pour des calcémies totales inférieures à 1,75 </a:t>
            </a:r>
            <a:r>
              <a:rPr lang="fr-FR" altLang="ko-KR" sz="2400" dirty="0" err="1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mmol</a:t>
            </a: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/l 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soit 70mg/l. </a:t>
            </a:r>
          </a:p>
          <a:p>
            <a:pPr>
              <a:lnSpc>
                <a:spcPct val="102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  <a:r>
              <a:rPr lang="ko-KR" altLang="en-US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	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CLINIQUE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hypocalcémies provoquent les signes classiques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d’hyperexcitabilité </a:t>
            </a:r>
            <a:r>
              <a:rPr lang="fr-F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neuro-musculaire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sont très fréquents et évocateurs, mais très variables dans leur expression, en fonction de la gravité et la chronicité de l’hypocalcémie:</a:t>
            </a:r>
          </a:p>
          <a:p>
            <a:pPr>
              <a:buFont typeface="Wingdings" pitchFamily="2" charset="2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- paresthésies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distales et péribuccales spontanées ou déclenchées, signe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Chvosteck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et de trousseau)</a:t>
            </a:r>
          </a:p>
          <a:p>
            <a:pPr>
              <a:buFont typeface="Wingdings" pitchFamily="2" charset="2"/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		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 dirty="0">
                <a:solidFill>
                  <a:schemeClr val="tx2"/>
                </a:solidFill>
                <a:cs typeface="Times New Roman" pitchFamily="18" charset="0"/>
              </a:rPr>
              <a:t>DIAGNOSTIC CLINIQUE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 signe de Trousseau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ce signe est induit pas une ischémie locale sous l’effet de la compression du bras par un brassard humérale gonflé à 20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au dessus de la pression artérielle systolique pendant 2 minutes. L’hypocalcémie est responsable d’une contraction de la main, avec les premiers 3 doits en extension, jointes par leur extrémités, avec le pouce en opposition réalisant « la main d’accoucheur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 signe de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Chvosteck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correspond à une contraction de la commissure des lèvres  provoqué par une percussion de la joue à mi-distance entre l’oreille et la commissure), ce signe est peu spécifique</a:t>
            </a:r>
          </a:p>
          <a:p>
            <a:pPr>
              <a:buFont typeface="Wingdings" pitchFamily="2" charset="2"/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899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dirty="0" smtClean="0">
                <a:cs typeface="Times New Roman" pitchFamily="18" charset="0"/>
              </a:rPr>
              <a:t/>
            </a:r>
            <a:br>
              <a:rPr lang="fr-FR" sz="5400" dirty="0" smtClean="0">
                <a:cs typeface="Times New Roman" pitchFamily="18" charset="0"/>
              </a:rPr>
            </a:br>
            <a:r>
              <a:rPr lang="fr-FR" sz="5400" dirty="0">
                <a:cs typeface="Times New Roman" pitchFamily="18" charset="0"/>
              </a:rPr>
              <a:t/>
            </a:r>
            <a:br>
              <a:rPr lang="fr-FR" sz="5400" dirty="0">
                <a:cs typeface="Times New Roman" pitchFamily="18" charset="0"/>
              </a:rPr>
            </a:br>
            <a:r>
              <a:rPr lang="fr-FR" sz="5400" dirty="0" smtClean="0">
                <a:cs typeface="Times New Roman" pitchFamily="18" charset="0"/>
              </a:rPr>
              <a:t/>
            </a:r>
            <a:br>
              <a:rPr lang="fr-FR" sz="5400" dirty="0" smtClean="0">
                <a:cs typeface="Times New Roman" pitchFamily="18" charset="0"/>
              </a:rPr>
            </a:br>
            <a:r>
              <a:rPr lang="fr-FR" sz="5400" dirty="0">
                <a:cs typeface="Times New Roman" pitchFamily="18" charset="0"/>
              </a:rPr>
              <a:t/>
            </a:r>
            <a:br>
              <a:rPr lang="fr-FR" sz="5400" dirty="0">
                <a:cs typeface="Times New Roman" pitchFamily="18" charset="0"/>
              </a:rPr>
            </a:br>
            <a:r>
              <a:rPr lang="fr-FR" sz="5400" dirty="0" smtClean="0">
                <a:cs typeface="Times New Roman" pitchFamily="18" charset="0"/>
              </a:rPr>
              <a:t/>
            </a:r>
            <a:br>
              <a:rPr lang="fr-FR" sz="5400" dirty="0" smtClean="0">
                <a:cs typeface="Times New Roman" pitchFamily="18" charset="0"/>
              </a:rPr>
            </a:br>
            <a:r>
              <a:rPr lang="fr-FR" sz="5400" dirty="0">
                <a:cs typeface="Times New Roman" pitchFamily="18" charset="0"/>
              </a:rPr>
              <a:t/>
            </a:r>
            <a:br>
              <a:rPr lang="fr-FR" sz="5400" dirty="0">
                <a:cs typeface="Times New Roman" pitchFamily="18" charset="0"/>
              </a:rPr>
            </a:br>
            <a:r>
              <a:rPr lang="fr-FR" sz="5400" dirty="0" smtClean="0">
                <a:cs typeface="Times New Roman" pitchFamily="18" charset="0"/>
              </a:rPr>
              <a:t/>
            </a:r>
            <a:br>
              <a:rPr lang="fr-FR" sz="5400" dirty="0" smtClean="0">
                <a:cs typeface="Times New Roman" pitchFamily="18" charset="0"/>
              </a:rPr>
            </a:br>
            <a:r>
              <a:rPr lang="fr-FR" sz="5400" dirty="0">
                <a:cs typeface="Times New Roman" pitchFamily="18" charset="0"/>
              </a:rPr>
              <a:t/>
            </a:r>
            <a:br>
              <a:rPr lang="fr-FR" sz="5400" dirty="0">
                <a:cs typeface="Times New Roman" pitchFamily="18" charset="0"/>
              </a:rPr>
            </a:br>
            <a:r>
              <a:rPr lang="fr-FR" sz="4900" dirty="0" smtClean="0">
                <a:latin typeface="Times New Roman" pitchFamily="18" charset="0"/>
                <a:cs typeface="Times New Roman" pitchFamily="18" charset="0"/>
              </a:rPr>
              <a:t>DIAGNOSTIC </a:t>
            </a:r>
            <a:r>
              <a:rPr lang="fr-FR" sz="4900" dirty="0">
                <a:latin typeface="Times New Roman" pitchFamily="18" charset="0"/>
                <a:cs typeface="Times New Roman" pitchFamily="18" charset="0"/>
              </a:rPr>
              <a:t>CLINIQUE</a:t>
            </a:r>
            <a:r>
              <a:rPr lang="fr-FR" sz="5400" dirty="0">
                <a:cs typeface="Times New Roman" pitchFamily="18" charset="0"/>
              </a:rPr>
              <a:t/>
            </a:r>
            <a:br>
              <a:rPr lang="fr-FR" sz="5400" dirty="0"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crise de tétanie: crises comitiales à type de grand mal, voire des crises focalisées peuvent se rencontrer lors d’une baisse brutale de la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calcémie, elles commencent par des paresthésies  et des fasciculations avec apparition ultérieures de contractures.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Elles 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ont la particularité de résister aux traitements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antiépileptiques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mais disparaissent après correction de l’hypocalcémie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Risque majeur: le bronchospasme, laryngospasme voir spasme diaphragmatique  conduisant à l’arrêt respiratoire,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180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42938" y="0"/>
            <a:ext cx="10144126" cy="714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L’hypocalcémie chronique provoque moins de manifestations neuromusculaires mais entraîne des manifestations diverses peu spécifiques. </a:t>
            </a:r>
          </a:p>
          <a:p>
            <a:pPr>
              <a:buFont typeface="Wingdings" pitchFamily="2" charset="2"/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 troubles  des  phanères : 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ongles  striés  et  cassants,  peau  sèche,  cheveux  fins  et  secs, alopécie.</a:t>
            </a:r>
          </a:p>
          <a:p>
            <a:pPr>
              <a:buFont typeface="Wingdings" pitchFamily="2" charset="2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début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dans l’enfance, la dentition peut être affectée: une  hypoplasie et une altération de l’émail dentaire qui est dépoli et strié, des caries nombreuses voire une dysplasie dentaire ; 		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CLINIQUE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la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cataracte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la manifestation la plus caractéristique et sa topographie est évocatrice :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sous-capsulaire  antérieure  ou  postérieure,  épargnant  le  noyau  central  du  cristallin. </a:t>
            </a:r>
          </a:p>
          <a:p>
            <a:pPr>
              <a:buFont typeface="Wingdings" pitchFamily="2" charset="2"/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calcification des noyaux gris centraux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(syndrome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Fahr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pouvant être responsable de signes extrapyramidaux ;</a:t>
            </a:r>
          </a:p>
          <a:p>
            <a:pPr>
              <a:buFont typeface="Wingdings" pitchFamily="2" charset="2"/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calcification des tissus mous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Cette anomalie (comme la cataracte) apparaît cependant plus liée à la cause de l’hypocalcémie (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hypoparathyroïdie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pseudo-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hypoparathyroïdie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qu’à l’hypocalcémie elle-même ;		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CLINIQUE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2119313"/>
            <a:ext cx="8810625" cy="4117975"/>
          </a:xfrm>
        </p:spPr>
        <p:txBody>
          <a:bodyPr/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260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-  </a:t>
            </a:r>
            <a:r>
              <a:rPr lang="ko-KR" altLang="en-US" sz="260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l’augmentation  du  temps  de  repolarisation </a:t>
            </a:r>
            <a:r>
              <a:rPr lang="ko-KR" altLang="en-US" sz="260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ventriculaire  d’où  des  signes électro-cardiographiques : allongement de l’espace QT et du segment ST. exceptionnel</a:t>
            </a:r>
            <a:r>
              <a:rPr lang="fr-FR" altLang="ko-KR" sz="260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lement</a:t>
            </a:r>
            <a:r>
              <a:rPr lang="ko-KR" altLang="en-US" sz="260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des  troubles  du rythme ;</a:t>
            </a:r>
          </a:p>
          <a:p>
            <a:pPr>
              <a:lnSpc>
                <a:spcPct val="102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ko-KR" altLang="en-US" sz="260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- </a:t>
            </a:r>
            <a:r>
              <a:rPr lang="ko-KR" altLang="en-US" sz="260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la déminéralisation du squelette</a:t>
            </a:r>
            <a:r>
              <a:rPr lang="ko-KR" altLang="en-US" sz="260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, avec ostéopénie, fractures, tassements vertébraux. 	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CLINIQUE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0" y="1908175"/>
            <a:ext cx="9144000" cy="4267200"/>
          </a:xfrm>
        </p:spPr>
        <p:txBody>
          <a:bodyPr>
            <a:normAutofit fontScale="92500"/>
          </a:bodyPr>
          <a:lstStyle/>
          <a:p>
            <a:pPr>
              <a:lnSpc>
                <a:spcPct val="102000"/>
              </a:lnSpc>
              <a:spcBef>
                <a:spcPct val="0"/>
              </a:spcBef>
              <a:buFontTx/>
              <a:buChar char="-"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L’hypocalcémie  est  un trouble ionique  plus  fréquent</a:t>
            </a:r>
          </a:p>
          <a:p>
            <a:pPr>
              <a:lnSpc>
                <a:spcPct val="102000"/>
              </a:lnSpc>
              <a:spcBef>
                <a:spcPct val="0"/>
              </a:spcBef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que l’hypercalcémie mais peut rester longtemps méconnue  car  les  signes   cliniques sont d’apparition  tardives et non  spécifiques.   </a:t>
            </a: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</a:p>
          <a:p>
            <a:pPr>
              <a:lnSpc>
                <a:spcPct val="102000"/>
              </a:lnSpc>
              <a:spcBef>
                <a:spcPct val="0"/>
              </a:spcBef>
              <a:buFontTx/>
              <a:buChar char="-"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La fraction du calcium ionisé représente le calcium biologiquement actif. </a:t>
            </a:r>
          </a:p>
          <a:p>
            <a:pPr>
              <a:lnSpc>
                <a:spcPct val="102000"/>
              </a:lnSpc>
              <a:spcBef>
                <a:spcPct val="0"/>
              </a:spcBef>
              <a:buFontTx/>
              <a:buChar char="-"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Le   dosage   de   la   calcémie   totale   doit   être systématiquement  corrigé  en  fonction  de  la protidémie.</a:t>
            </a:r>
          </a:p>
          <a:p>
            <a:pPr>
              <a:lnSpc>
                <a:spcPct val="102000"/>
              </a:lnSpc>
              <a:spcBef>
                <a:spcPct val="0"/>
              </a:spcBef>
              <a:buFontTx/>
              <a:buChar char="-"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L’ importance de la symptomatologie clinique dépend de la profondeur du trouble </a:t>
            </a:r>
          </a:p>
          <a:p>
            <a:pPr>
              <a:lnSpc>
                <a:spcPct val="102000"/>
              </a:lnSpc>
              <a:spcBef>
                <a:spcPct val="0"/>
              </a:spcBef>
              <a:buFontTx/>
              <a:buChar char="-"/>
            </a:pPr>
            <a:endParaRPr lang="fr-FR" altLang="ko-KR" sz="2400" dirty="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ct val="0"/>
              </a:spcBef>
              <a:buFontTx/>
              <a:buChar char="-"/>
            </a:pPr>
            <a:endParaRPr lang="fr-FR" altLang="ko-KR" sz="2400" dirty="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	</a:t>
            </a:r>
            <a:endParaRPr lang="ko-KR" altLang="en-US" sz="800" dirty="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Calcification des noyaux gris </a:t>
            </a:r>
            <a:endParaRPr lang="fr-FR" dirty="0"/>
          </a:p>
        </p:txBody>
      </p:sp>
      <p:pic>
        <p:nvPicPr>
          <p:cNvPr id="1026" name="Picture 2" descr="C:\Users\Amine\Desktop\item 265 hypocalcemie figure1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31" y="1772816"/>
            <a:ext cx="7306037" cy="42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1187450" y="427038"/>
            <a:ext cx="7705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23850" y="2254250"/>
            <a:ext cx="84248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Bilan biologique : ne doit pas retarder la PEC si urgence.</a:t>
            </a: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Calcémie avec albuminémie ou protidémie</a:t>
            </a: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Calciurie de 24h</a:t>
            </a: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PTH</a:t>
            </a: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- 25 (OH) 2 </a:t>
            </a:r>
            <a:r>
              <a:rPr lang="fr-FR" altLang="ko-KR" sz="2800" i="0" dirty="0" smtClean="0">
                <a:ea typeface="굴림" pitchFamily="34" charset="-127"/>
                <a:cs typeface="Times New Roman" pitchFamily="18" charset="0"/>
              </a:rPr>
              <a:t>Vit D3</a:t>
            </a:r>
            <a:endParaRPr lang="fr-FR" altLang="ko-KR" sz="2800" i="0" dirty="0">
              <a:ea typeface="굴림" pitchFamily="34" charset="-127"/>
              <a:cs typeface="Times New Roman" pitchFamily="18" charset="0"/>
            </a:endParaRP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La </a:t>
            </a:r>
            <a:r>
              <a:rPr lang="fr-FR" altLang="ko-KR" sz="2800" i="0" dirty="0" err="1">
                <a:ea typeface="굴림" pitchFamily="34" charset="-127"/>
                <a:cs typeface="Times New Roman" pitchFamily="18" charset="0"/>
              </a:rPr>
              <a:t>magnésémie</a:t>
            </a:r>
            <a:endParaRPr lang="fr-FR" altLang="ko-KR" sz="2800" i="0" dirty="0">
              <a:ea typeface="굴림" pitchFamily="34" charset="-127"/>
              <a:cs typeface="Times New Roman" pitchFamily="18" charset="0"/>
            </a:endParaRP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La </a:t>
            </a:r>
            <a:r>
              <a:rPr lang="fr-FR" altLang="ko-KR" sz="2800" i="0" dirty="0" err="1">
                <a:ea typeface="굴림" pitchFamily="34" charset="-127"/>
                <a:cs typeface="Times New Roman" pitchFamily="18" charset="0"/>
              </a:rPr>
              <a:t>phosphatémie</a:t>
            </a:r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, en plus de l’ionogramme</a:t>
            </a: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La fonction rénale</a:t>
            </a:r>
          </a:p>
          <a:p>
            <a:pPr eaLnBrk="0" hangingPunct="0"/>
            <a:r>
              <a:rPr lang="fr-FR" altLang="ko-KR" sz="2800" i="0" dirty="0">
                <a:ea typeface="굴림" pitchFamily="34" charset="-127"/>
                <a:cs typeface="Times New Roman" pitchFamily="18" charset="0"/>
              </a:rPr>
              <a:t>- </a:t>
            </a:r>
            <a:r>
              <a:rPr lang="fr-FR" altLang="ko-KR" sz="2800" i="0" dirty="0" smtClean="0">
                <a:ea typeface="굴림" pitchFamily="34" charset="-127"/>
                <a:cs typeface="Times New Roman" pitchFamily="18" charset="0"/>
              </a:rPr>
              <a:t>Bicarbonates</a:t>
            </a:r>
            <a:endParaRPr lang="fr-FR" altLang="ko-KR" sz="2800" i="0" dirty="0">
              <a:ea typeface="굴림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1187450" y="427038"/>
            <a:ext cx="7705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ÉTIOLOGIQUE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96975"/>
            <a:ext cx="8713787" cy="5327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89138"/>
            <a:ext cx="89646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Rechercher des ATCD susceptibles d’avoir entraîné une altération des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parathyroïdes :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Thyroïdectomie large.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Irradiation ORL ou thyroïdienne.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Infections graves.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Contexte d’insuffisance rénale aigue.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Brûlures.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Transfusion massive abondante en sang contenant du citrate.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Pancréatite aigue en cours.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187450" y="427038"/>
            <a:ext cx="75612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ÉTIOLOGIQUE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89138"/>
            <a:ext cx="8964612" cy="4114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	</a:t>
            </a: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HYPOCALCEMIE  VRAIE  (albuminémie   normale) </a:t>
            </a:r>
          </a:p>
          <a:p>
            <a:pPr marL="0" indent="0"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 </a:t>
            </a:r>
            <a:r>
              <a:rPr lang="fr-FR" altLang="ko-KR" sz="2400" dirty="0" err="1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Hypoparathyroïdie</a:t>
            </a:r>
            <a:endParaRPr lang="fr-FR" altLang="ko-KR" sz="24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altLang="ko-KR" sz="2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* Congénitale (syndrome de Di Georges)</a:t>
            </a:r>
          </a:p>
          <a:p>
            <a:pPr marL="0" indent="0"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* Auto-immune </a:t>
            </a:r>
          </a:p>
          <a:p>
            <a:pPr marL="0" indent="0">
              <a:buNone/>
            </a:pPr>
            <a:r>
              <a:rPr lang="fr-FR" altLang="ko-KR" sz="24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altLang="ko-KR" sz="2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* Mutations inactivatrice de PTH</a:t>
            </a:r>
          </a:p>
          <a:p>
            <a:pPr marL="0" indent="0">
              <a:buNone/>
            </a:pPr>
            <a:r>
              <a:rPr lang="fr-FR" altLang="ko-KR" sz="24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altLang="ko-KR" sz="2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* Mutations activatrices de </a:t>
            </a:r>
            <a:r>
              <a:rPr lang="fr-FR" altLang="ko-KR" sz="2400" dirty="0" err="1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CaSR</a:t>
            </a:r>
            <a:r>
              <a:rPr lang="fr-FR" altLang="ko-KR" sz="2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fr-FR" altLang="ko-KR" sz="24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altLang="ko-KR" sz="2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* Infiltration des parathyroïdes par ne hémochromatose, métastases ou </a:t>
            </a:r>
          </a:p>
          <a:p>
            <a:pPr marL="0" indent="0">
              <a:buNone/>
            </a:pPr>
            <a:r>
              <a:rPr lang="fr-FR" altLang="ko-KR" sz="24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altLang="ko-KR" sz="24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   maladie de Wilson </a:t>
            </a:r>
            <a:endParaRPr lang="fr-FR" altLang="ko-KR" sz="24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fr-FR" altLang="ko-KR" sz="24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  Pseudohypoparathyroïdie: résistance tissulaire à la PTH </a:t>
            </a:r>
          </a:p>
          <a:p>
            <a:pPr>
              <a:buFont typeface="Wingdings" pitchFamily="2" charset="2"/>
              <a:buNone/>
            </a:pPr>
            <a:endParaRPr lang="fr-FR" altLang="ko-KR" sz="24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187450" y="427038"/>
            <a:ext cx="75612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 dirty="0">
                <a:solidFill>
                  <a:schemeClr val="tx2"/>
                </a:solidFill>
                <a:cs typeface="Times New Roman" pitchFamily="18" charset="0"/>
              </a:rPr>
              <a:t>DIAGNOSTIC ÉTIOLOGIQUE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>
                <a:latin typeface="Times New Roman" pitchFamily="18" charset="0"/>
                <a:cs typeface="Times New Roman" pitchFamily="18" charset="0"/>
              </a:rPr>
              <a:t>DIAGNOSTIC ÉTIOLOGIQUE</a:t>
            </a:r>
            <a:r>
              <a:rPr lang="fr-FR" sz="5400" dirty="0">
                <a:cs typeface="Times New Roman" pitchFamily="18" charset="0"/>
              </a:rPr>
              <a:t/>
            </a:r>
            <a:br>
              <a:rPr lang="fr-FR" sz="5400" dirty="0"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altLang="ko-K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Insuffisance  </a:t>
            </a:r>
            <a:r>
              <a:rPr lang="fr-FR" altLang="ko-K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rénale  chronique  (PTH élevée) </a:t>
            </a:r>
            <a:endParaRPr lang="fr-FR" altLang="ko-KR" sz="280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altLang="ko-K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Insuffisance hépato- cellulaire  </a:t>
            </a:r>
            <a:endParaRPr lang="fr-FR" altLang="ko-KR" sz="2800" dirty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fr-FR" altLang="ko-K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 </a:t>
            </a:r>
            <a:r>
              <a:rPr lang="fr-FR" altLang="ko-K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Syndrome </a:t>
            </a:r>
            <a:r>
              <a:rPr lang="fr-FR" altLang="ko-K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de malabsorption  (diminution de l’absorption  du calcium, vitamine D et magnésium)   </a:t>
            </a:r>
          </a:p>
          <a:p>
            <a:pPr>
              <a:buFont typeface="Wingdings" pitchFamily="2" charset="2"/>
              <a:buNone/>
            </a:pPr>
            <a:r>
              <a:rPr lang="fr-FR" altLang="ko-K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  Anti convulsivants     </a:t>
            </a:r>
          </a:p>
          <a:p>
            <a:pPr>
              <a:buFont typeface="Wingdings" pitchFamily="2" charset="2"/>
              <a:buNone/>
            </a:pPr>
            <a:r>
              <a:rPr lang="fr-FR" altLang="ko-K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  Pancréatite  aigue     </a:t>
            </a:r>
          </a:p>
          <a:p>
            <a:pPr>
              <a:buFont typeface="Wingdings" pitchFamily="2" charset="2"/>
              <a:buNone/>
            </a:pPr>
            <a:r>
              <a:rPr lang="fr-FR" altLang="ko-K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  Rachitisme  et ostéomalacie  (Ca++ bas, Phosphore bas, PTH élevée, 25 OHD3 basse) 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8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000" b="1" dirty="0" smtClean="0">
                <a:solidFill>
                  <a:schemeClr val="tx1"/>
                </a:solidFill>
              </a:rPr>
              <a:t> </a:t>
            </a:r>
            <a:endParaRPr lang="fr-FR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z="2000" dirty="0" smtClean="0">
                <a:solidFill>
                  <a:schemeClr val="tx1"/>
                </a:solidFill>
              </a:rPr>
              <a:t>                     </a:t>
            </a: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A-TETANIE  NON  HYPOCALCEMIQUE  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Alcalose    (potassium bas)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</a:t>
            </a:r>
            <a:r>
              <a:rPr lang="fr-FR" altLang="ko-KR" sz="2400" dirty="0" err="1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Hypomagnésémie</a:t>
            </a: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Spasmophilie  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  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                B- FAUSSES HYPOCALCEMIES</a:t>
            </a:r>
          </a:p>
          <a:p>
            <a:pPr>
              <a:buFont typeface="Wingdings" pitchFamily="2" charset="2"/>
              <a:buNone/>
            </a:pP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En cas d’</a:t>
            </a:r>
            <a:r>
              <a:rPr lang="fr-FR" altLang="ko-KR" sz="2400" dirty="0" err="1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hypoprotidemie</a:t>
            </a:r>
            <a:r>
              <a:rPr lang="fr-FR" altLang="ko-KR" sz="24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, la calcémie totale est abaissée. Il faut alors doser le calcium ionisé ou bien calculer le calcium corrigé.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187450" y="427038"/>
            <a:ext cx="7632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DIAGNOSTIC DIFFERENTIEL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358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8424863" cy="6191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26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 </a:t>
            </a:r>
            <a:endParaRPr lang="ko-KR" altLang="en-US" sz="28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 </a:t>
            </a:r>
            <a:r>
              <a:rPr lang="fr-FR" altLang="ko-K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A- CRISE  DE TETANIE  AIGUE  </a:t>
            </a:r>
          </a:p>
          <a:p>
            <a:pPr>
              <a:buFont typeface="Wingdings" pitchFamily="2" charset="2"/>
              <a:buNone/>
            </a:pPr>
            <a:r>
              <a:rPr lang="fr-FR" altLang="ko-K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fr-FR" altLang="ko-K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  <a:r>
              <a:rPr lang="fr-FR" sz="2800" dirty="0" smtClean="0">
                <a:solidFill>
                  <a:schemeClr val="tx1"/>
                </a:solidFill>
                <a:ea typeface="굴림" pitchFamily="34" charset="-127"/>
                <a:cs typeface="Times New Roman" pitchFamily="18" charset="0"/>
              </a:rPr>
              <a:t> -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Administration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calcium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lente (200 - 300 mg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Ca-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élement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en 5-10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2-3 ampoules de 10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de Calcium Gluconate à 10%),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- Puis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une perfusion de 0,5-2 mg/kg/h de Ca-élément pendent 6-8h, sous surveillance clinique, biologique et ECG.  En cas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d’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hypopmagnésémie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il faudra aussi supplémenter le Mg.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- Il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est important de suspendre tout traitement prolongeant le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QTc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et réduire la dose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digoxine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fr-FR" sz="28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        </a:t>
            </a:r>
            <a:endParaRPr lang="ko-KR" altLang="en-US" sz="2600" dirty="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TRAITEMENT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fr-FR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B-TRAITEMENT  DE  FOND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1-  VITAMINE   D: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 Vitamine  D2 -  D3     20 000 à  100  000 UI/j  (demi-vie  longue)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- 25 OH D 3 (</a:t>
            </a:r>
            <a:r>
              <a:rPr lang="fr-F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DEDROGYL): 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50 à  125 µg/j (½ vie  de 15 à 20 jours) -   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- 1-25 di OH D 3( Un Alpha): 0,5  à 1µg/j   (½ vie de quelques heures) </a:t>
            </a:r>
            <a:r>
              <a:rPr lang="fr-FR" sz="2800" dirty="0" smtClean="0">
                <a:solidFill>
                  <a:schemeClr val="tx1"/>
                </a:solidFill>
                <a:ea typeface="굴림" pitchFamily="34" charset="-127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ea typeface="굴림" pitchFamily="34" charset="-127"/>
                <a:cs typeface="Times New Roman" pitchFamily="18" charset="0"/>
              </a:rPr>
              <a:t>                      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TRAITEMENT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91" y="1916831"/>
            <a:ext cx="9252520" cy="5062924"/>
          </a:xfrm>
          <a:prstGeom prst="rect">
            <a:avLst/>
          </a:prstGeom>
          <a:noFill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defRPr/>
            </a:pP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POOL DE CALCIUM 1300 A </a:t>
            </a:r>
            <a:r>
              <a:rPr lang="fr-FR" altLang="en-US" dirty="0" smtClean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1500 gr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defRPr/>
            </a:pPr>
            <a:r>
              <a:rPr lang="fr-FR" altLang="en-US" dirty="0" smtClean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Besoins </a:t>
            </a: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quotidiens : 800 mg/j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6F6F74"/>
              </a:buClr>
              <a:defRPr/>
            </a:pP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Besoins accrus lors de la grossesse:1000 mg/j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6F6F74"/>
              </a:buClr>
              <a:defRPr/>
            </a:pP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La croissance: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6F6F74"/>
              </a:buClr>
              <a:defRPr/>
            </a:pP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4 à 6 ans ------700 mg/j                                                                    </a:t>
            </a:r>
            <a:endParaRPr lang="fr-FR" altLang="en-US" dirty="0" smtClean="0">
              <a:solidFill>
                <a:srgbClr val="000000"/>
              </a:solidFill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6F6F74"/>
              </a:buClr>
              <a:defRPr/>
            </a:pPr>
            <a:r>
              <a:rPr lang="fr-FR" altLang="en-US" dirty="0" smtClean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7 </a:t>
            </a: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à 9 ans ------900 mg/j                                                      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6F6F74"/>
              </a:buClr>
              <a:defRPr/>
            </a:pP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adolescent ----1000 mg/j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buClr>
                <a:srgbClr val="6F6F74"/>
              </a:buClr>
              <a:defRPr/>
            </a:pPr>
            <a:r>
              <a:rPr lang="fr-FR" altLang="en-US" dirty="0">
                <a:solidFill>
                  <a:srgbClr val="00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femme ménopausée et sujet âgé  1500mg/j .</a:t>
            </a:r>
            <a:endParaRPr lang="fr-FR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RAPPELS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2-  CALCIUM: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 - 1g/j    (Gluconate de calcium)</a:t>
            </a:r>
          </a:p>
          <a:p>
            <a:pPr>
              <a:buFont typeface="Wingdings" pitchFamily="2" charset="2"/>
              <a:buNone/>
            </a:pPr>
            <a:r>
              <a:rPr lang="fr-F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La dose  suffisante  est celle  qui ramène  la calcémie  à la limite  inférieure  et la  calciurie &lt; 400mg/24 H   ( pour  éviter  les calculs rénaux ),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ea typeface="굴림" pitchFamily="34" charset="-127"/>
                <a:cs typeface="Times New Roman" pitchFamily="18" charset="0"/>
              </a:rPr>
              <a:t>		</a:t>
            </a:r>
          </a:p>
          <a:p>
            <a:pPr>
              <a:buFont typeface="Wingdings" pitchFamily="2" charset="2"/>
              <a:buNone/>
            </a:pPr>
            <a:r>
              <a:rPr lang="ko-KR" altLang="en-US" sz="26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187450" y="427038"/>
            <a:ext cx="7200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TRAITEMENT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26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- Hyporparathyroïdie post-op. : transitoire ou permanente. Si</a:t>
            </a: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permanente =&gt; </a:t>
            </a:r>
            <a:r>
              <a:rPr lang="fr-FR" sz="2800" dirty="0" err="1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trt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substitutif à vie.  </a:t>
            </a: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8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Traitement spécifique de l’</a:t>
            </a:r>
            <a:r>
              <a:rPr lang="fr-FR" sz="2800" dirty="0" err="1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hypomagnésémie</a:t>
            </a:r>
            <a:r>
              <a:rPr lang="fr-F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: 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apport de </a:t>
            </a:r>
            <a:r>
              <a:rPr lang="fr-F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Mg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.  </a:t>
            </a: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8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Apport de vit D.  </a:t>
            </a: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endParaRPr lang="fr-FR" sz="28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Traitement de l’IRA, PEC de la pancréatite aigue. </a:t>
            </a: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   - 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ne hyporparathyroïdie Congénitales : substitution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du déficit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PTH sera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envisageable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par la PTH recombinante en voie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trt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onéreux non disponible en Algérie).</a:t>
            </a:r>
            <a:endParaRPr lang="fr-FR" sz="2800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23850" y="427038"/>
            <a:ext cx="8064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Clr>
                <a:srgbClr val="FF0000"/>
              </a:buClr>
            </a:pPr>
            <a:r>
              <a:rPr lang="fr-FR" sz="4400" i="0">
                <a:solidFill>
                  <a:schemeClr val="tx2"/>
                </a:solidFill>
                <a:cs typeface="Times New Roman" pitchFamily="18" charset="0"/>
              </a:rPr>
              <a:t>TRAITEMENT ETIOLOGIQUE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395288" y="2060575"/>
            <a:ext cx="874871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sz="2800" i="0"/>
              <a:t>L’hypocalcémie se définit par une valeur de la calcémie </a:t>
            </a:r>
          </a:p>
          <a:p>
            <a:pPr eaLnBrk="0" hangingPunct="0"/>
            <a:r>
              <a:rPr lang="fr-FR" sz="2800" i="0"/>
              <a:t>totale corrigée</a:t>
            </a:r>
            <a:r>
              <a:rPr lang="ko-KR" altLang="en-US" sz="2800">
                <a:solidFill>
                  <a:srgbClr val="FF0000"/>
                </a:solidFill>
                <a:ea typeface="굴림" pitchFamily="34" charset="-127"/>
                <a:cs typeface="Times New Roman" pitchFamily="18" charset="0"/>
              </a:rPr>
              <a:t> &lt; 2,10 mmol/l </a:t>
            </a:r>
            <a:r>
              <a:rPr lang="ko-KR" altLang="en-US" sz="280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ou </a:t>
            </a:r>
            <a:r>
              <a:rPr lang="ko-KR" altLang="en-US" sz="2800">
                <a:solidFill>
                  <a:srgbClr val="FF0000"/>
                </a:solidFill>
                <a:ea typeface="굴림" pitchFamily="34" charset="-127"/>
                <a:cs typeface="Times New Roman" pitchFamily="18" charset="0"/>
              </a:rPr>
              <a:t>8</a:t>
            </a:r>
            <a:r>
              <a:rPr lang="fr-FR" altLang="ko-KR" sz="2800">
                <a:solidFill>
                  <a:srgbClr val="FF0000"/>
                </a:solidFill>
                <a:ea typeface="굴림" pitchFamily="34" charset="-127"/>
                <a:cs typeface="Times New Roman" pitchFamily="18" charset="0"/>
              </a:rPr>
              <a:t>4</a:t>
            </a:r>
            <a:r>
              <a:rPr lang="ko-KR" altLang="en-US" sz="2800">
                <a:solidFill>
                  <a:srgbClr val="FF0000"/>
                </a:solidFill>
                <a:ea typeface="굴림" pitchFamily="34" charset="-127"/>
                <a:cs typeface="Times New Roman" pitchFamily="18" charset="0"/>
              </a:rPr>
              <a:t>&lt;mg/l</a:t>
            </a:r>
            <a:r>
              <a:rPr lang="ko-KR" altLang="en-US" sz="2800">
                <a:solidFill>
                  <a:srgbClr val="000000"/>
                </a:solidFill>
                <a:ea typeface="굴림" pitchFamily="34" charset="-127"/>
                <a:cs typeface="Times New Roman" pitchFamily="18" charset="0"/>
              </a:rPr>
              <a:t> </a:t>
            </a:r>
            <a:endParaRPr lang="fr-FR" sz="2800" i="0"/>
          </a:p>
          <a:p>
            <a:pPr eaLnBrk="0" hangingPunct="0"/>
            <a:r>
              <a:rPr lang="fr-FR" sz="2800" i="0"/>
              <a:t>• la calcémie corrigée ou calcium ionisé est à considérer </a:t>
            </a:r>
          </a:p>
          <a:p>
            <a:pPr eaLnBrk="0" hangingPunct="0"/>
            <a:r>
              <a:rPr lang="fr-FR" sz="2800" i="0"/>
              <a:t>toujours à la place de calcémie.</a:t>
            </a:r>
          </a:p>
          <a:p>
            <a:pPr eaLnBrk="0" hangingPunct="0"/>
            <a:r>
              <a:rPr lang="fr-FR" sz="2800" i="0"/>
              <a:t>• La symptomatologie est peu spécifique.</a:t>
            </a:r>
          </a:p>
          <a:p>
            <a:pPr eaLnBrk="0" hangingPunct="0"/>
            <a:r>
              <a:rPr lang="fr-FR" sz="2800" i="0"/>
              <a:t>• La gravité des hypocalcémies est liée aux manifestations </a:t>
            </a:r>
          </a:p>
          <a:p>
            <a:pPr eaLnBrk="0" hangingPunct="0"/>
            <a:r>
              <a:rPr lang="fr-FR" sz="2800" i="0"/>
              <a:t>neurologiques centrales et cardiovasculaires.</a:t>
            </a:r>
          </a:p>
          <a:p>
            <a:pPr eaLnBrk="0" hangingPunct="0"/>
            <a:r>
              <a:rPr lang="fr-FR" sz="2800" i="0"/>
              <a:t>• Double prise en charge : symptomatique immédiate </a:t>
            </a:r>
          </a:p>
          <a:p>
            <a:pPr eaLnBrk="0" hangingPunct="0"/>
            <a:r>
              <a:rPr lang="fr-FR" sz="2800" i="0"/>
              <a:t>et  bien  codifiée,  puis  étiologique  quand  celle  ci  est </a:t>
            </a:r>
          </a:p>
          <a:p>
            <a:pPr eaLnBrk="0" hangingPunct="0"/>
            <a:r>
              <a:rPr lang="fr-FR" sz="2800" i="0"/>
              <a:t>possible.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979613" y="715963"/>
            <a:ext cx="61214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6350" lvl="1" algn="ctr" eaLnBrk="0" hangingPunct="0">
              <a:defRPr/>
            </a:pPr>
            <a:r>
              <a:rPr lang="fr-FR" sz="4400" i="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RAPPELS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9144000" cy="4114800"/>
          </a:xfrm>
        </p:spPr>
        <p:txBody>
          <a:bodyPr/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L’os  contient  plus  de  98  %  du  Ca de  l’organisme, dont 1 %  est échangeable avec le milieu extracellulaire. </a:t>
            </a:r>
            <a:endParaRPr lang="fr-FR" altLang="ko-KR" sz="2800" dirty="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r-FR" altLang="ko-KR" sz="2800" dirty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</a:t>
            </a:r>
            <a:r>
              <a:rPr lang="fr-FR" altLang="ko-KR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- 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C’est un cation bivalent qui sert non seulement à la min</a:t>
            </a:r>
            <a:r>
              <a:rPr lang="fr-FR" altLang="ko-KR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é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ralisation osseuse mais aussi au fonctionnement de toutes les cellules de l’organisme.</a:t>
            </a:r>
          </a:p>
          <a:p>
            <a:pPr>
              <a:lnSpc>
                <a:spcPct val="102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  <a:r>
              <a:rPr lang="fr-FR" altLang="ko-KR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L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’homéostasie  calcique  </a:t>
            </a:r>
            <a:r>
              <a:rPr lang="fr-FR" altLang="ko-KR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résulte 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 d’un </a:t>
            </a:r>
            <a:r>
              <a:rPr lang="fr-FR" altLang="ko-KR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équilibre 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entre l’os, le rein et le tube digestif  sous  une  médiation  hormonale  par  la  PTH et  la vitamine D.  </a:t>
            </a:r>
            <a:r>
              <a:rPr lang="ko-KR" altLang="en-US" sz="20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fr-FR" smtClean="0">
                <a:latin typeface="Times New Roman" pitchFamily="18" charset="0"/>
                <a:cs typeface="Times New Roman" pitchFamily="18" charset="0"/>
              </a:rPr>
              <a:t>RAPPELS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9144000" cy="4114800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ko-KR" altLang="en-US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  <a:r>
              <a:rPr lang="fr-FR" altLang="ko-KR" sz="24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- 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Le  maintien  d’une  calcémie  dans des  tranches  normales  est  un  enjeu  majeur  pour  tout    l’organisme    puisque    toute    déstabilisation  est  responsable    de    complications    organiques neurologiques, digestives,  rénales et cardiovasculaires aux  conséquences  </a:t>
            </a:r>
            <a:r>
              <a:rPr lang="fr-FR" altLang="ko-KR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graves </a:t>
            </a: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.  </a:t>
            </a:r>
          </a:p>
          <a:p>
            <a:pPr>
              <a:lnSpc>
                <a:spcPct val="102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ko-KR" altLang="en-US" sz="28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	</a:t>
            </a:r>
          </a:p>
          <a:p>
            <a:pPr>
              <a:lnSpc>
                <a:spcPct val="102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ko-KR" altLang="en-US" sz="2000" dirty="0" smtClean="0">
                <a:solidFill>
                  <a:srgbClr val="000000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11225"/>
          </a:xfrm>
        </p:spPr>
        <p:txBody>
          <a:bodyPr/>
          <a:lstStyle/>
          <a:p>
            <a:pPr eaLnBrk="1" hangingPunct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RAPPELS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9144000" cy="4114800"/>
          </a:xfrm>
        </p:spPr>
        <p:txBody>
          <a:bodyPr/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endParaRPr lang="ko-KR" altLang="en-US" sz="200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13316" name="Picture 4" descr="Fig%202ca%20o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16113"/>
            <a:ext cx="835183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9144000" cy="4114800"/>
          </a:xfrm>
        </p:spPr>
        <p:txBody>
          <a:bodyPr/>
          <a:lstStyle/>
          <a:p>
            <a:pPr>
              <a:lnSpc>
                <a:spcPct val="102000"/>
              </a:lnSpc>
              <a:spcBef>
                <a:spcPct val="0"/>
              </a:spcBef>
              <a:buFont typeface="Wingdings" pitchFamily="2" charset="2"/>
              <a:buNone/>
            </a:pPr>
            <a:endParaRPr lang="ko-KR" altLang="en-US" sz="2000" smtClean="0">
              <a:solidFill>
                <a:srgbClr val="000000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700808"/>
            <a:ext cx="9114108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0" name="ZoneTexte 5"/>
          <p:cNvSpPr txBox="1">
            <a:spLocks noChangeArrowheads="1"/>
          </p:cNvSpPr>
          <p:nvPr/>
        </p:nvSpPr>
        <p:spPr bwMode="auto">
          <a:xfrm>
            <a:off x="611188" y="2349500"/>
            <a:ext cx="5400675" cy="461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b="1" i="0"/>
              <a:t>Ca sérique: 2,20 à 2,60 mmol/l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44621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fr-FR" sz="4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REPARTITION DU CALCIUM </a:t>
            </a:r>
          </a:p>
          <a:p>
            <a:pPr algn="ctr" eaLnBrk="0" hangingPunct="0">
              <a:defRPr/>
            </a:pPr>
            <a:r>
              <a:rPr lang="fr-FR" sz="4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INTRA-CELLULAIRE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Rôle Physiologique Du Calcium</a:t>
            </a:r>
          </a:p>
        </p:txBody>
      </p:sp>
      <p:sp>
        <p:nvSpPr>
          <p:cNvPr id="16387" name="Rectangle 1029"/>
          <p:cNvSpPr>
            <a:spLocks noGrp="1" noChangeArrowheads="1"/>
          </p:cNvSpPr>
          <p:nvPr>
            <p:ph idx="1"/>
          </p:nvPr>
        </p:nvSpPr>
        <p:spPr>
          <a:xfrm>
            <a:off x="250825" y="2017713"/>
            <a:ext cx="8704263" cy="4114800"/>
          </a:xfrm>
        </p:spPr>
        <p:txBody>
          <a:bodyPr/>
          <a:lstStyle/>
          <a:p>
            <a:pPr eaLnBrk="1" hangingPunct="1"/>
            <a:r>
              <a:rPr lang="fr-FR" sz="2800" dirty="0" smtClean="0"/>
              <a:t>Sous forme de sels complexes (99%)</a:t>
            </a:r>
          </a:p>
          <a:p>
            <a:pPr lvl="1" eaLnBrk="1" hangingPunct="1"/>
            <a:r>
              <a:rPr lang="fr-FR" sz="2400" dirty="0" smtClean="0"/>
              <a:t>Fonctions mécaniques</a:t>
            </a:r>
          </a:p>
          <a:p>
            <a:pPr lvl="2" eaLnBrk="1" hangingPunct="1"/>
            <a:r>
              <a:rPr lang="fr-FR" sz="2000" dirty="0" smtClean="0"/>
              <a:t>Constitution du tissu osseux </a:t>
            </a:r>
          </a:p>
          <a:p>
            <a:pPr eaLnBrk="1" hangingPunct="1"/>
            <a:r>
              <a:rPr lang="fr-FR" sz="2800" dirty="0" smtClean="0"/>
              <a:t>Sous forme ionisée</a:t>
            </a:r>
          </a:p>
          <a:p>
            <a:pPr lvl="1" eaLnBrk="1" hangingPunct="1"/>
            <a:r>
              <a:rPr lang="fr-FR" sz="2400" dirty="0" smtClean="0"/>
              <a:t>Actions métaboliques:</a:t>
            </a:r>
          </a:p>
          <a:p>
            <a:pPr lvl="2" eaLnBrk="1" hangingPunct="1"/>
            <a:r>
              <a:rPr lang="fr-FR" sz="2000" dirty="0" smtClean="0"/>
              <a:t>La conduction nerveuse,</a:t>
            </a:r>
          </a:p>
          <a:p>
            <a:pPr lvl="2" eaLnBrk="1" hangingPunct="1"/>
            <a:r>
              <a:rPr lang="fr-FR" sz="2000" dirty="0" smtClean="0"/>
              <a:t>La contraction musculaire, </a:t>
            </a:r>
          </a:p>
          <a:p>
            <a:pPr lvl="2" eaLnBrk="1" hangingPunct="1"/>
            <a:r>
              <a:rPr lang="fr-FR" sz="2000" dirty="0" smtClean="0"/>
              <a:t>La coagulation sanguine,</a:t>
            </a:r>
          </a:p>
          <a:p>
            <a:pPr lvl="2" eaLnBrk="1" hangingPunct="1"/>
            <a:r>
              <a:rPr lang="fr-FR" sz="2000" dirty="0" smtClean="0"/>
              <a:t>La  différenciation  cellulaire,</a:t>
            </a:r>
          </a:p>
        </p:txBody>
      </p:sp>
      <p:sp>
        <p:nvSpPr>
          <p:cNvPr id="6" name="Rectangle 1029"/>
          <p:cNvSpPr txBox="1">
            <a:spLocks noChangeArrowheads="1"/>
          </p:cNvSpPr>
          <p:nvPr/>
        </p:nvSpPr>
        <p:spPr bwMode="auto">
          <a:xfrm>
            <a:off x="3995738" y="4248150"/>
            <a:ext cx="4897437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fr-FR" sz="2000" i="0" kern="0" dirty="0">
                <a:latin typeface="+mn-lt"/>
              </a:rPr>
              <a:t>Le  signal  intracellulaire,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fr-FR" sz="2000" i="0" kern="0" dirty="0">
                <a:latin typeface="+mn-lt"/>
              </a:rPr>
              <a:t>Perméabilité membranes cellulaires,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fr-FR" sz="2000" i="0" kern="0" dirty="0">
                <a:latin typeface="+mn-lt"/>
              </a:rPr>
              <a:t>Processus de sécrétion cellules endocrines,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fr-FR" sz="2000" i="0" kern="0" dirty="0">
                <a:latin typeface="+mn-lt"/>
              </a:rPr>
              <a:t>Médiation action hormones.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9856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Excrétion urinaire du calcium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5404" y="1600200"/>
            <a:ext cx="643319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ycle oestral-2007">
  <a:themeElements>
    <a:clrScheme name="cycle oestral-2007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ycle oestral-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ycle oestral-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ycle oestral-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ycle oestral-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ycle oestral-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ycle oestral-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ycle oestral-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ycle oestral-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ycle oestral-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ycle oestral-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ycle oestral-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ycle oestral-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ycle oestral-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7052</TotalTime>
  <Words>586</Words>
  <Application>Microsoft Office PowerPoint</Application>
  <PresentationFormat>Affichage à l'écran (4:3)</PresentationFormat>
  <Paragraphs>187</Paragraphs>
  <Slides>32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Conception personnalisée</vt:lpstr>
      <vt:lpstr>Fusion</vt:lpstr>
      <vt:lpstr>cycle oestral-2007</vt:lpstr>
      <vt:lpstr>Thème Office</vt:lpstr>
      <vt:lpstr>CAT devant une hypocalcémie</vt:lpstr>
      <vt:lpstr>INTRODUCTION</vt:lpstr>
      <vt:lpstr>RAPPELS</vt:lpstr>
      <vt:lpstr>RAPPELS</vt:lpstr>
      <vt:lpstr>RAPPELS</vt:lpstr>
      <vt:lpstr>RAPPELS</vt:lpstr>
      <vt:lpstr>Présentation PowerPoint</vt:lpstr>
      <vt:lpstr>Rôle Physiologique Du Calcium</vt:lpstr>
      <vt:lpstr>Excrétion urinaire du calcium</vt:lpstr>
      <vt:lpstr>Régulation du métabolisme P-Ca</vt:lpstr>
      <vt:lpstr>DEFINITION</vt:lpstr>
      <vt:lpstr>Présentation PowerPoint</vt:lpstr>
      <vt:lpstr>Présentation PowerPoint</vt:lpstr>
      <vt:lpstr>Présentation PowerPoint</vt:lpstr>
      <vt:lpstr>        DIAGNOSTIC CLINIQUE </vt:lpstr>
      <vt:lpstr>Présentation PowerPoint</vt:lpstr>
      <vt:lpstr>Présentation PowerPoint</vt:lpstr>
      <vt:lpstr>Présentation PowerPoint</vt:lpstr>
      <vt:lpstr>Présentation PowerPoint</vt:lpstr>
      <vt:lpstr>Calcification des noyaux gris </vt:lpstr>
      <vt:lpstr>Présentation PowerPoint</vt:lpstr>
      <vt:lpstr>Présentation PowerPoint</vt:lpstr>
      <vt:lpstr>Présentation PowerPoint</vt:lpstr>
      <vt:lpstr>Présentation PowerPoint</vt:lpstr>
      <vt:lpstr>DIAGNOSTIC ÉTIOLOGIQUE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L’hormone de croissance</dc:title>
  <dc:creator>VGAYRARD</dc:creator>
  <cp:lastModifiedBy>Adil1</cp:lastModifiedBy>
  <cp:revision>593</cp:revision>
  <dcterms:created xsi:type="dcterms:W3CDTF">2002-09-26T14:48:10Z</dcterms:created>
  <dcterms:modified xsi:type="dcterms:W3CDTF">2017-12-03T08:41:42Z</dcterms:modified>
</cp:coreProperties>
</file>