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72" r:id="rId4"/>
    <p:sldId id="258" r:id="rId5"/>
    <p:sldId id="294" r:id="rId6"/>
    <p:sldId id="259" r:id="rId7"/>
    <p:sldId id="260" r:id="rId8"/>
    <p:sldId id="292" r:id="rId9"/>
    <p:sldId id="293" r:id="rId10"/>
    <p:sldId id="288" r:id="rId11"/>
    <p:sldId id="289" r:id="rId12"/>
    <p:sldId id="290" r:id="rId13"/>
    <p:sldId id="291" r:id="rId14"/>
    <p:sldId id="279" r:id="rId15"/>
    <p:sldId id="262" r:id="rId16"/>
    <p:sldId id="280" r:id="rId17"/>
    <p:sldId id="281" r:id="rId18"/>
    <p:sldId id="282" r:id="rId19"/>
    <p:sldId id="283" r:id="rId20"/>
    <p:sldId id="273" r:id="rId21"/>
    <p:sldId id="274" r:id="rId22"/>
    <p:sldId id="264" r:id="rId23"/>
    <p:sldId id="284" r:id="rId24"/>
    <p:sldId id="263" r:id="rId25"/>
    <p:sldId id="295" r:id="rId26"/>
    <p:sldId id="285" r:id="rId27"/>
    <p:sldId id="287" r:id="rId28"/>
    <p:sldId id="265" r:id="rId29"/>
    <p:sldId id="296" r:id="rId30"/>
    <p:sldId id="297" r:id="rId31"/>
    <p:sldId id="266" r:id="rId32"/>
    <p:sldId id="275" r:id="rId33"/>
    <p:sldId id="276" r:id="rId34"/>
    <p:sldId id="277" r:id="rId35"/>
    <p:sldId id="278" r:id="rId36"/>
    <p:sldId id="267" r:id="rId37"/>
    <p:sldId id="269" r:id="rId38"/>
    <p:sldId id="268" r:id="rId39"/>
    <p:sldId id="270" r:id="rId40"/>
    <p:sldId id="271" r:id="rId4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46B9-2DEA-47EF-B7EB-561753AA6105}" type="datetimeFigureOut">
              <a:rPr lang="fr-FR" smtClean="0"/>
              <a:t>30/04/2017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4AD2-7947-4EAC-BE2D-12CD794F3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7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46B9-2DEA-47EF-B7EB-561753AA6105}" type="datetimeFigureOut">
              <a:rPr lang="fr-FR" smtClean="0"/>
              <a:t>30/04/2017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4AD2-7947-4EAC-BE2D-12CD794F3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36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46B9-2DEA-47EF-B7EB-561753AA6105}" type="datetimeFigureOut">
              <a:rPr lang="fr-FR" smtClean="0"/>
              <a:t>30/04/2017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4AD2-7947-4EAC-BE2D-12CD794F3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44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46B9-2DEA-47EF-B7EB-561753AA6105}" type="datetimeFigureOut">
              <a:rPr lang="fr-FR" smtClean="0"/>
              <a:t>30/04/2017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4AD2-7947-4EAC-BE2D-12CD794F3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42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46B9-2DEA-47EF-B7EB-561753AA6105}" type="datetimeFigureOut">
              <a:rPr lang="fr-FR" smtClean="0"/>
              <a:t>30/04/2017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4AD2-7947-4EAC-BE2D-12CD794F3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4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46B9-2DEA-47EF-B7EB-561753AA6105}" type="datetimeFigureOut">
              <a:rPr lang="fr-FR" smtClean="0"/>
              <a:t>30/04/2017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4AD2-7947-4EAC-BE2D-12CD794F3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570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46B9-2DEA-47EF-B7EB-561753AA6105}" type="datetimeFigureOut">
              <a:rPr lang="fr-FR" smtClean="0"/>
              <a:t>30/04/2017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4AD2-7947-4EAC-BE2D-12CD794F3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49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46B9-2DEA-47EF-B7EB-561753AA6105}" type="datetimeFigureOut">
              <a:rPr lang="fr-FR" smtClean="0"/>
              <a:t>30/04/2017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4AD2-7947-4EAC-BE2D-12CD794F3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204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46B9-2DEA-47EF-B7EB-561753AA6105}" type="datetimeFigureOut">
              <a:rPr lang="fr-FR" smtClean="0"/>
              <a:t>30/04/2017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4AD2-7947-4EAC-BE2D-12CD794F3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49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46B9-2DEA-47EF-B7EB-561753AA6105}" type="datetimeFigureOut">
              <a:rPr lang="fr-FR" smtClean="0"/>
              <a:t>30/04/2017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4AD2-7947-4EAC-BE2D-12CD794F3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098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46B9-2DEA-47EF-B7EB-561753AA6105}" type="datetimeFigureOut">
              <a:rPr lang="fr-FR" smtClean="0"/>
              <a:t>30/04/2017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4AD2-7947-4EAC-BE2D-12CD794F3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45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546B9-2DEA-47EF-B7EB-561753AA6105}" type="datetimeFigureOut">
              <a:rPr lang="fr-FR" smtClean="0"/>
              <a:t>30/04/2017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74AD2-7947-4EAC-BE2D-12CD794F3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Users\user\Contacts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18" y="3068960"/>
            <a:ext cx="4033830" cy="3414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Contacts\Desktop\fig-3 (1)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07" y="3140968"/>
            <a:ext cx="3745814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0/0a/TB_Cul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084" y="116632"/>
            <a:ext cx="4072431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Contacts\Desktop\1012395-Bacille_de_Ko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11" y="116632"/>
            <a:ext cx="4442007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0930" y="1412776"/>
            <a:ext cx="7772400" cy="1470025"/>
          </a:xfrm>
        </p:spPr>
        <p:txBody>
          <a:bodyPr>
            <a:normAutofit/>
          </a:bodyPr>
          <a:lstStyle/>
          <a:p>
            <a:r>
              <a:rPr lang="fr-FR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L’infection tuberculeuse</a:t>
            </a:r>
            <a:endParaRPr lang="fr-FR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5105400"/>
            <a:ext cx="6400800" cy="555848"/>
          </a:xfrm>
        </p:spPr>
        <p:txBody>
          <a:bodyPr>
            <a:normAutofit lnSpcReduction="10000"/>
          </a:bodyPr>
          <a:lstStyle/>
          <a:p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. F. KHALOUF</a:t>
            </a:r>
            <a:endParaRPr lang="fr-F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681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6" t="13258" r="14216" b="4761"/>
          <a:stretch/>
        </p:blipFill>
        <p:spPr bwMode="auto">
          <a:xfrm>
            <a:off x="331912" y="476672"/>
            <a:ext cx="8496944" cy="599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14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6" t="13294" r="13880" b="4735"/>
          <a:stretch/>
        </p:blipFill>
        <p:spPr bwMode="auto">
          <a:xfrm>
            <a:off x="395536" y="620688"/>
            <a:ext cx="8292236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57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6" t="8532" r="15331" b="18552"/>
          <a:stretch/>
        </p:blipFill>
        <p:spPr bwMode="auto">
          <a:xfrm>
            <a:off x="323528" y="476672"/>
            <a:ext cx="8431832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51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0" t="8929" r="15666" b="6250"/>
          <a:stretch/>
        </p:blipFill>
        <p:spPr bwMode="auto">
          <a:xfrm>
            <a:off x="251521" y="332656"/>
            <a:ext cx="8640960" cy="620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0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207105"/>
            <a:ext cx="864096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Modifications histologiques </a:t>
            </a:r>
            <a:r>
              <a:rPr lang="fr-FR" sz="2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fr-FR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1-phase </a:t>
            </a:r>
            <a:r>
              <a:rPr lang="fr-FR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pré-immune:</a:t>
            </a:r>
            <a:r>
              <a:rPr lang="fr-FR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 de réactions tissulaires immédiates. multiplication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</a:t>
            </a:r>
            <a:r>
              <a:rPr lang="fr-FR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dans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des macrophages alvéolaires et multiplication </a:t>
            </a:r>
            <a:r>
              <a:rPr lang="fr-F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intra-cellulaire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lyse des macrophages infectés et libération des bacilles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phagocytose par d’autres macrophages et par des cellules de l’inflammation.                  </a:t>
            </a:r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Constitution du foyer infectieux primaire 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lésions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histologiques de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primo-infection sont le </a:t>
            </a:r>
            <a:r>
              <a:rPr lang="fr-FR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chancre d'inoculation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fr-F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nécrose </a:t>
            </a:r>
            <a:r>
              <a:rPr lang="fr-FR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caséeuse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lésions d'abord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type 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exsudatives inflammatoires non-spécifiques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Puis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migration et diffusion dans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tous les viscères (foie, rein, rate,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importante réaction tissulaire arrêtant la diffusion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bacillaire  parles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anticorps </a:t>
            </a:r>
            <a:endParaRPr lang="fr-F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Certains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BK seront alors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détruits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ceux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 persistent sont à l'état quiescent </a:t>
            </a:r>
            <a:endParaRPr lang="fr-F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prolifération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l'occasion d'une baisse de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l'immunité (malnutrition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fatigue, traitement immunodépresseur, etc.) </a:t>
            </a:r>
            <a:endParaRPr lang="fr-F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nécrose caséeuse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suit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l'inflammation.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 du granulome ou Follicule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épithélio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giganto-cellulaire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cellules géantes, de cellules </a:t>
            </a:r>
            <a:r>
              <a:rPr lang="fr-F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épithélioïdes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de lymphocytes réalisant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centré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 la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nécrose,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lésion tuberculeuse spécifique dite 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Follicule 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fr-FR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Koester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L'évolution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favorable: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limitation, l'enkystement et la sclérose avec ou sans calcification de nécrose.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L'évolution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défavorable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dissémination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BK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avec surinfections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713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sz="51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   </a:t>
            </a:r>
            <a:r>
              <a:rPr lang="fr-FR" sz="51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Évolution après la phase primaire: </a:t>
            </a:r>
          </a:p>
          <a:p>
            <a:pPr marL="0" indent="0">
              <a:buNone/>
            </a:pPr>
            <a:endParaRPr lang="fr-FR" sz="5100" b="1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r>
              <a:rPr lang="fr-FR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persistance du </a:t>
            </a:r>
            <a:r>
              <a:rPr lang="fr-FR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complexe primaire </a:t>
            </a:r>
            <a:r>
              <a:rPr lang="fr-FR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durant </a:t>
            </a:r>
            <a:r>
              <a:rPr lang="fr-FR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plusieurs mois ou années, </a:t>
            </a:r>
            <a:r>
              <a:rPr lang="fr-FR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diminution  </a:t>
            </a:r>
            <a:r>
              <a:rPr lang="fr-FR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ou </a:t>
            </a:r>
            <a:r>
              <a:rPr lang="fr-FR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calcification.</a:t>
            </a:r>
            <a:endParaRPr lang="fr-FR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r>
              <a:rPr lang="fr-FR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Moins souvent, dissémination hématogène dans </a:t>
            </a:r>
            <a:r>
              <a:rPr lang="fr-FR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l’organisme </a:t>
            </a:r>
            <a:r>
              <a:rPr lang="fr-FR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dans </a:t>
            </a:r>
            <a:r>
              <a:rPr lang="fr-FR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les semaines qui suivent </a:t>
            </a:r>
            <a:r>
              <a:rPr lang="fr-FR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primo-infection,  </a:t>
            </a:r>
            <a:r>
              <a:rPr lang="fr-FR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évoluer vers un ou plusieurs foyers de tuberculose : la forme la plus redoutable à ce stade est la méningite.</a:t>
            </a:r>
          </a:p>
          <a:p>
            <a:r>
              <a:rPr lang="fr-FR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A </a:t>
            </a:r>
            <a:r>
              <a:rPr lang="fr-FR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distance, voire plusieurs dizaines d’années plus tard, une maladie tuberculeuse va pouvoir se </a:t>
            </a:r>
            <a:r>
              <a:rPr lang="fr-FR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déclarer, par réactivation endogène de bacilles quiescents lors d’un déficit immunitaire: tuberculose pulmonaire et extra-pulmonaire</a:t>
            </a:r>
          </a:p>
          <a:p>
            <a:r>
              <a:rPr lang="fr-FR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évolution dans </a:t>
            </a:r>
            <a:r>
              <a:rPr lang="fr-FR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10 % des cas environ vers la tuberculose maladie : </a:t>
            </a:r>
            <a:endParaRPr lang="fr-FR" sz="3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r>
              <a:rPr lang="fr-FR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dans </a:t>
            </a:r>
            <a:r>
              <a:rPr lang="fr-FR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5 % pendant les cinq premières années après l’exposition </a:t>
            </a:r>
            <a:endParaRPr lang="fr-FR" sz="3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r>
              <a:rPr lang="fr-FR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dans </a:t>
            </a:r>
            <a:r>
              <a:rPr lang="fr-FR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les autres 5 %, il peut y avoir un intervalle de plusieurs décennies.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366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4664"/>
            <a:ext cx="8435280" cy="57214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Modifications biologiques </a:t>
            </a:r>
            <a:r>
              <a:rPr lang="fr-FR" sz="2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r>
              <a:rPr lang="fr-FR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 </a:t>
            </a:r>
            <a:r>
              <a:rPr lang="fr-FR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L'immunité: </a:t>
            </a:r>
            <a:endParaRPr lang="fr-FR" sz="2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Développement des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défenses antituberculeuses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après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14eme ou le 15eme jour suivant la primo-infection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formation de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immunité acquise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 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immunité primitive de surinfection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 les Macrophages avec 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capacité de destruction bacillaire. </a:t>
            </a:r>
            <a:endParaRPr lang="fr-F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Cette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immunité agit par 2 mécanismes: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Ralentir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dispersion des BK de surinfection et leur destruction.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Combattre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l'installation de BK nouveaux, venus de l'extension.</a:t>
            </a:r>
          </a:p>
          <a:p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Cette immunité n'est pas absolue et ne constitue qu'un appui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résistance.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47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 L'allergie tuberculeuse: </a:t>
            </a:r>
          </a:p>
          <a:p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Libération certaines protéines bacillaires par la destruction des BK dans les lésions essentielles, </a:t>
            </a:r>
          </a:p>
          <a:p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lipoprotéines diffusant à travers l'organisme la propriété de répondre à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l'arrivée de nouveaux BK ou à l'application de tuberculine  par une réaction précoce vivement inflammatoire.</a:t>
            </a:r>
          </a:p>
          <a:p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Cette nouvelle propriété est dite 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hypersensibilité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 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allergie tuberculinique cellulaire</a:t>
            </a: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stérilisation des lésions initiales associée à l'absence de nouvel apport peut entraîner la disparition de l'allergie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 elle  peut persister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après la mort du BK.</a:t>
            </a:r>
          </a:p>
          <a:p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rôle de l'allergie dans l'infection tuberculeuse est considérable. Elle peut avoir un effet bénéfique mais aussi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néfaste du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 qu'elle soit génératrice de nécrose caséeuse. </a:t>
            </a:r>
            <a:endParaRPr lang="fr-F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 aussi responsable de l'action des protéines bacillaires et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c'est cette allergie qui fait le diagnostic de l'infection tuberculeuse par les tests </a:t>
            </a:r>
            <a:r>
              <a:rPr lang="fr-F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cutanéo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-tuberculiniques (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timbre tuberculinique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IDR de </a:t>
            </a:r>
            <a:r>
              <a:rPr lang="fr-FR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Montaux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376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 L'immunité et l'allergie: </a:t>
            </a:r>
            <a:endParaRPr lang="fr-FR" sz="2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manifestations biologiques ont pour base expérimentale le phénomène de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Koch sur 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cobaye 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voie d'inoculation est effectuée dans la cuisse par voie SC avec une dose moyenne de 0.01 ml.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cobaye neuf: aucune réaction 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pendant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jours puis au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14eme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 apparition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point d'inoculation un nodule qui va s'ulcérer et persister jusqu'à la mort de l'animal.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cobaye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déjà infecté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depuis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plusieurs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semaines: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l'inoculation de BK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Entraîne une réaction précoce et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transitoire: une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induration diffuse qui va s'ulcérer.</a:t>
            </a:r>
          </a:p>
          <a:p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 que la réaction soit précoce traduit un état de sensibilité.</a:t>
            </a:r>
          </a:p>
          <a:p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fait que la réaction soit transitoire traduit un état d'immunité de surinfection ou immunité acquise.</a:t>
            </a:r>
          </a:p>
          <a:p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L'application de ce test est illustrée dans l'IDR à la tuberculine et le BCG.</a:t>
            </a:r>
          </a:p>
          <a:p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L'allergie et l'immunité ont comme support cellulaire les Lymphocytes, les Plasmocytes et surtout les Macrophages.</a:t>
            </a:r>
          </a:p>
          <a:p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BK très virulents immunisent mieux que les BK mois virulents et ceux-ci immunisent mieux que les BK morts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574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85000" lnSpcReduction="10000"/>
          </a:bodyPr>
          <a:lstStyle/>
          <a:p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seule possibilité pour provoquer un état artificiel de l'immunité (et donc immuniser mieux) est l'injection de BK vivants.</a:t>
            </a:r>
          </a:p>
          <a:p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vaccin qui réunit toutes ces propriétés est le BGC pour Bacille de </a:t>
            </a:r>
            <a:r>
              <a:rPr lang="fr-FR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Calmette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</a:t>
            </a:r>
            <a:r>
              <a:rPr lang="fr-FR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Guérin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Il s'agit d'un M. </a:t>
            </a:r>
            <a:r>
              <a:rPr lang="fr-F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bovis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atténué,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isolé à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partir des abcès consécutifs à la vaccination de BCG modifié par repiquage successif sur pomme de terre biliée pendant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ans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L'immunité provoquée par le BCG est imparfaite et certain pourcentage de sujets infectés fait malgré le développement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l'immunité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acquise une tuberculose maladie mais à évolution lente (atténuée.)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21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263557"/>
              </p:ext>
            </p:extLst>
          </p:nvPr>
        </p:nvGraphicFramePr>
        <p:xfrm>
          <a:off x="467544" y="548680"/>
          <a:ext cx="8229600" cy="5301208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5301208">
                <a:tc>
                  <a:txBody>
                    <a:bodyPr/>
                    <a:lstStyle/>
                    <a:p>
                      <a:pPr algn="ctr"/>
                      <a:r>
                        <a:rPr lang="fr-FR" sz="4000" b="1" u="sng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tuberculose </a:t>
                      </a:r>
                      <a:endParaRPr lang="fr-FR" sz="4000" b="1" u="sng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fr-FR" sz="2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maladie </a:t>
                      </a:r>
                      <a:r>
                        <a:rPr lang="fr-FR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microbienne contagieuse </a:t>
                      </a:r>
                      <a:endParaRPr lang="fr-FR" sz="28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fr-FR" sz="2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fr-FR" sz="2800" i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Mycobactérium</a:t>
                      </a:r>
                      <a:r>
                        <a:rPr lang="fr-FR" sz="2800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fr-FR" sz="2800" i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tuberculosis</a:t>
                      </a:r>
                      <a:r>
                        <a:rPr lang="fr-FR" sz="2800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fr-FR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ou bacille de </a:t>
                      </a:r>
                      <a:r>
                        <a:rPr lang="fr-FR" sz="2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Koch.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fr-FR" sz="2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 </a:t>
                      </a:r>
                      <a:r>
                        <a:rPr lang="fr-FR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progression dans les pays en développement en raison de la poussée démographique et de </a:t>
                      </a:r>
                      <a:r>
                        <a:rPr lang="fr-FR" sz="2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l’épidémie de SIDA .</a:t>
                      </a:r>
                      <a:r>
                        <a:rPr lang="fr-FR" sz="28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fr-FR" sz="2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Atteinte</a:t>
                      </a:r>
                      <a:r>
                        <a:rPr lang="fr-FR" sz="28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</a:t>
                      </a:r>
                      <a:r>
                        <a:rPr lang="fr-FR" sz="2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 </a:t>
                      </a:r>
                      <a:r>
                        <a:rPr lang="fr-FR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poumons dans 70 à 80 % des cas, </a:t>
                      </a:r>
                      <a:endParaRPr lang="fr-FR" sz="28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fr-FR" sz="2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parfois </a:t>
                      </a:r>
                      <a:r>
                        <a:rPr lang="fr-FR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 association avec d’autres </a:t>
                      </a:r>
                      <a:r>
                        <a:rPr lang="fr-FR" sz="2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localisations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28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</a:t>
                      </a:r>
                      <a:r>
                        <a:rPr lang="fr-FR" sz="2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(tuberculose </a:t>
                      </a:r>
                      <a:r>
                        <a:rPr lang="fr-FR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ganglionnaire, uro-génitale, </a:t>
                      </a:r>
                      <a:r>
                        <a:rPr lang="fr-FR" sz="2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ostéo-     articulaire</a:t>
                      </a:r>
                      <a:r>
                        <a:rPr lang="fr-FR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fr-FR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cérébro</a:t>
                      </a:r>
                      <a:r>
                        <a:rPr lang="fr-FR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-méningée…).</a:t>
                      </a:r>
                    </a:p>
                    <a:p>
                      <a:r>
                        <a:rPr lang="fr-FR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1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908720"/>
            <a:ext cx="7365255" cy="574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79712" y="167996"/>
            <a:ext cx="6137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u="sng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Physiopathologie de la tuberculose</a:t>
            </a:r>
          </a:p>
        </p:txBody>
      </p:sp>
    </p:spTree>
    <p:extLst>
      <p:ext uri="{BB962C8B-B14F-4D97-AF65-F5344CB8AC3E}">
        <p14:creationId xmlns:p14="http://schemas.microsoft.com/office/powerpoint/2010/main" val="311272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56823"/>
            <a:ext cx="5440150" cy="5233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50608"/>
            <a:ext cx="2952328" cy="258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32" y="3652720"/>
            <a:ext cx="2994599" cy="262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89447" y="260647"/>
            <a:ext cx="47269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Granulome tuberculeux</a:t>
            </a:r>
          </a:p>
        </p:txBody>
      </p:sp>
    </p:spTree>
    <p:extLst>
      <p:ext uri="{BB962C8B-B14F-4D97-AF65-F5344CB8AC3E}">
        <p14:creationId xmlns:p14="http://schemas.microsoft.com/office/powerpoint/2010/main" val="70455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Primo-infection tuberculeuse :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C’est l’ensemble des manifestations anatomiques, cliniques et biologiques présentés par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organisme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après le premier contact infectant avec le BK.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814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fr-FR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 de contamination </a:t>
            </a:r>
            <a:r>
              <a:rPr lang="fr-FR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majorité des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au bacille humain (</a:t>
            </a:r>
            <a:r>
              <a:rPr lang="fr-F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hominis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 Parfois, elle est due au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Mycobacterium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bovis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voies de pénétration sont représentées essentiellement par la voie aérienne, mais aussi par la voie digestive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cutanéo-muqueuse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durée d'incubation varie de 10 jours à 4 mois (3 à 6 semaines en moyenne.)</a:t>
            </a: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06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2174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1-La </a:t>
            </a:r>
            <a:r>
              <a:rPr lang="fr-FR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primo infection latente (tuberculose infection) : </a:t>
            </a:r>
            <a:r>
              <a:rPr lang="fr-F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90%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aucune </a:t>
            </a:r>
            <a:r>
              <a:rPr lang="fr-FR" sz="2400" dirty="0">
                <a:solidFill>
                  <a:schemeClr val="bg1"/>
                </a:solidFill>
              </a:rPr>
              <a:t>manifestation clinique ou radiologique. 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>
                <a:solidFill>
                  <a:schemeClr val="bg1"/>
                </a:solidFill>
              </a:rPr>
              <a:t>expression </a:t>
            </a:r>
            <a:r>
              <a:rPr lang="fr-FR" sz="2400" dirty="0" smtClean="0">
                <a:solidFill>
                  <a:schemeClr val="bg1"/>
                </a:solidFill>
              </a:rPr>
              <a:t> uniquement biologique: apparition </a:t>
            </a:r>
            <a:r>
              <a:rPr lang="fr-FR" sz="2400" dirty="0">
                <a:solidFill>
                  <a:schemeClr val="bg1"/>
                </a:solidFill>
              </a:rPr>
              <a:t>d'une allergie tuberculinique dans les semaines suivant le contact infectant</a:t>
            </a:r>
            <a:r>
              <a:rPr lang="fr-FR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IDRT&gt;10 mm</a:t>
            </a:r>
            <a:endParaRPr lang="fr-F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400" dirty="0">
                <a:solidFill>
                  <a:srgbClr val="00B0F0"/>
                </a:solidFill>
              </a:rPr>
              <a:t>a- </a:t>
            </a:r>
            <a:r>
              <a:rPr lang="fr-FR" sz="2400" b="1" dirty="0">
                <a:solidFill>
                  <a:srgbClr val="00B0F0"/>
                </a:solidFill>
              </a:rPr>
              <a:t>Technique</a:t>
            </a:r>
            <a:r>
              <a:rPr lang="fr-FR" sz="2400" dirty="0">
                <a:solidFill>
                  <a:srgbClr val="00B0F0"/>
                </a:solidFill>
              </a:rPr>
              <a:t>: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chemeClr val="bg1"/>
                </a:solidFill>
              </a:rPr>
              <a:t>  - Désinfecter </a:t>
            </a:r>
            <a:r>
              <a:rPr lang="fr-FR" sz="2400" dirty="0">
                <a:solidFill>
                  <a:schemeClr val="bg1"/>
                </a:solidFill>
              </a:rPr>
              <a:t>à l'éther la face antérieure de l'avant-bras.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chemeClr val="bg1"/>
                </a:solidFill>
              </a:rPr>
              <a:t>  - Y </a:t>
            </a:r>
            <a:r>
              <a:rPr lang="fr-FR" sz="2400" dirty="0">
                <a:solidFill>
                  <a:schemeClr val="bg1"/>
                </a:solidFill>
              </a:rPr>
              <a:t>injecter 0.1ml de Tuberculine en Intradermique.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B0F0"/>
                </a:solidFill>
              </a:rPr>
              <a:t>b- </a:t>
            </a:r>
            <a:r>
              <a:rPr lang="fr-FR" sz="2400" b="1" dirty="0">
                <a:solidFill>
                  <a:srgbClr val="00B0F0"/>
                </a:solidFill>
              </a:rPr>
              <a:t>Lecture</a:t>
            </a:r>
            <a:r>
              <a:rPr lang="fr-FR" sz="2400" dirty="0">
                <a:solidFill>
                  <a:srgbClr val="00B0F0"/>
                </a:solidFill>
              </a:rPr>
              <a:t>: 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>
                <a:solidFill>
                  <a:schemeClr val="bg1"/>
                </a:solidFill>
              </a:rPr>
              <a:t>au bout de 72 heures et on doit mesurer le diamètre transversal de la papule d'induration.</a:t>
            </a:r>
          </a:p>
          <a:p>
            <a:r>
              <a:rPr lang="fr-FR" sz="2400" dirty="0">
                <a:solidFill>
                  <a:schemeClr val="bg1"/>
                </a:solidFill>
              </a:rPr>
              <a:t>Le test sera positif </a:t>
            </a:r>
            <a:r>
              <a:rPr lang="fr-FR" sz="2400" dirty="0" smtClean="0">
                <a:solidFill>
                  <a:schemeClr val="bg1"/>
                </a:solidFill>
              </a:rPr>
              <a:t>si &gt; 10mm chez le sujet non vacciné.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smtClean="0">
                <a:solidFill>
                  <a:schemeClr val="bg1"/>
                </a:solidFill>
              </a:rPr>
              <a:t>                                          &gt; 15 mm chez le sujet vacciné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72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12699" r="21690" b="10714"/>
          <a:stretch/>
        </p:blipFill>
        <p:spPr bwMode="auto">
          <a:xfrm>
            <a:off x="827584" y="476672"/>
            <a:ext cx="7460343" cy="56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382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B0F0"/>
                </a:solidFill>
              </a:rPr>
              <a:t>c- </a:t>
            </a:r>
            <a:r>
              <a:rPr lang="fr-FR" b="1" dirty="0">
                <a:solidFill>
                  <a:srgbClr val="00B0F0"/>
                </a:solidFill>
              </a:rPr>
              <a:t>Les cas de faux négatifs</a:t>
            </a:r>
            <a:r>
              <a:rPr lang="fr-FR" dirty="0">
                <a:solidFill>
                  <a:srgbClr val="00B0F0"/>
                </a:solidFill>
              </a:rPr>
              <a:t>: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o Erreur technique.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o Tuberculine périmée.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o IDR effectuée pendant la période </a:t>
            </a:r>
            <a:r>
              <a:rPr lang="fr-FR" dirty="0" err="1">
                <a:solidFill>
                  <a:schemeClr val="bg1"/>
                </a:solidFill>
              </a:rPr>
              <a:t>anté</a:t>
            </a:r>
            <a:r>
              <a:rPr lang="fr-FR" dirty="0">
                <a:solidFill>
                  <a:schemeClr val="bg1"/>
                </a:solidFill>
              </a:rPr>
              <a:t>-allergique (incubation.)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o Maladies </a:t>
            </a:r>
            <a:r>
              <a:rPr lang="fr-FR" dirty="0" err="1">
                <a:solidFill>
                  <a:schemeClr val="bg1"/>
                </a:solidFill>
              </a:rPr>
              <a:t>anergisantes</a:t>
            </a:r>
            <a:r>
              <a:rPr lang="fr-FR" dirty="0">
                <a:solidFill>
                  <a:schemeClr val="bg1"/>
                </a:solidFill>
              </a:rPr>
              <a:t> (rougeole, coqueluche, maladie d'Hodgkin, sarcoïdose, états cachectiques, traitements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immunodépresseurs et corticothérapie.)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d- </a:t>
            </a:r>
            <a:r>
              <a:rPr lang="fr-FR" b="1" dirty="0">
                <a:solidFill>
                  <a:schemeClr val="bg1"/>
                </a:solidFill>
              </a:rPr>
              <a:t>Conclusion</a:t>
            </a:r>
            <a:r>
              <a:rPr lang="fr-FR" dirty="0">
                <a:solidFill>
                  <a:schemeClr val="bg1"/>
                </a:solidFill>
              </a:rPr>
              <a:t>: Pour confirmer les PIT, il faut avoir la notion de test tuberculinique antérieure négatif et constater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qu'il est devenu positif (virage de la cuti-réaction</a:t>
            </a:r>
            <a:r>
              <a:rPr lang="fr-FR" dirty="0" smtClean="0">
                <a:solidFill>
                  <a:schemeClr val="bg1"/>
                </a:solidFill>
              </a:rPr>
              <a:t>.)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044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tuberculeuse patente </a:t>
            </a:r>
            <a:r>
              <a:rPr lang="fr-FR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10% 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maladie tuberculeuse évoluant d’emblée en raison d’une inhalation massive et prolongée de BK et/ou une immunodépression.</a:t>
            </a:r>
          </a:p>
          <a:p>
            <a:pPr marL="0" indent="0">
              <a:buNone/>
            </a:pPr>
            <a:endParaRPr lang="fr-F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72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fr-F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 peut être révélée par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signes généraux :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asthénie, anorexie, amaigrissement et une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fièvre, arthralgies vagues.</a:t>
            </a: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signes respiratoires :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toux, douleur thoracique, dyspnée.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signes digestifs 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fr-FR" dirty="0" smtClean="0">
                <a:solidFill>
                  <a:schemeClr val="bg1"/>
                </a:solidFill>
              </a:rPr>
              <a:t>début brusque, 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diarrhée avec fièvre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élevée </a:t>
            </a:r>
            <a:r>
              <a:rPr lang="fr-FR" dirty="0" smtClean="0">
                <a:solidFill>
                  <a:schemeClr val="bg1"/>
                </a:solidFill>
              </a:rPr>
              <a:t>à </a:t>
            </a:r>
            <a:r>
              <a:rPr lang="fr-FR" dirty="0">
                <a:solidFill>
                  <a:schemeClr val="bg1"/>
                </a:solidFill>
              </a:rPr>
              <a:t>39-40°c,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tachycardie,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AEG et une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SPM,</a:t>
            </a:r>
            <a:r>
              <a:rPr lang="fr-FR" dirty="0"/>
              <a:t> 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bg1"/>
                </a:solidFill>
              </a:rPr>
              <a:t>sans tuphos </a:t>
            </a:r>
            <a:r>
              <a:rPr lang="fr-FR" dirty="0">
                <a:solidFill>
                  <a:schemeClr val="bg1"/>
                </a:solidFill>
              </a:rPr>
              <a:t>ni manifestations digestives, ni taches rosées lenticulaires mais avec une langue propre et humide.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typhobacillose de Landouzy.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manifestations cutanées :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érythème noueux qui fait suite à des arthralgies voire à un énanthème et évolue en poussées successive en 3 à 5 semaines.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 manifestations oculaires :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kératoconjonctivite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Adénopathies: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qui peuvent être cervicales, sous maxillaires, axillaires.</a:t>
            </a:r>
          </a:p>
        </p:txBody>
      </p:sp>
    </p:spTree>
    <p:extLst>
      <p:ext uri="{BB962C8B-B14F-4D97-AF65-F5344CB8AC3E}">
        <p14:creationId xmlns:p14="http://schemas.microsoft.com/office/powerpoint/2010/main" val="32774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rmatologie.free.fr/cas13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23875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189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4000" b="1" u="sng" dirty="0">
                <a:solidFill>
                  <a:srgbClr val="FFFF00"/>
                </a:solidFill>
              </a:rPr>
              <a:t>Bref </a:t>
            </a:r>
            <a:r>
              <a:rPr lang="fr-FR" sz="4000" b="1" u="sng" dirty="0" smtClean="0">
                <a:solidFill>
                  <a:srgbClr val="FFFF00"/>
                </a:solidFill>
              </a:rPr>
              <a:t> rappel historique </a:t>
            </a:r>
            <a:r>
              <a:rPr lang="fr-FR" sz="4000" b="1" u="sng" dirty="0">
                <a:solidFill>
                  <a:srgbClr val="FFFF00"/>
                </a:solidFill>
              </a:rPr>
              <a:t>de la tuberculose</a:t>
            </a:r>
          </a:p>
          <a:p>
            <a:r>
              <a:rPr lang="fr-FR" dirty="0">
                <a:solidFill>
                  <a:schemeClr val="bg1"/>
                </a:solidFill>
              </a:rPr>
              <a:t>L'une des plus anciennes maladies connues de l'homme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Avicenne </a:t>
            </a:r>
            <a:r>
              <a:rPr lang="fr-FR" dirty="0">
                <a:solidFill>
                  <a:schemeClr val="bg1"/>
                </a:solidFill>
              </a:rPr>
              <a:t>(980-1037) décrit clairement certains symptômes de la maladie</a:t>
            </a:r>
          </a:p>
          <a:p>
            <a:r>
              <a:rPr lang="fr-FR" dirty="0">
                <a:solidFill>
                  <a:schemeClr val="bg1"/>
                </a:solidFill>
              </a:rPr>
              <a:t>Le terme de "tuberculose" est introduit par </a:t>
            </a:r>
            <a:r>
              <a:rPr lang="fr-FR" dirty="0" err="1">
                <a:solidFill>
                  <a:schemeClr val="bg1"/>
                </a:solidFill>
              </a:rPr>
              <a:t>Schönlein</a:t>
            </a:r>
            <a:r>
              <a:rPr lang="fr-FR" dirty="0">
                <a:solidFill>
                  <a:schemeClr val="bg1"/>
                </a:solidFill>
              </a:rPr>
              <a:t> (1793-1864)</a:t>
            </a:r>
          </a:p>
          <a:p>
            <a:r>
              <a:rPr lang="fr-FR" dirty="0">
                <a:solidFill>
                  <a:schemeClr val="bg1"/>
                </a:solidFill>
              </a:rPr>
              <a:t>Villemin démontre la contagiosité de la tuberculose (1827-1892)</a:t>
            </a:r>
          </a:p>
          <a:p>
            <a:r>
              <a:rPr lang="fr-FR" dirty="0">
                <a:solidFill>
                  <a:schemeClr val="bg1"/>
                </a:solidFill>
              </a:rPr>
              <a:t>Pasteur établit la théorie infectieuse des maladies (1822-1892)</a:t>
            </a:r>
          </a:p>
          <a:p>
            <a:r>
              <a:rPr lang="fr-FR" dirty="0">
                <a:solidFill>
                  <a:schemeClr val="bg1"/>
                </a:solidFill>
              </a:rPr>
              <a:t>Koch identifie </a:t>
            </a:r>
            <a:r>
              <a:rPr lang="fr-FR" i="1" dirty="0">
                <a:solidFill>
                  <a:schemeClr val="bg1"/>
                </a:solidFill>
              </a:rPr>
              <a:t>M. </a:t>
            </a:r>
            <a:r>
              <a:rPr lang="fr-FR" i="1" dirty="0" err="1">
                <a:solidFill>
                  <a:schemeClr val="bg1"/>
                </a:solidFill>
              </a:rPr>
              <a:t>tuberculosis</a:t>
            </a:r>
            <a:r>
              <a:rPr lang="fr-FR" i="1" dirty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comme l'agent causal de la </a:t>
            </a:r>
            <a:r>
              <a:rPr lang="fr-FR" dirty="0" smtClean="0">
                <a:solidFill>
                  <a:schemeClr val="bg1"/>
                </a:solidFill>
              </a:rPr>
              <a:t>maladie (1843-1910</a:t>
            </a:r>
            <a:r>
              <a:rPr lang="fr-FR" dirty="0">
                <a:solidFill>
                  <a:schemeClr val="bg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8417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ttp://www.dr-fauquier-ophtalmologiste.fr/media/image/20130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08647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102118" y="4803676"/>
            <a:ext cx="6400800" cy="1752600"/>
          </a:xfrm>
        </p:spPr>
        <p:txBody>
          <a:bodyPr/>
          <a:lstStyle/>
          <a:p>
            <a:r>
              <a:rPr lang="fr-FR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Kératoconjonctivite</a:t>
            </a:r>
            <a:r>
              <a:rPr lang="fr-F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phlycténulaire</a:t>
            </a:r>
            <a:r>
              <a:rPr lang="fr-F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avec appel vasculaire</a:t>
            </a:r>
            <a:endParaRPr lang="fr-F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5181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fr-F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anomalies radiologiques peuvent être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ADP médiastinale.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chancre pulmonaire d’inoculation de moins d’un centimètre de diamètre.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opacité parenchymateuse liée à une atélectasie.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Ultérieurement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calcifications dans un nodule parenchymateux ou dans un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ganglion lymphatique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voisin.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025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518250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5013176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Opacité hilaire droite unilatérale</a:t>
            </a:r>
            <a:br>
              <a:rPr lang="fr-FR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Dg</a:t>
            </a:r>
            <a:r>
              <a:rPr lang="fr-F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ADP </a:t>
            </a:r>
            <a:r>
              <a:rPr lang="fr-FR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tuberculeuse (primo-infection)</a:t>
            </a:r>
          </a:p>
        </p:txBody>
      </p:sp>
    </p:spTree>
    <p:extLst>
      <p:ext uri="{BB962C8B-B14F-4D97-AF65-F5344CB8AC3E}">
        <p14:creationId xmlns:p14="http://schemas.microsoft.com/office/powerpoint/2010/main" val="330062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FATIMA\Bureau\radio\44\5176.JPG"/>
          <p:cNvPicPr>
            <a:picLocks noChangeAspect="1" noChangeArrowheads="1"/>
          </p:cNvPicPr>
          <p:nvPr/>
        </p:nvPicPr>
        <p:blipFill rotWithShape="1">
          <a:blip r:embed="rId2"/>
          <a:srcRect l="16345" t="6439" r="13635" b="5681"/>
          <a:stretch/>
        </p:blipFill>
        <p:spPr bwMode="auto">
          <a:xfrm>
            <a:off x="2161309" y="404664"/>
            <a:ext cx="5015346" cy="48213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9024" y="5445224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Opacité nodulaire peu dense apicale droite associée à une opacité </a:t>
            </a:r>
            <a:r>
              <a:rPr lang="fr-FR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paratrachéale</a:t>
            </a:r>
            <a:r>
              <a:rPr lang="fr-F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homolatérale</a:t>
            </a:r>
          </a:p>
          <a:p>
            <a:r>
              <a:rPr lang="fr-F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Dg: chancre de primo-infection associée à des ADP</a:t>
            </a:r>
          </a:p>
        </p:txBody>
      </p:sp>
    </p:spTree>
    <p:extLst>
      <p:ext uri="{BB962C8B-B14F-4D97-AF65-F5344CB8AC3E}">
        <p14:creationId xmlns:p14="http://schemas.microsoft.com/office/powerpoint/2010/main" val="223057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326560" cy="497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7584" y="5589240"/>
            <a:ext cx="74705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Nodule + ADP droite calcifié</a:t>
            </a:r>
            <a:br>
              <a:rPr lang="fr-F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complexe primaire calcifié</a:t>
            </a:r>
          </a:p>
        </p:txBody>
      </p:sp>
    </p:spTree>
    <p:extLst>
      <p:ext uri="{BB962C8B-B14F-4D97-AF65-F5344CB8AC3E}">
        <p14:creationId xmlns:p14="http://schemas.microsoft.com/office/powerpoint/2010/main" val="356248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6744963" cy="523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11560" y="5445224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Nodule + ADP droite calcifié</a:t>
            </a:r>
            <a:br>
              <a:rPr lang="fr-FR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complexe primaire calcifié</a:t>
            </a:r>
          </a:p>
        </p:txBody>
      </p:sp>
    </p:spTree>
    <p:extLst>
      <p:ext uri="{BB962C8B-B14F-4D97-AF65-F5344CB8AC3E}">
        <p14:creationId xmlns:p14="http://schemas.microsoft.com/office/powerpoint/2010/main" val="53822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fr-FR" sz="7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 :</a:t>
            </a:r>
          </a:p>
          <a:p>
            <a:pPr marL="0" indent="0">
              <a:buNone/>
            </a:pPr>
            <a:r>
              <a:rPr lang="fr-FR" sz="7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Précoce : </a:t>
            </a:r>
            <a:r>
              <a:rPr lang="fr-FR" sz="7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 </a:t>
            </a:r>
            <a:r>
              <a:rPr lang="fr-FR" sz="7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dépend </a:t>
            </a:r>
            <a:r>
              <a:rPr lang="fr-FR" sz="7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de:</a:t>
            </a:r>
          </a:p>
          <a:p>
            <a:pPr>
              <a:buFontTx/>
              <a:buChar char="-"/>
            </a:pPr>
            <a:r>
              <a:rPr lang="fr-FR" sz="7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l’âge</a:t>
            </a:r>
          </a:p>
          <a:p>
            <a:pPr>
              <a:buFontTx/>
              <a:buChar char="-"/>
            </a:pPr>
            <a:r>
              <a:rPr lang="fr-FR" sz="7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terrain</a:t>
            </a:r>
          </a:p>
          <a:p>
            <a:pPr>
              <a:buFontTx/>
              <a:buChar char="-"/>
            </a:pPr>
            <a:r>
              <a:rPr lang="fr-FR" sz="7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7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l’importance du contact </a:t>
            </a:r>
            <a:r>
              <a:rPr lang="fr-FR" sz="7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infectant</a:t>
            </a:r>
          </a:p>
          <a:p>
            <a:pPr>
              <a:buFontTx/>
              <a:buChar char="-"/>
            </a:pPr>
            <a:r>
              <a:rPr lang="fr-FR" sz="7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durée </a:t>
            </a:r>
            <a:r>
              <a:rPr lang="fr-FR" sz="7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</a:t>
            </a:r>
            <a:r>
              <a:rPr lang="fr-FR" sz="7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</a:t>
            </a:r>
            <a:r>
              <a:rPr lang="fr-FR" sz="7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anté</a:t>
            </a:r>
            <a:r>
              <a:rPr lang="fr-FR" sz="7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-allergique</a:t>
            </a:r>
          </a:p>
          <a:p>
            <a:pPr>
              <a:buFontTx/>
              <a:buChar char="-"/>
            </a:pPr>
            <a:r>
              <a:rPr lang="fr-FR" sz="7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7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l’importance des signes cliniques et </a:t>
            </a:r>
            <a:r>
              <a:rPr lang="fr-FR" sz="7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radiologiques</a:t>
            </a:r>
          </a:p>
          <a:p>
            <a:pPr>
              <a:buFontTx/>
              <a:buChar char="-"/>
            </a:pPr>
            <a:r>
              <a:rPr lang="fr-FR" sz="7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7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précocité du TRT.</a:t>
            </a:r>
          </a:p>
          <a:p>
            <a:pPr marL="0" indent="0">
              <a:buNone/>
            </a:pPr>
            <a:r>
              <a:rPr lang="fr-FR" sz="7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plus souvent le pronostic est favorable vers la guérison sous surveillance régulière clinique </a:t>
            </a:r>
            <a:r>
              <a:rPr lang="fr-FR" sz="7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radiologique</a:t>
            </a:r>
            <a:r>
              <a:rPr lang="fr-FR" sz="7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fr-FR" sz="74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592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62" y="1008259"/>
            <a:ext cx="6267231" cy="242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384021"/>
            <a:ext cx="2726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 locale :</a:t>
            </a:r>
          </a:p>
        </p:txBody>
      </p:sp>
      <p:sp>
        <p:nvSpPr>
          <p:cNvPr id="5" name="Rectangle 4"/>
          <p:cNvSpPr/>
          <p:nvPr/>
        </p:nvSpPr>
        <p:spPr>
          <a:xfrm>
            <a:off x="781619" y="3212976"/>
            <a:ext cx="799288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 générale</a:t>
            </a:r>
            <a:endParaRPr lang="fr-FR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</a:t>
            </a:r>
            <a:r>
              <a:rPr lang="fr-F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le poumon</a:t>
            </a:r>
            <a:r>
              <a:rPr lang="fr-FR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Ensemencement bronchogène</a:t>
            </a: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Miliaire tuberculeuse </a:t>
            </a: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unilatérale (le ganglion s'ouvre dans les bronches.)</a:t>
            </a:r>
          </a:p>
          <a:p>
            <a:r>
              <a:rPr lang="fr-FR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</a:t>
            </a:r>
            <a:r>
              <a:rPr lang="fr-F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distance et par voie hématogène</a:t>
            </a:r>
            <a:r>
              <a:rPr lang="fr-FR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Miliaire aiguë </a:t>
            </a: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générale.</a:t>
            </a:r>
          </a:p>
          <a:p>
            <a:endParaRPr lang="fr-FR" dirty="0"/>
          </a:p>
          <a:p>
            <a:endParaRPr lang="fr-F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62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Tardive : </a:t>
            </a: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séquelles de PIT :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cicatrisation de la fistule.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Dilatation de bronches.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trouble de ventilation pulmonaire.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syndrome de </a:t>
            </a:r>
            <a:r>
              <a:rPr lang="fr-F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Brock</a:t>
            </a: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broncho lithiase, DDB, hémoptysie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977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Diagnostic différentiel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Devant les signes cliniques : </a:t>
            </a:r>
            <a:endParaRPr lang="fr-FR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viroses.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La fièvre typhoïde.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La sarcoïdose.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Une streptococcie.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Devant les ADP médiastinales </a:t>
            </a:r>
            <a:endParaRPr lang="fr-FR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sarcoïdose.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Une origine virale.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LMH et LMNH.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fr-F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ADPs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métastatiques.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607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32656"/>
            <a:ext cx="8686800" cy="57935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800" u="sng" dirty="0" smtClean="0">
                <a:solidFill>
                  <a:srgbClr val="FFFF00"/>
                </a:solidFill>
              </a:rPr>
              <a:t> </a:t>
            </a:r>
            <a:r>
              <a:rPr lang="fr-F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Epidémiologie</a:t>
            </a:r>
          </a:p>
          <a:p>
            <a:pPr marL="0" indent="0" algn="ctr">
              <a:buNone/>
            </a:pPr>
            <a:r>
              <a:rPr lang="fr-F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dans le monde : </a:t>
            </a:r>
          </a:p>
          <a:p>
            <a:pPr>
              <a:buFontTx/>
              <a:buChar char="-"/>
            </a:pP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tiers de la population de la planète est infectée </a:t>
            </a: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 le BK (environ 2 milliards d’individus)</a:t>
            </a:r>
          </a:p>
          <a:p>
            <a:pPr marL="0" indent="0">
              <a:buNone/>
            </a:pPr>
            <a:r>
              <a:rPr lang="fr-FR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l’incidence : 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 millions .</a:t>
            </a:r>
          </a:p>
          <a:p>
            <a:pPr marL="0" indent="0">
              <a:buNone/>
            </a:pPr>
            <a:r>
              <a:rPr lang="fr-FR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la prévalence : 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 16 et 20 millions de cas</a:t>
            </a:r>
          </a:p>
          <a:p>
            <a:pPr>
              <a:buFontTx/>
              <a:buChar char="-"/>
            </a:pPr>
            <a:r>
              <a:rPr lang="fr-FR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mortalité : 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 millions </a:t>
            </a: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cinquième cause de décès après les maladies cardio-vasculaires, les infections respiratoires aiguës, le cancer et les maladies diarrhéiques).</a:t>
            </a:r>
          </a:p>
          <a:p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la progression de la maladie s’ajoute une diffusion croissante de bacilles </a:t>
            </a:r>
            <a:r>
              <a:rPr lang="fr-F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multirésistants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aux antibiotiques</a:t>
            </a:r>
          </a:p>
          <a:p>
            <a:pPr marL="0" indent="0">
              <a:buNone/>
            </a:pPr>
            <a:endParaRPr lang="fr-F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341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traitement </a:t>
            </a:r>
            <a:r>
              <a:rPr lang="fr-FR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endParaRPr lang="fr-FR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fr-FR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régime de 1ère ligne : 2RHZ/4RH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fr-FR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fr-FR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prévention: </a:t>
            </a:r>
            <a:endParaRPr lang="fr-FR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vaccination par le BCG.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Le TRT précoce des malades </a:t>
            </a:r>
            <a:r>
              <a:rPr lang="fr-F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bacillifères</a:t>
            </a: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23529" y="764704"/>
            <a:ext cx="835292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imes New Roman" pitchFamily="18" charset="0"/>
              </a:rPr>
              <a:t>traitement de la tuberculose latente chez les personnes à fort risque de transformation en tuberculose maladie 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imes New Roman" pitchFamily="18" charset="0"/>
              </a:rPr>
              <a:t>risque de tuberculose maladie chez des sujets avec primo-infection tuberculeuse (PIT) latente pourrait atteindre 5 % par an pendant les 5 années suivant la PIT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altLang="fr-FR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imes New Roman" pitchFamily="18" charset="0"/>
              </a:rPr>
              <a:t>chimioprophylaxie</a:t>
            </a: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alt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imes New Roman" pitchFamily="18" charset="0"/>
              </a:rPr>
              <a:t>s'il n'existe aucun signe clinique ou radiologique</a:t>
            </a: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imes New Roman" pitchFamily="18" charset="0"/>
              </a:rPr>
              <a:t>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alt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imes New Roman" pitchFamily="18" charset="0"/>
              </a:rPr>
              <a:t>Isoniazide 04mg/kg/j pendant six mois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imes New Roman" pitchFamily="18" charset="0"/>
              </a:rPr>
              <a:t>Réduction &gt;80% de risque de </a:t>
            </a:r>
            <a:r>
              <a:rPr kumimoji="0" lang="fr-FR" altLang="fr-FR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imes New Roman" pitchFamily="18" charset="0"/>
              </a:rPr>
              <a:t>tuberculose maladie à 05 ans</a:t>
            </a:r>
            <a:endParaRPr kumimoji="0" lang="fr-FR" altLang="fr-F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imes New Roman" pitchFamily="18" charset="0"/>
              </a:rPr>
              <a:t>       </a:t>
            </a:r>
          </a:p>
        </p:txBody>
      </p:sp>
      <p:pic>
        <p:nvPicPr>
          <p:cNvPr id="1031" name="Picture 7" descr="http://www.respir.com/images/Tiret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3413" y="1812925"/>
            <a:ext cx="1524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respir.com/images/Tiret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7863" y="1812925"/>
            <a:ext cx="1524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respir.com/images/Tiret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663" y="1812925"/>
            <a:ext cx="1524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respir.com/images/Tiret_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3463" y="1812925"/>
            <a:ext cx="1524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83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57214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 Algérie: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 les 22.153 cas de tuberculose diagnostiqués en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</a:p>
          <a:p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pulmonaires: 8.445, soit 38,1 %</a:t>
            </a:r>
          </a:p>
          <a:p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pulmonaires: 13.708 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soit 61,9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%.</a:t>
            </a:r>
          </a:p>
          <a:p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tuberculose pulmonaire contagieuse a baissé de 10 cas sur 100.000 habitants depuis 2001, la tuberculose extra pulmonaire a enregistré une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progression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a atteint un niveau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relativement élevé: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l’Algérie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place en incidence "moyenne" sur le plan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mondial,</a:t>
            </a:r>
          </a:p>
          <a:p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même si la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tendance de la tuberculose pulmonaire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été inversée vers la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baisse, la tuberculose extra pulmonaire est aujourd’hui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défis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relever.</a:t>
            </a:r>
          </a:p>
          <a:p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localisation la plus fréquente de la tuberculose extra pulmonaire est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ganglionnaire</a:t>
            </a:r>
          </a:p>
          <a:p>
            <a:pPr marL="0" indent="0">
              <a:buNone/>
            </a:pP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32316"/>
              </p:ext>
            </p:extLst>
          </p:nvPr>
        </p:nvGraphicFramePr>
        <p:xfrm>
          <a:off x="1115616" y="2060848"/>
          <a:ext cx="6624735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5"/>
                <a:gridCol w="1656184"/>
                <a:gridCol w="1584176"/>
              </a:tblGrid>
              <a:tr h="282214"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</a:rPr>
                        <a:t> incidence de la tuberculose en Algérie</a:t>
                      </a:r>
                      <a:endParaRPr lang="fr-FR" sz="1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282214"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</a:rPr>
                        <a:t>2001</a:t>
                      </a:r>
                      <a:endParaRPr lang="fr-FR" sz="1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</a:rPr>
                        <a:t>2014</a:t>
                      </a:r>
                      <a:endParaRPr lang="fr-FR" sz="1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32472">
                <a:tc>
                  <a:txBody>
                    <a:bodyPr/>
                    <a:lstStyle/>
                    <a:p>
                      <a:pPr algn="ctr" rtl="0"/>
                      <a:r>
                        <a:rPr lang="fr-FR" sz="1400" dirty="0" smtClean="0">
                          <a:solidFill>
                            <a:srgbClr val="FFFF00"/>
                          </a:solidFill>
                        </a:rPr>
                        <a:t>Tuberculose pulmonaire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26,2</a:t>
                      </a:r>
                      <a:endParaRPr lang="fr-FR" sz="1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17, 5</a:t>
                      </a:r>
                    </a:p>
                    <a:p>
                      <a:pPr algn="ctr"/>
                      <a:endParaRPr lang="fr-FR" sz="1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9037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</a:rPr>
                        <a:t>Tuberculose extra-pulmonaire</a:t>
                      </a:r>
                      <a:endParaRPr lang="fr-FR" sz="1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26,9 </a:t>
                      </a:r>
                      <a:endParaRPr lang="fr-FR" sz="1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35,4</a:t>
                      </a:r>
                    </a:p>
                    <a:p>
                      <a:pPr algn="ctr"/>
                      <a:endParaRPr lang="fr-FR" sz="1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82214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</a:rPr>
                        <a:t>Toutes formes confondues</a:t>
                      </a:r>
                      <a:endParaRPr lang="fr-FR" sz="1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60,1</a:t>
                      </a:r>
                      <a:endParaRPr lang="fr-FR" sz="1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57,2</a:t>
                      </a:r>
                      <a:endParaRPr lang="fr-FR" sz="1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41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 Source de contamination : </a:t>
            </a:r>
            <a:endParaRPr lang="fr-FR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contage est essentiellement humain. </a:t>
            </a:r>
            <a:endParaRPr lang="fr-F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BK sont contenus dans les gouttelettes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salive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 sont projetées par les sujets bacillaires en parlant, en toussant ou en éternuant.</a:t>
            </a:r>
          </a:p>
          <a:p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contage animal est possible surtout bovin via le lait (</a:t>
            </a:r>
            <a:r>
              <a:rPr lang="fr-F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Mycobacterium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bovis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</a:p>
          <a:p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contamination indirecte par les objets souillés.</a:t>
            </a:r>
          </a:p>
          <a:p>
            <a:pPr marL="0" indent="0">
              <a:buNone/>
            </a:pPr>
            <a:r>
              <a:rPr lang="fr-FR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 </a:t>
            </a:r>
            <a:r>
              <a:rPr lang="fr-FR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Voies de contamination </a:t>
            </a:r>
            <a:r>
              <a:rPr lang="fr-FR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voie aérienne essentiellement.</a:t>
            </a:r>
          </a:p>
          <a:p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voie digestive.</a:t>
            </a:r>
          </a:p>
          <a:p>
            <a:r>
              <a:rPr lang="fr-FR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voie </a:t>
            </a:r>
            <a:r>
              <a:rPr lang="fr-F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cutanéo-muqueuse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(conjonctivale oculaire, pharyngée, amygdalienne, cutanée et génitales.) Exceptionnelle.</a:t>
            </a:r>
          </a:p>
        </p:txBody>
      </p:sp>
    </p:spTree>
    <p:extLst>
      <p:ext uri="{BB962C8B-B14F-4D97-AF65-F5344CB8AC3E}">
        <p14:creationId xmlns:p14="http://schemas.microsoft.com/office/powerpoint/2010/main" val="228143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Espace réservé du contenu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881771"/>
              </p:ext>
            </p:extLst>
          </p:nvPr>
        </p:nvGraphicFramePr>
        <p:xfrm>
          <a:off x="457200" y="3726020"/>
          <a:ext cx="8229600" cy="1935227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1935227">
                <a:tc>
                  <a:txBody>
                    <a:bodyPr/>
                    <a:lstStyle/>
                    <a:p>
                      <a:r>
                        <a:rPr lang="fr-FR" dirty="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549565" y="483031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Histoire naturelle de la maladie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9177" y="1196752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agent </a:t>
            </a:r>
            <a:r>
              <a:rPr lang="fr-FR" alt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 la tuberculose </a:t>
            </a:r>
            <a:r>
              <a:rPr lang="fr-FR" alt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humaine: </a:t>
            </a:r>
            <a:r>
              <a:rPr lang="fr-FR" altLang="fr-FR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Mycobacterium</a:t>
            </a:r>
            <a:r>
              <a:rPr lang="fr-FR" alt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fr-F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tuberculosis</a:t>
            </a:r>
            <a:r>
              <a:rPr lang="fr-FR" alt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deux </a:t>
            </a:r>
            <a:r>
              <a:rPr lang="fr-FR" altLang="fr-F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variants</a:t>
            </a:r>
            <a:r>
              <a:rPr lang="fr-FR" alt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altLang="fr-FR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Mycobacterium</a:t>
            </a:r>
            <a:r>
              <a:rPr lang="fr-FR" altLang="fr-FR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fr-FR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bovis</a:t>
            </a:r>
            <a:r>
              <a:rPr lang="fr-FR" alt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alt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(0,5 </a:t>
            </a:r>
            <a:r>
              <a:rPr lang="fr-FR" alt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 des cas) et </a:t>
            </a:r>
            <a:r>
              <a:rPr lang="fr-FR" altLang="fr-FR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Mycobacterium</a:t>
            </a:r>
            <a:r>
              <a:rPr lang="fr-FR" altLang="fr-FR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fr-FR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africanum</a:t>
            </a:r>
            <a:r>
              <a:rPr lang="fr-FR" altLang="fr-FR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variant intermédiaire entre M. </a:t>
            </a:r>
            <a:r>
              <a:rPr lang="fr-FR" altLang="fr-F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tuberculosis</a:t>
            </a:r>
            <a:r>
              <a:rPr lang="fr-FR" alt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et M. </a:t>
            </a:r>
            <a:r>
              <a:rPr lang="fr-FR" altLang="fr-F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bovis</a:t>
            </a:r>
            <a:r>
              <a:rPr lang="fr-FR" alt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rencontré en Afrique. </a:t>
            </a:r>
            <a:endParaRPr lang="fr-FR" altLang="fr-FR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tous </a:t>
            </a:r>
            <a:r>
              <a:rPr lang="fr-FR" alt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 tissus de </a:t>
            </a:r>
            <a:r>
              <a:rPr lang="fr-FR" alt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l’organisme peuvent être infectés, </a:t>
            </a:r>
            <a:r>
              <a:rPr lang="fr-FR" alt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mais seule la contamination </a:t>
            </a:r>
            <a:r>
              <a:rPr lang="fr-FR" alt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pulmonaire est contagieuse.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fr-FR" alt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moyenne un malade contagieux contamine 10 </a:t>
            </a:r>
            <a:r>
              <a:rPr lang="fr-FR" alt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individus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alt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 an.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Après inhalation, quelques bacilles parviennent aux alvéoles pulmonaires</a:t>
            </a:r>
            <a:r>
              <a:rPr lang="fr-FR" alt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982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b="1" dirty="0">
                <a:solidFill>
                  <a:schemeClr val="bg1"/>
                </a:solidFill>
              </a:rPr>
              <a:t>AGENT PATHOGENE, RESERVOIR, SOURCE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bg1"/>
                </a:solidFill>
              </a:rPr>
              <a:t>• Bactérie </a:t>
            </a:r>
            <a:r>
              <a:rPr lang="fr-FR" sz="2000" i="1" dirty="0" err="1">
                <a:solidFill>
                  <a:schemeClr val="bg1"/>
                </a:solidFill>
              </a:rPr>
              <a:t>Mycobacterium</a:t>
            </a:r>
            <a:r>
              <a:rPr lang="fr-FR" sz="2000" i="1" dirty="0">
                <a:solidFill>
                  <a:schemeClr val="bg1"/>
                </a:solidFill>
              </a:rPr>
              <a:t> </a:t>
            </a:r>
            <a:r>
              <a:rPr lang="fr-FR" sz="2000" i="1" dirty="0" err="1">
                <a:solidFill>
                  <a:schemeClr val="bg1"/>
                </a:solidFill>
              </a:rPr>
              <a:t>tuberculosis</a:t>
            </a:r>
            <a:r>
              <a:rPr lang="fr-FR" sz="2000" i="1" dirty="0">
                <a:solidFill>
                  <a:schemeClr val="bg1"/>
                </a:solidFill>
              </a:rPr>
              <a:t>. </a:t>
            </a:r>
            <a:r>
              <a:rPr lang="fr-FR" sz="2000" dirty="0">
                <a:solidFill>
                  <a:schemeClr val="bg1"/>
                </a:solidFill>
              </a:rPr>
              <a:t>Gram </a:t>
            </a:r>
            <a:r>
              <a:rPr lang="fr-FR" sz="2000">
                <a:solidFill>
                  <a:schemeClr val="bg1"/>
                </a:solidFill>
              </a:rPr>
              <a:t>positif</a:t>
            </a:r>
            <a:r>
              <a:rPr lang="fr-FR" sz="2000" smtClean="0">
                <a:solidFill>
                  <a:schemeClr val="bg1"/>
                </a:solidFill>
              </a:rPr>
              <a:t>, </a:t>
            </a:r>
          </a:p>
          <a:p>
            <a:r>
              <a:rPr lang="fr-FR" sz="2000" smtClean="0">
                <a:solidFill>
                  <a:schemeClr val="bg1"/>
                </a:solidFill>
              </a:rPr>
              <a:t> </a:t>
            </a:r>
            <a:r>
              <a:rPr lang="fr-FR" sz="2000" dirty="0">
                <a:solidFill>
                  <a:schemeClr val="bg1"/>
                </a:solidFill>
              </a:rPr>
              <a:t>à croissance </a:t>
            </a:r>
            <a:r>
              <a:rPr lang="fr-FR" sz="2000" dirty="0" smtClean="0">
                <a:solidFill>
                  <a:schemeClr val="bg1"/>
                </a:solidFill>
              </a:rPr>
              <a:t>lente (20 heures).</a:t>
            </a:r>
            <a:endParaRPr lang="fr-FR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000" dirty="0">
                <a:solidFill>
                  <a:schemeClr val="bg1"/>
                </a:solidFill>
              </a:rPr>
              <a:t>• Pas de réservoir environnemental</a:t>
            </a:r>
            <a:r>
              <a:rPr lang="fr-FR" sz="20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2000" b="1" dirty="0">
                <a:solidFill>
                  <a:schemeClr val="bg1"/>
                </a:solidFill>
              </a:rPr>
              <a:t>VIABILITE, RESISTANCE PHYSICO-CHIMIQUE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bg1"/>
                </a:solidFill>
              </a:rPr>
              <a:t>• Très résistant : virulent un mois dans les crachats desséchés et plusieurs </a:t>
            </a:r>
            <a:r>
              <a:rPr lang="fr-FR" sz="2000" dirty="0" smtClean="0">
                <a:solidFill>
                  <a:schemeClr val="bg1"/>
                </a:solidFill>
              </a:rPr>
              <a:t>mois sur </a:t>
            </a:r>
            <a:r>
              <a:rPr lang="fr-FR" sz="2000" dirty="0">
                <a:solidFill>
                  <a:schemeClr val="bg1"/>
                </a:solidFill>
              </a:rPr>
              <a:t>les surfaces et dans la terre.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bg1"/>
                </a:solidFill>
              </a:rPr>
              <a:t>• Sensible à la chaleur humide (121°C pendant au moins 15 minutes).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bg1"/>
                </a:solidFill>
              </a:rPr>
              <a:t>• Très résistant aux désinfectants : le </a:t>
            </a:r>
            <a:r>
              <a:rPr lang="fr-FR" sz="2000" dirty="0" err="1">
                <a:solidFill>
                  <a:schemeClr val="bg1"/>
                </a:solidFill>
              </a:rPr>
              <a:t>glutaraldéhyde</a:t>
            </a:r>
            <a:r>
              <a:rPr lang="fr-FR" sz="2000" dirty="0">
                <a:solidFill>
                  <a:schemeClr val="bg1"/>
                </a:solidFill>
              </a:rPr>
              <a:t>, l’hypochlorite de </a:t>
            </a:r>
            <a:r>
              <a:rPr lang="fr-FR" sz="2000" dirty="0" smtClean="0">
                <a:solidFill>
                  <a:schemeClr val="bg1"/>
                </a:solidFill>
              </a:rPr>
              <a:t>sodium, l’éthanol </a:t>
            </a:r>
            <a:r>
              <a:rPr lang="fr-FR" sz="2000" dirty="0">
                <a:solidFill>
                  <a:schemeClr val="bg1"/>
                </a:solidFill>
              </a:rPr>
              <a:t>à 70°, l’acide </a:t>
            </a:r>
            <a:r>
              <a:rPr lang="fr-FR" sz="2000" dirty="0" err="1">
                <a:solidFill>
                  <a:schemeClr val="bg1"/>
                </a:solidFill>
              </a:rPr>
              <a:t>peracétique</a:t>
            </a:r>
            <a:r>
              <a:rPr lang="fr-FR" sz="2000" dirty="0">
                <a:solidFill>
                  <a:schemeClr val="bg1"/>
                </a:solidFill>
              </a:rPr>
              <a:t> sont bactéricides mais avec des temps </a:t>
            </a:r>
            <a:r>
              <a:rPr lang="fr-FR" sz="2000" dirty="0" smtClean="0">
                <a:solidFill>
                  <a:schemeClr val="bg1"/>
                </a:solidFill>
              </a:rPr>
              <a:t>de contact </a:t>
            </a:r>
            <a:r>
              <a:rPr lang="fr-FR" sz="2000" dirty="0">
                <a:solidFill>
                  <a:schemeClr val="bg1"/>
                </a:solidFill>
              </a:rPr>
              <a:t>plus longs qu’avec les autres bactéries</a:t>
            </a:r>
            <a:r>
              <a:rPr lang="fr-FR" sz="2000" dirty="0" smtClean="0">
                <a:solidFill>
                  <a:schemeClr val="bg1"/>
                </a:solidFill>
              </a:rPr>
              <a:t>.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6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88640"/>
            <a:ext cx="849694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1.4 CONTAGIOSITE</a:t>
            </a:r>
          </a:p>
          <a:p>
            <a:r>
              <a:rPr lang="fr-FR" dirty="0">
                <a:solidFill>
                  <a:schemeClr val="bg1"/>
                </a:solidFill>
              </a:rPr>
              <a:t>• Localisation respiratoire (pulmonaire parenchymateuse, bronchique, pleurale ou laryngée) : contagieuse. </a:t>
            </a:r>
          </a:p>
          <a:p>
            <a:r>
              <a:rPr lang="fr-FR" dirty="0">
                <a:solidFill>
                  <a:schemeClr val="bg1"/>
                </a:solidFill>
              </a:rPr>
              <a:t>Formes extra-pulmonaires non contagieuses </a:t>
            </a:r>
          </a:p>
          <a:p>
            <a:r>
              <a:rPr lang="fr-FR" dirty="0">
                <a:solidFill>
                  <a:schemeClr val="bg1"/>
                </a:solidFill>
              </a:rPr>
              <a:t>• Risque de transmission dépend de la densité de bacilles à l’expectoration.</a:t>
            </a:r>
          </a:p>
          <a:p>
            <a:r>
              <a:rPr lang="fr-FR" dirty="0">
                <a:solidFill>
                  <a:schemeClr val="bg1"/>
                </a:solidFill>
              </a:rPr>
              <a:t>• Par défaut, sans notion de sujet contact, début de la contagiosité : 2 mois avant le début de la toux ou 3 mois avant le diagnostic.</a:t>
            </a:r>
          </a:p>
          <a:p>
            <a:r>
              <a:rPr lang="fr-FR" dirty="0">
                <a:solidFill>
                  <a:schemeClr val="bg1"/>
                </a:solidFill>
              </a:rPr>
              <a:t>• Après le début du traitement : forte réduction de la contagiosité dès les 2 à 3 premières semaines.</a:t>
            </a:r>
          </a:p>
          <a:p>
            <a:r>
              <a:rPr lang="fr-FR" dirty="0">
                <a:solidFill>
                  <a:schemeClr val="bg1"/>
                </a:solidFill>
              </a:rPr>
              <a:t>• La tuberculose-infection n’est pas contagieuse.</a:t>
            </a:r>
          </a:p>
          <a:p>
            <a:r>
              <a:rPr lang="fr-FR" b="1" dirty="0">
                <a:solidFill>
                  <a:schemeClr val="bg1"/>
                </a:solidFill>
              </a:rPr>
              <a:t>1.5 INCUBATION</a:t>
            </a:r>
          </a:p>
          <a:p>
            <a:r>
              <a:rPr lang="fr-FR" dirty="0">
                <a:solidFill>
                  <a:schemeClr val="bg1"/>
                </a:solidFill>
              </a:rPr>
              <a:t>• Délai entre l’exposition et l’infection, c’est à dire le délai de </a:t>
            </a:r>
            <a:r>
              <a:rPr lang="fr-FR" dirty="0" err="1">
                <a:solidFill>
                  <a:schemeClr val="bg1"/>
                </a:solidFill>
              </a:rPr>
              <a:t>positivation</a:t>
            </a:r>
            <a:r>
              <a:rPr lang="fr-FR" dirty="0">
                <a:solidFill>
                  <a:schemeClr val="bg1"/>
                </a:solidFill>
              </a:rPr>
              <a:t> des tests</a:t>
            </a:r>
          </a:p>
          <a:p>
            <a:r>
              <a:rPr lang="fr-FR" dirty="0">
                <a:solidFill>
                  <a:schemeClr val="bg1"/>
                </a:solidFill>
              </a:rPr>
              <a:t>tuberculiniques : 4 à 12 semaines.</a:t>
            </a:r>
          </a:p>
          <a:p>
            <a:r>
              <a:rPr lang="fr-FR" dirty="0">
                <a:solidFill>
                  <a:schemeClr val="bg1"/>
                </a:solidFill>
              </a:rPr>
              <a:t>• Délai entre l’infection et la maladie très variable : de deux mois minimum à 50 ans</a:t>
            </a:r>
          </a:p>
          <a:p>
            <a:r>
              <a:rPr lang="fr-FR" dirty="0">
                <a:solidFill>
                  <a:schemeClr val="bg1"/>
                </a:solidFill>
              </a:rPr>
              <a:t>ou plus.</a:t>
            </a:r>
          </a:p>
          <a:p>
            <a:r>
              <a:rPr lang="fr-FR" dirty="0">
                <a:solidFill>
                  <a:schemeClr val="bg1"/>
                </a:solidFill>
              </a:rPr>
              <a:t>• 90% des personnes infectées par le bacille de la tuberculose ne feront pas la</a:t>
            </a:r>
          </a:p>
          <a:p>
            <a:r>
              <a:rPr lang="fr-FR" dirty="0">
                <a:solidFill>
                  <a:schemeClr val="bg1"/>
                </a:solidFill>
              </a:rPr>
              <a:t>maladie.</a:t>
            </a:r>
          </a:p>
          <a:p>
            <a:r>
              <a:rPr lang="fr-FR" b="1" dirty="0">
                <a:solidFill>
                  <a:schemeClr val="bg1"/>
                </a:solidFill>
              </a:rPr>
              <a:t>1.6 MODE DE TRANSMISSION</a:t>
            </a:r>
          </a:p>
          <a:p>
            <a:r>
              <a:rPr lang="fr-FR" dirty="0">
                <a:solidFill>
                  <a:schemeClr val="bg1"/>
                </a:solidFill>
              </a:rPr>
              <a:t>• Voie aérienne : microgouttelettes de calibre majoritairement inférieur à 5 microns</a:t>
            </a:r>
          </a:p>
          <a:p>
            <a:r>
              <a:rPr lang="fr-FR" dirty="0">
                <a:solidFill>
                  <a:schemeClr val="bg1"/>
                </a:solidFill>
              </a:rPr>
              <a:t>émises depuis les lésions pulmonaires.</a:t>
            </a:r>
          </a:p>
          <a:p>
            <a:r>
              <a:rPr lang="fr-FR" dirty="0">
                <a:solidFill>
                  <a:schemeClr val="bg1"/>
                </a:solidFill>
              </a:rPr>
              <a:t>• La moitié des microgouttelettes infectantes reste dans l’air trente minutes environ</a:t>
            </a:r>
          </a:p>
          <a:p>
            <a:r>
              <a:rPr lang="fr-FR" dirty="0">
                <a:solidFill>
                  <a:schemeClr val="bg1"/>
                </a:solidFill>
              </a:rPr>
              <a:t>après une toux.</a:t>
            </a:r>
          </a:p>
          <a:p>
            <a:r>
              <a:rPr lang="fr-FR" dirty="0">
                <a:solidFill>
                  <a:schemeClr val="bg1"/>
                </a:solidFill>
              </a:rPr>
              <a:t>• Dose infectante chez l’homme, de l’ordre de 10 bacilles.</a:t>
            </a:r>
          </a:p>
        </p:txBody>
      </p:sp>
    </p:spTree>
    <p:extLst>
      <p:ext uri="{BB962C8B-B14F-4D97-AF65-F5344CB8AC3E}">
        <p14:creationId xmlns:p14="http://schemas.microsoft.com/office/powerpoint/2010/main" val="87217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2430</Words>
  <Application>Microsoft Office PowerPoint</Application>
  <PresentationFormat>Affichage à l'écran (4:3)</PresentationFormat>
  <Paragraphs>252</Paragraphs>
  <Slides>40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1" baseType="lpstr">
      <vt:lpstr>Thème Office</vt:lpstr>
      <vt:lpstr>L’infection tuberculeuse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L’infection tuberculeuse</dc:title>
  <dc:creator>user</dc:creator>
  <cp:lastModifiedBy>user</cp:lastModifiedBy>
  <cp:revision>73</cp:revision>
  <dcterms:created xsi:type="dcterms:W3CDTF">2017-04-10T21:48:02Z</dcterms:created>
  <dcterms:modified xsi:type="dcterms:W3CDTF">2017-04-30T11:34:18Z</dcterms:modified>
</cp:coreProperties>
</file>