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80" r:id="rId2"/>
    <p:sldId id="276" r:id="rId3"/>
    <p:sldId id="277" r:id="rId4"/>
    <p:sldId id="257" r:id="rId5"/>
    <p:sldId id="278" r:id="rId6"/>
    <p:sldId id="279" r:id="rId7"/>
    <p:sldId id="288" r:id="rId8"/>
    <p:sldId id="258" r:id="rId9"/>
    <p:sldId id="259" r:id="rId10"/>
    <p:sldId id="260" r:id="rId11"/>
    <p:sldId id="261" r:id="rId12"/>
    <p:sldId id="262" r:id="rId13"/>
    <p:sldId id="282" r:id="rId14"/>
    <p:sldId id="263" r:id="rId15"/>
    <p:sldId id="264" r:id="rId16"/>
    <p:sldId id="284" r:id="rId17"/>
    <p:sldId id="285" r:id="rId18"/>
    <p:sldId id="265" r:id="rId19"/>
    <p:sldId id="266" r:id="rId20"/>
    <p:sldId id="267" r:id="rId21"/>
    <p:sldId id="268" r:id="rId22"/>
    <p:sldId id="286" r:id="rId23"/>
    <p:sldId id="269" r:id="rId24"/>
    <p:sldId id="287" r:id="rId25"/>
    <p:sldId id="270" r:id="rId26"/>
    <p:sldId id="272" r:id="rId27"/>
    <p:sldId id="273" r:id="rId28"/>
    <p:sldId id="274" r:id="rId29"/>
    <p:sldId id="275"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0143" autoAdjust="0"/>
  </p:normalViewPr>
  <p:slideViewPr>
    <p:cSldViewPr>
      <p:cViewPr varScale="1">
        <p:scale>
          <a:sx n="62" d="100"/>
          <a:sy n="62" d="100"/>
        </p:scale>
        <p:origin x="-15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FABDEF-6B77-4A64-A230-E37392254B8C}" type="datetimeFigureOut">
              <a:rPr lang="fr-FR" smtClean="0"/>
              <a:pPr/>
              <a:t>28/01/2017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6414F6-AE41-4354-91B7-75CF847754E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66414F6-AE41-4354-91B7-75CF847754E8}"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82ECD42D-EBDF-4052-BC4A-957163DA2B77}" type="datetimeFigureOut">
              <a:rPr lang="fr-FR" smtClean="0"/>
              <a:pPr/>
              <a:t>28/01/2017</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01CFCA36-94C8-4992-98F6-B5962E96A8A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2ECD42D-EBDF-4052-BC4A-957163DA2B77}" type="datetimeFigureOut">
              <a:rPr lang="fr-FR" smtClean="0"/>
              <a:pPr/>
              <a:t>28/01/2017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1CFCA36-94C8-4992-98F6-B5962E96A8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2ECD42D-EBDF-4052-BC4A-957163DA2B77}" type="datetimeFigureOut">
              <a:rPr lang="fr-FR" smtClean="0"/>
              <a:pPr/>
              <a:t>28/01/2017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1CFCA36-94C8-4992-98F6-B5962E96A8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2ECD42D-EBDF-4052-BC4A-957163DA2B77}" type="datetimeFigureOut">
              <a:rPr lang="fr-FR" smtClean="0"/>
              <a:pPr/>
              <a:t>28/01/2017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1CFCA36-94C8-4992-98F6-B5962E96A8AF}"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2ECD42D-EBDF-4052-BC4A-957163DA2B77}" type="datetimeFigureOut">
              <a:rPr lang="fr-FR" smtClean="0"/>
              <a:pPr/>
              <a:t>28/01/2017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1CFCA36-94C8-4992-98F6-B5962E96A8AF}"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2ECD42D-EBDF-4052-BC4A-957163DA2B77}" type="datetimeFigureOut">
              <a:rPr lang="fr-FR" smtClean="0"/>
              <a:pPr/>
              <a:t>28/01/2017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1CFCA36-94C8-4992-98F6-B5962E96A8AF}"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2ECD42D-EBDF-4052-BC4A-957163DA2B77}" type="datetimeFigureOut">
              <a:rPr lang="fr-FR" smtClean="0"/>
              <a:pPr/>
              <a:t>28/01/2017</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01CFCA36-94C8-4992-98F6-B5962E96A8A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82ECD42D-EBDF-4052-BC4A-957163DA2B77}" type="datetimeFigureOut">
              <a:rPr lang="fr-FR" smtClean="0"/>
              <a:pPr/>
              <a:t>28/01/2017</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01CFCA36-94C8-4992-98F6-B5962E96A8AF}"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82ECD42D-EBDF-4052-BC4A-957163DA2B77}" type="datetimeFigureOut">
              <a:rPr lang="fr-FR" smtClean="0"/>
              <a:pPr/>
              <a:t>28/01/2017</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01CFCA36-94C8-4992-98F6-B5962E96A8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82ECD42D-EBDF-4052-BC4A-957163DA2B77}" type="datetimeFigureOut">
              <a:rPr lang="fr-FR" smtClean="0"/>
              <a:pPr/>
              <a:t>28/01/2017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1CFCA36-94C8-4992-98F6-B5962E96A8A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82ECD42D-EBDF-4052-BC4A-957163DA2B77}" type="datetimeFigureOut">
              <a:rPr lang="fr-FR" smtClean="0"/>
              <a:pPr/>
              <a:t>28/01/2017</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01CFCA36-94C8-4992-98F6-B5962E96A8AF}"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ECD42D-EBDF-4052-BC4A-957163DA2B77}" type="datetimeFigureOut">
              <a:rPr lang="fr-FR" smtClean="0"/>
              <a:pPr/>
              <a:t>28/01/2017</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CFCA36-94C8-4992-98F6-B5962E96A8A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11560" y="3140968"/>
            <a:ext cx="8229600" cy="4525963"/>
          </a:xfrm>
        </p:spPr>
        <p:txBody>
          <a:bodyPr>
            <a:normAutofit/>
          </a:bodyPr>
          <a:lstStyle/>
          <a:p>
            <a:pPr>
              <a:buNone/>
            </a:pPr>
            <a:r>
              <a:rPr lang="fr-FR" sz="5400" dirty="0" smtClean="0">
                <a:solidFill>
                  <a:schemeClr val="accent1"/>
                </a:solidFill>
              </a:rPr>
              <a:t>Examen neurologique</a:t>
            </a:r>
          </a:p>
          <a:p>
            <a:pPr>
              <a:buNone/>
            </a:pPr>
            <a:r>
              <a:rPr lang="fr-FR" sz="5400" dirty="0" smtClean="0"/>
              <a:t> </a:t>
            </a:r>
            <a:endParaRPr lang="fr-FR" sz="2800" dirty="0" smtClean="0"/>
          </a:p>
          <a:p>
            <a:pPr>
              <a:buNone/>
            </a:pPr>
            <a:r>
              <a:rPr lang="fr-FR" sz="2800" dirty="0" smtClean="0"/>
              <a:t>                                                     </a:t>
            </a:r>
            <a:r>
              <a:rPr lang="fr-FR" sz="2800" b="1" dirty="0" smtClean="0"/>
              <a:t>Dr SAADI </a:t>
            </a:r>
            <a:endParaRPr lang="fr-FR" sz="2800" b="1" dirty="0"/>
          </a:p>
        </p:txBody>
      </p:sp>
      <p:sp>
        <p:nvSpPr>
          <p:cNvPr id="3" name="Titre 2"/>
          <p:cNvSpPr>
            <a:spLocks noGrp="1"/>
          </p:cNvSpPr>
          <p:nvPr>
            <p:ph type="title"/>
          </p:nvPr>
        </p:nvSpPr>
        <p:spPr>
          <a:xfrm>
            <a:off x="1979712" y="0"/>
            <a:ext cx="5616624" cy="2204864"/>
          </a:xfrm>
        </p:spPr>
        <p:txBody>
          <a:bodyPr>
            <a:normAutofit/>
          </a:bodyPr>
          <a:lstStyle/>
          <a:p>
            <a:pPr algn="ctr"/>
            <a:r>
              <a:rPr lang="fr-FR" sz="3600" dirty="0" smtClean="0"/>
              <a:t>Faculté de médecine</a:t>
            </a:r>
            <a:br>
              <a:rPr lang="fr-FR" sz="3600" dirty="0" smtClean="0"/>
            </a:br>
            <a:r>
              <a:rPr lang="fr-FR" sz="3600" dirty="0" smtClean="0"/>
              <a:t>centre hospitalo-universitaire Tlemcen  </a:t>
            </a:r>
            <a:endParaRPr lang="fr-FR" sz="3600" dirty="0"/>
          </a:p>
        </p:txBody>
      </p:sp>
      <p:graphicFrame>
        <p:nvGraphicFramePr>
          <p:cNvPr id="4098" name="Object 2"/>
          <p:cNvGraphicFramePr>
            <a:graphicFrameLocks noChangeAspect="1"/>
          </p:cNvGraphicFramePr>
          <p:nvPr/>
        </p:nvGraphicFramePr>
        <p:xfrm>
          <a:off x="7308304" y="188640"/>
          <a:ext cx="1619250" cy="1656184"/>
        </p:xfrm>
        <a:graphic>
          <a:graphicData uri="http://schemas.openxmlformats.org/presentationml/2006/ole">
            <p:oleObj spid="_x0000_s4098" name="Picture" r:id="rId4" imgW="1097280" imgH="1792224" progId="Word.Picture.8">
              <p:embed/>
            </p:oleObj>
          </a:graphicData>
        </a:graphic>
      </p:graphicFrame>
      <p:pic>
        <p:nvPicPr>
          <p:cNvPr id="5" name="Image 4"/>
          <p:cNvPicPr/>
          <p:nvPr/>
        </p:nvPicPr>
        <p:blipFill>
          <a:blip r:embed="rId5" cstate="print">
            <a:extLst>
              <a:ext uri="{28A0092B-C50C-407E-A947-70E740481C1C}">
                <a14:useLocalDpi xmlns:a14="http://schemas.microsoft.com/office/drawing/2010/main" xmlns="" val="0"/>
              </a:ext>
            </a:extLst>
          </a:blip>
          <a:stretch>
            <a:fillRect/>
          </a:stretch>
        </p:blipFill>
        <p:spPr>
          <a:xfrm>
            <a:off x="0" y="0"/>
            <a:ext cx="1979712" cy="20608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88640"/>
            <a:ext cx="9144000" cy="6669360"/>
          </a:xfrm>
        </p:spPr>
        <p:txBody>
          <a:bodyPr>
            <a:normAutofit fontScale="92500" lnSpcReduction="20000"/>
          </a:bodyPr>
          <a:lstStyle/>
          <a:p>
            <a:pPr>
              <a:buNone/>
            </a:pPr>
            <a:r>
              <a:rPr lang="fr-FR" sz="3600" b="1" dirty="0" smtClean="0">
                <a:solidFill>
                  <a:srgbClr val="7030A0"/>
                </a:solidFill>
              </a:rPr>
              <a:t>Langage </a:t>
            </a:r>
            <a:r>
              <a:rPr lang="fr-FR" sz="3600" dirty="0" smtClean="0"/>
              <a:t>:</a:t>
            </a:r>
          </a:p>
          <a:p>
            <a:pPr>
              <a:buNone/>
            </a:pPr>
            <a:endParaRPr lang="fr-FR" dirty="0" smtClean="0"/>
          </a:p>
          <a:p>
            <a:pPr>
              <a:buNone/>
            </a:pPr>
            <a:r>
              <a:rPr lang="fr-FR" b="1" dirty="0" smtClean="0"/>
              <a:t>Aphasie:</a:t>
            </a:r>
          </a:p>
          <a:p>
            <a:pPr>
              <a:buNone/>
            </a:pPr>
            <a:r>
              <a:rPr lang="fr-FR" dirty="0" smtClean="0"/>
              <a:t>       Aphasie de Broca: expression </a:t>
            </a:r>
          </a:p>
          <a:p>
            <a:pPr>
              <a:buNone/>
            </a:pPr>
            <a:r>
              <a:rPr lang="fr-FR" dirty="0" smtClean="0"/>
              <a:t>       Aphasie de Wernicke : </a:t>
            </a:r>
            <a:r>
              <a:rPr lang="fr-FR" dirty="0" smtClean="0"/>
              <a:t>compréhension</a:t>
            </a:r>
          </a:p>
          <a:p>
            <a:pPr>
              <a:buNone/>
            </a:pPr>
            <a:r>
              <a:rPr lang="fr-FR" dirty="0" smtClean="0"/>
              <a:t> </a:t>
            </a:r>
            <a:r>
              <a:rPr lang="fr-FR" dirty="0" smtClean="0"/>
              <a:t>  </a:t>
            </a:r>
            <a:r>
              <a:rPr lang="fr-FR" dirty="0" smtClean="0"/>
              <a:t>    </a:t>
            </a:r>
            <a:r>
              <a:rPr lang="fr-FR" dirty="0" smtClean="0"/>
              <a:t>A</a:t>
            </a:r>
            <a:r>
              <a:rPr lang="fr-FR" dirty="0" smtClean="0"/>
              <a:t>phasie </a:t>
            </a:r>
            <a:r>
              <a:rPr lang="fr-FR" dirty="0" smtClean="0"/>
              <a:t>mixte </a:t>
            </a:r>
            <a:endParaRPr lang="fr-FR" dirty="0" smtClean="0"/>
          </a:p>
          <a:p>
            <a:pPr>
              <a:buNone/>
            </a:pPr>
            <a:endParaRPr lang="fr-FR" dirty="0" smtClean="0"/>
          </a:p>
          <a:p>
            <a:pPr>
              <a:buNone/>
            </a:pPr>
            <a:r>
              <a:rPr lang="fr-FR" dirty="0" smtClean="0"/>
              <a:t>Sans </a:t>
            </a:r>
            <a:r>
              <a:rPr lang="fr-FR" dirty="0" smtClean="0"/>
              <a:t>troubles des fonctions </a:t>
            </a:r>
            <a:r>
              <a:rPr lang="fr-FR" dirty="0" smtClean="0"/>
              <a:t>cognitives.</a:t>
            </a:r>
            <a:endParaRPr lang="fr-FR" dirty="0" smtClean="0"/>
          </a:p>
          <a:p>
            <a:pPr>
              <a:buNone/>
            </a:pPr>
            <a:r>
              <a:rPr lang="fr-FR" dirty="0" smtClean="0"/>
              <a:t>Sans </a:t>
            </a:r>
            <a:r>
              <a:rPr lang="fr-FR" dirty="0" smtClean="0"/>
              <a:t>altération musculaire gênant </a:t>
            </a:r>
            <a:r>
              <a:rPr lang="fr-FR" dirty="0" smtClean="0"/>
              <a:t>l’articulation.</a:t>
            </a:r>
            <a:endParaRPr lang="fr-FR" dirty="0" smtClean="0"/>
          </a:p>
          <a:p>
            <a:pPr>
              <a:buNone/>
            </a:pPr>
            <a:endParaRPr lang="fr-FR" dirty="0" smtClean="0"/>
          </a:p>
          <a:p>
            <a:pPr>
              <a:buNone/>
            </a:pPr>
            <a:r>
              <a:rPr lang="fr-FR" b="1" dirty="0" smtClean="0"/>
              <a:t>Dysarthrie :</a:t>
            </a:r>
          </a:p>
          <a:p>
            <a:pPr>
              <a:buNone/>
            </a:pPr>
            <a:r>
              <a:rPr lang="fr-FR" b="1" dirty="0" smtClean="0"/>
              <a:t> </a:t>
            </a:r>
            <a:r>
              <a:rPr lang="fr-FR" dirty="0" smtClean="0"/>
              <a:t>est une perturbation de l'élocution.</a:t>
            </a:r>
          </a:p>
          <a:p>
            <a:pPr>
              <a:buNone/>
            </a:pPr>
            <a:endParaRPr lang="fr-FR" dirty="0" smtClean="0"/>
          </a:p>
          <a:p>
            <a:pPr>
              <a:buNone/>
            </a:pPr>
            <a:r>
              <a:rPr lang="fr-FR" b="1" dirty="0" smtClean="0"/>
              <a:t>dysphonie:</a:t>
            </a:r>
            <a:r>
              <a:rPr lang="fr-FR" dirty="0" smtClean="0"/>
              <a:t> </a:t>
            </a:r>
          </a:p>
          <a:p>
            <a:pPr>
              <a:buNone/>
            </a:pPr>
            <a:r>
              <a:rPr lang="fr-FR" dirty="0" smtClean="0"/>
              <a:t>ou anomalies de la voix, résultant de lésions des organes phonatoire.</a:t>
            </a:r>
            <a:endParaRPr lang="fr-FR" b="1" dirty="0" smtClean="0"/>
          </a:p>
          <a:p>
            <a:pPr algn="ctr">
              <a:buNone/>
            </a:pPr>
            <a:endParaRPr lang="fr-FR" dirty="0" smtClean="0"/>
          </a:p>
          <a:p>
            <a:pPr>
              <a:buNone/>
            </a:pPr>
            <a:r>
              <a:rPr lang="fr-FR"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332656"/>
            <a:ext cx="9144000" cy="6525344"/>
          </a:xfrm>
        </p:spPr>
        <p:txBody>
          <a:bodyPr>
            <a:normAutofit fontScale="92500" lnSpcReduction="10000"/>
          </a:bodyPr>
          <a:lstStyle/>
          <a:p>
            <a:pPr>
              <a:buNone/>
            </a:pPr>
            <a:r>
              <a:rPr lang="fr-FR" sz="3600" b="1" dirty="0" smtClean="0">
                <a:solidFill>
                  <a:srgbClr val="7030A0"/>
                </a:solidFill>
              </a:rPr>
              <a:t> les gnosies</a:t>
            </a:r>
            <a:r>
              <a:rPr lang="fr-FR" sz="3600" dirty="0" smtClean="0"/>
              <a:t> </a:t>
            </a:r>
          </a:p>
          <a:p>
            <a:pPr>
              <a:buNone/>
            </a:pPr>
            <a:endParaRPr lang="fr-FR" dirty="0" smtClean="0"/>
          </a:p>
          <a:p>
            <a:pPr>
              <a:buNone/>
            </a:pPr>
            <a:r>
              <a:rPr lang="fr-FR" dirty="0" smtClean="0"/>
              <a:t>La gnosie est la possibilité, la capacité qui permet de reconnaître, de percevoir, grâce à l'utilisation de l'un des sens (toucher, vue etc.) la forme d'un </a:t>
            </a:r>
            <a:r>
              <a:rPr lang="fr-FR" dirty="0" smtClean="0"/>
              <a:t>objet.</a:t>
            </a:r>
            <a:endParaRPr lang="fr-FR" dirty="0" smtClean="0"/>
          </a:p>
          <a:p>
            <a:pPr>
              <a:buNone/>
            </a:pPr>
            <a:endParaRPr lang="fr-FR" dirty="0" smtClean="0"/>
          </a:p>
          <a:p>
            <a:pPr>
              <a:buNone/>
            </a:pPr>
            <a:r>
              <a:rPr lang="fr-FR" dirty="0" smtClean="0"/>
              <a:t>A</a:t>
            </a:r>
            <a:r>
              <a:rPr lang="fr-FR" b="1" dirty="0" smtClean="0"/>
              <a:t>gnosie :</a:t>
            </a:r>
            <a:r>
              <a:rPr lang="fr-FR" dirty="0" smtClean="0"/>
              <a:t> trouble de reconnaissance en absence d’une atteinte </a:t>
            </a:r>
            <a:r>
              <a:rPr lang="fr-FR" dirty="0" smtClean="0"/>
              <a:t>sensorielle.</a:t>
            </a:r>
            <a:endParaRPr lang="fr-FR" dirty="0" smtClean="0"/>
          </a:p>
          <a:p>
            <a:pPr>
              <a:buNone/>
            </a:pPr>
            <a:endParaRPr lang="fr-FR" dirty="0" smtClean="0"/>
          </a:p>
          <a:p>
            <a:pPr marL="624078" indent="-514350" algn="ctr">
              <a:buNone/>
            </a:pPr>
            <a:r>
              <a:rPr lang="fr-FR" dirty="0" smtClean="0"/>
              <a:t>   Des objets par la palpation :</a:t>
            </a:r>
            <a:r>
              <a:rPr lang="fr-FR" b="1" dirty="0" smtClean="0"/>
              <a:t>astéréognosie</a:t>
            </a:r>
            <a:r>
              <a:rPr lang="fr-FR" dirty="0" smtClean="0"/>
              <a:t> </a:t>
            </a:r>
          </a:p>
          <a:p>
            <a:pPr marL="624078" indent="-514350" algn="ctr">
              <a:buNone/>
            </a:pPr>
            <a:endParaRPr lang="fr-FR" dirty="0" smtClean="0"/>
          </a:p>
          <a:p>
            <a:pPr marL="624078" indent="-514350" algn="ctr">
              <a:buNone/>
            </a:pPr>
            <a:r>
              <a:rPr lang="fr-FR" dirty="0" smtClean="0"/>
              <a:t>Bruits ,musique:</a:t>
            </a:r>
            <a:r>
              <a:rPr lang="fr-FR" b="1" dirty="0" smtClean="0"/>
              <a:t> A auditive </a:t>
            </a:r>
          </a:p>
          <a:p>
            <a:pPr marL="624078" indent="-514350" algn="ctr">
              <a:buNone/>
            </a:pPr>
            <a:endParaRPr lang="fr-FR" b="1" dirty="0" smtClean="0"/>
          </a:p>
          <a:p>
            <a:pPr marL="624078" indent="-514350" algn="ctr">
              <a:buNone/>
            </a:pPr>
            <a:r>
              <a:rPr lang="fr-FR" dirty="0" smtClean="0"/>
              <a:t>    Objets , personnes , symboles : </a:t>
            </a:r>
            <a:r>
              <a:rPr lang="fr-FR" b="1" dirty="0" smtClean="0"/>
              <a:t>A visuelle</a:t>
            </a:r>
          </a:p>
          <a:p>
            <a:pPr marL="624078" indent="-514350">
              <a:buNone/>
            </a:pPr>
            <a:endParaRPr lang="fr-FR" dirty="0" smtClean="0"/>
          </a:p>
          <a:p>
            <a:pPr marL="624078" indent="-514350">
              <a:buNone/>
            </a:pPr>
            <a:r>
              <a:rPr lang="fr-FR" dirty="0" smtClean="0"/>
              <a:t> </a:t>
            </a:r>
          </a:p>
          <a:p>
            <a:pPr marL="624078" indent="-514350">
              <a:buFont typeface="Wingdings" pitchFamily="2" charset="2"/>
              <a:buChar char="v"/>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0"/>
            <a:ext cx="9144000" cy="6858000"/>
          </a:xfrm>
        </p:spPr>
        <p:txBody>
          <a:bodyPr>
            <a:normAutofit/>
          </a:bodyPr>
          <a:lstStyle/>
          <a:p>
            <a:pPr marL="624078" indent="-514350">
              <a:buNone/>
            </a:pPr>
            <a:r>
              <a:rPr lang="fr-FR" sz="3600" b="1" dirty="0" smtClean="0">
                <a:solidFill>
                  <a:srgbClr val="7030A0"/>
                </a:solidFill>
              </a:rPr>
              <a:t> les praxies</a:t>
            </a:r>
          </a:p>
          <a:p>
            <a:pPr marL="624078" indent="-514350">
              <a:buNone/>
            </a:pPr>
            <a:r>
              <a:rPr lang="fr-FR" sz="2800" dirty="0" smtClean="0"/>
              <a:t>Capacité d’exécuter sur ordre des gestes</a:t>
            </a:r>
          </a:p>
          <a:p>
            <a:pPr marL="624078" indent="-514350">
              <a:buNone/>
            </a:pPr>
            <a:r>
              <a:rPr lang="fr-FR" sz="2800" dirty="0" smtClean="0"/>
              <a:t>orientés vers un but déterminé alors que les</a:t>
            </a:r>
          </a:p>
          <a:p>
            <a:pPr marL="624078" indent="-514350">
              <a:buNone/>
            </a:pPr>
            <a:r>
              <a:rPr lang="fr-FR" sz="2800" dirty="0" smtClean="0"/>
              <a:t>mécanismes d’exécution sont conservés</a:t>
            </a:r>
          </a:p>
          <a:p>
            <a:pPr marL="624078" indent="-514350">
              <a:buNone/>
            </a:pPr>
            <a:endParaRPr lang="fr-FR" sz="3000" dirty="0" smtClean="0"/>
          </a:p>
          <a:p>
            <a:pPr marL="624078" indent="-514350">
              <a:buNone/>
            </a:pPr>
            <a:r>
              <a:rPr lang="fr-FR" b="1" dirty="0" smtClean="0"/>
              <a:t>Apraxie</a:t>
            </a:r>
            <a:r>
              <a:rPr lang="fr-FR" dirty="0" smtClean="0"/>
              <a:t> :un ensemble de troubles de l'exécution </a:t>
            </a:r>
          </a:p>
          <a:p>
            <a:pPr marL="624078" indent="-514350">
              <a:buNone/>
            </a:pPr>
            <a:r>
              <a:rPr lang="fr-FR" dirty="0" smtClean="0"/>
              <a:t>intentionnelle d'un comportement moteur finalisé en</a:t>
            </a:r>
          </a:p>
          <a:p>
            <a:pPr marL="624078" indent="-514350">
              <a:buNone/>
            </a:pPr>
            <a:r>
              <a:rPr lang="fr-FR" dirty="0" smtClean="0"/>
              <a:t>l'absence de déficit moteur ou sensitif élémentaire .</a:t>
            </a:r>
          </a:p>
          <a:p>
            <a:pPr marL="624078" indent="-514350"/>
            <a:endParaRPr lang="fr-FR" dirty="0" smtClean="0"/>
          </a:p>
          <a:p>
            <a:pPr marL="624078" indent="-514350">
              <a:buNone/>
            </a:pPr>
            <a:r>
              <a:rPr lang="fr-FR" b="1" dirty="0" smtClean="0"/>
              <a:t> Gestuelle</a:t>
            </a:r>
            <a:r>
              <a:rPr lang="fr-FR" dirty="0" smtClean="0"/>
              <a:t> : réalisation des gestes simples(idéo-motrice ), gestes complexes (</a:t>
            </a:r>
            <a:r>
              <a:rPr lang="fr-FR" dirty="0" err="1" smtClean="0"/>
              <a:t>idéatoire</a:t>
            </a:r>
            <a:r>
              <a:rPr lang="fr-FR" dirty="0" smtClean="0"/>
              <a:t> )</a:t>
            </a:r>
          </a:p>
          <a:p>
            <a:pPr marL="624078" indent="-514350">
              <a:buNone/>
            </a:pPr>
            <a:r>
              <a:rPr lang="fr-FR" b="1" dirty="0" smtClean="0"/>
              <a:t> Constructive </a:t>
            </a:r>
            <a:r>
              <a:rPr lang="fr-FR" dirty="0" smtClean="0"/>
              <a:t>:former  des figures</a:t>
            </a:r>
          </a:p>
          <a:p>
            <a:pPr marL="624078" indent="-514350">
              <a:buNone/>
            </a:pPr>
            <a:r>
              <a:rPr lang="fr-FR" dirty="0" smtClean="0"/>
              <a:t> </a:t>
            </a:r>
            <a:r>
              <a:rPr lang="fr-FR" b="1" dirty="0" smtClean="0"/>
              <a:t>Habillage</a:t>
            </a:r>
            <a:r>
              <a:rPr lang="fr-FR" dirty="0" smtClean="0"/>
              <a:t> </a:t>
            </a:r>
          </a:p>
          <a:p>
            <a:pPr marL="624078" indent="-514350">
              <a:buFont typeface="Wingdings" pitchFamily="2" charset="2"/>
              <a:buChar char="v"/>
            </a:pPr>
            <a:endParaRPr lang="fr-FR" dirty="0" smtClean="0"/>
          </a:p>
          <a:p>
            <a:pPr marL="624078" indent="-514350">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124744"/>
            <a:ext cx="9144000" cy="5733256"/>
          </a:xfrm>
        </p:spPr>
        <p:txBody>
          <a:bodyPr/>
          <a:lstStyle/>
          <a:p>
            <a:pPr>
              <a:buNone/>
            </a:pPr>
            <a:r>
              <a:rPr lang="fr-FR" dirty="0" smtClean="0"/>
              <a:t>On décrit douze nerfs crâniens que l’on numérote</a:t>
            </a:r>
          </a:p>
          <a:p>
            <a:pPr>
              <a:buNone/>
            </a:pPr>
            <a:r>
              <a:rPr lang="fr-FR" dirty="0" smtClean="0"/>
              <a:t>d’avant en arrière et de haut en bas selon leur </a:t>
            </a:r>
          </a:p>
          <a:p>
            <a:pPr>
              <a:buNone/>
            </a:pPr>
            <a:r>
              <a:rPr lang="fr-FR" dirty="0" smtClean="0"/>
              <a:t>émergence de l’encéphale. </a:t>
            </a:r>
          </a:p>
          <a:p>
            <a:r>
              <a:rPr lang="fr-FR" b="1" dirty="0" smtClean="0"/>
              <a:t>Les nerfs purement moteurs </a:t>
            </a:r>
            <a:r>
              <a:rPr lang="fr-FR" dirty="0" smtClean="0"/>
              <a:t>:les nerfs oculomoteurs commun et externe, le nerf pathétique, le spinal et le grand hypoglosse.</a:t>
            </a:r>
          </a:p>
          <a:p>
            <a:r>
              <a:rPr lang="fr-FR" b="1" dirty="0" smtClean="0"/>
              <a:t>Les nerfs mixtes</a:t>
            </a:r>
            <a:r>
              <a:rPr lang="fr-FR" dirty="0" smtClean="0"/>
              <a:t>: les nerfs trijumeau, facial, glosso-pharyngien et pneumogastrique.</a:t>
            </a:r>
          </a:p>
          <a:p>
            <a:r>
              <a:rPr lang="fr-FR" b="1" dirty="0" smtClean="0"/>
              <a:t>Les nerfs sensoriels :</a:t>
            </a:r>
            <a:r>
              <a:rPr lang="fr-FR" dirty="0" smtClean="0"/>
              <a:t>sont les nerfs olfactif, optique et auditif.</a:t>
            </a:r>
          </a:p>
          <a:p>
            <a:r>
              <a:rPr lang="fr-FR" dirty="0" smtClean="0"/>
              <a:t>Certains ont aussi un contingent végétatif (III, VII, IX, X).</a:t>
            </a:r>
          </a:p>
          <a:p>
            <a:endParaRPr lang="fr-FR" dirty="0" smtClean="0"/>
          </a:p>
          <a:p>
            <a:pPr>
              <a:buNone/>
            </a:pPr>
            <a:endParaRPr lang="fr-FR" dirty="0"/>
          </a:p>
        </p:txBody>
      </p:sp>
      <p:sp>
        <p:nvSpPr>
          <p:cNvPr id="3" name="Titre 2"/>
          <p:cNvSpPr>
            <a:spLocks noGrp="1"/>
          </p:cNvSpPr>
          <p:nvPr>
            <p:ph type="title"/>
          </p:nvPr>
        </p:nvSpPr>
        <p:spPr>
          <a:xfrm>
            <a:off x="0" y="0"/>
            <a:ext cx="9144000" cy="1143000"/>
          </a:xfrm>
        </p:spPr>
        <p:txBody>
          <a:bodyPr/>
          <a:lstStyle/>
          <a:p>
            <a:r>
              <a:rPr lang="fr-FR" dirty="0" smtClean="0">
                <a:solidFill>
                  <a:schemeClr val="accent1"/>
                </a:solidFill>
              </a:rPr>
              <a:t>Examen des paires crâniennes </a:t>
            </a:r>
            <a:endParaRPr lang="fr-FR" dirty="0">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260648"/>
            <a:ext cx="9144000" cy="6597352"/>
          </a:xfrm>
        </p:spPr>
        <p:txBody>
          <a:bodyPr>
            <a:normAutofit/>
          </a:bodyPr>
          <a:lstStyle/>
          <a:p>
            <a:pPr>
              <a:buNone/>
            </a:pPr>
            <a:r>
              <a:rPr lang="fr-FR" sz="3600" b="1" dirty="0" smtClean="0">
                <a:solidFill>
                  <a:schemeClr val="accent1"/>
                </a:solidFill>
              </a:rPr>
              <a:t>Nerf olfactif (I) :sensoriel</a:t>
            </a:r>
            <a:r>
              <a:rPr lang="fr-FR" sz="3600" dirty="0" smtClean="0"/>
              <a:t> </a:t>
            </a:r>
          </a:p>
          <a:p>
            <a:pPr>
              <a:buNone/>
            </a:pPr>
            <a:endParaRPr lang="fr-FR" sz="3600" dirty="0" smtClean="0"/>
          </a:p>
          <a:p>
            <a:pPr>
              <a:buNone/>
            </a:pPr>
            <a:r>
              <a:rPr lang="fr-FR" sz="2800" b="1" dirty="0" smtClean="0"/>
              <a:t>Exploration</a:t>
            </a:r>
            <a:r>
              <a:rPr lang="fr-FR" sz="2800" dirty="0" smtClean="0"/>
              <a:t> :Le sujet ayant les yeux fermés, on présente successivement devant chaque narine (l’autre étant obstruée) des substances odorantes non irritante (tabac, parfum, savon, orange…).</a:t>
            </a:r>
          </a:p>
          <a:p>
            <a:pPr>
              <a:buNone/>
            </a:pPr>
            <a:endParaRPr lang="fr-FR" sz="2800" dirty="0" smtClean="0"/>
          </a:p>
          <a:p>
            <a:pPr>
              <a:buNone/>
            </a:pPr>
            <a:r>
              <a:rPr lang="fr-FR" sz="2800" b="1" dirty="0" smtClean="0"/>
              <a:t>Sémiologie: </a:t>
            </a:r>
          </a:p>
          <a:p>
            <a:pPr>
              <a:buNone/>
            </a:pPr>
            <a:r>
              <a:rPr lang="fr-FR" sz="2800" dirty="0" smtClean="0"/>
              <a:t>Baisse de l’odorat :</a:t>
            </a:r>
            <a:r>
              <a:rPr lang="fr-FR" sz="2800" b="1" dirty="0" err="1" smtClean="0"/>
              <a:t>hyposmie</a:t>
            </a:r>
            <a:endParaRPr lang="fr-FR" sz="2800" b="1" dirty="0" smtClean="0"/>
          </a:p>
          <a:p>
            <a:pPr>
              <a:buNone/>
            </a:pPr>
            <a:r>
              <a:rPr lang="fr-FR" sz="2800" dirty="0" smtClean="0"/>
              <a:t>Perte de l’odorat :</a:t>
            </a:r>
            <a:r>
              <a:rPr lang="fr-FR" sz="2800" b="1" dirty="0" smtClean="0"/>
              <a:t>anosmie</a:t>
            </a:r>
            <a:r>
              <a:rPr lang="fr-FR" sz="2800" dirty="0" smtClean="0"/>
              <a:t> </a:t>
            </a:r>
          </a:p>
          <a:p>
            <a:pPr>
              <a:buNone/>
            </a:pPr>
            <a:r>
              <a:rPr lang="fr-FR" sz="2800" dirty="0" smtClean="0"/>
              <a:t>perversion de l’odorat: </a:t>
            </a:r>
            <a:r>
              <a:rPr lang="fr-FR" sz="2800" b="1" dirty="0" err="1" smtClean="0"/>
              <a:t>parosmie</a:t>
            </a:r>
            <a:r>
              <a:rPr lang="fr-FR" sz="2800" dirty="0" smtClean="0"/>
              <a:t> </a:t>
            </a:r>
          </a:p>
          <a:p>
            <a:pPr>
              <a:buNone/>
            </a:pPr>
            <a:r>
              <a:rPr lang="fr-FR" sz="2800" dirty="0" smtClean="0"/>
              <a:t>Exagération de l’odorat : </a:t>
            </a:r>
            <a:r>
              <a:rPr lang="fr-FR" sz="2800" b="1" dirty="0" smtClean="0"/>
              <a:t>hyperosmie</a:t>
            </a:r>
            <a:r>
              <a:rPr lang="fr-FR" sz="2800" dirty="0" smtClean="0"/>
              <a:t> </a:t>
            </a:r>
          </a:p>
          <a:p>
            <a:pPr>
              <a:buNone/>
            </a:pPr>
            <a:r>
              <a:rPr lang="fr-FR" sz="2800" dirty="0" smtClean="0"/>
              <a:t>  </a:t>
            </a:r>
          </a:p>
          <a:p>
            <a:pPr>
              <a:buNone/>
            </a:pPr>
            <a:endParaRPr lang="fr-FR" sz="2800" dirty="0" smtClean="0"/>
          </a:p>
          <a:p>
            <a:pPr>
              <a:buNone/>
            </a:pPr>
            <a:endParaRPr lang="fr-FR"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196752"/>
            <a:ext cx="9144000" cy="5661248"/>
          </a:xfrm>
        </p:spPr>
        <p:txBody>
          <a:bodyPr/>
          <a:lstStyle/>
          <a:p>
            <a:pPr>
              <a:buNone/>
            </a:pPr>
            <a:r>
              <a:rPr lang="fr-FR" sz="3200" b="1" dirty="0" smtClean="0">
                <a:solidFill>
                  <a:schemeClr val="accent2"/>
                </a:solidFill>
              </a:rPr>
              <a:t>Acuité visuelle</a:t>
            </a:r>
            <a:r>
              <a:rPr lang="fr-FR" sz="3200" dirty="0" smtClean="0">
                <a:solidFill>
                  <a:schemeClr val="accent2"/>
                </a:solidFill>
              </a:rPr>
              <a:t>:</a:t>
            </a:r>
          </a:p>
          <a:p>
            <a:pPr>
              <a:buNone/>
            </a:pPr>
            <a:r>
              <a:rPr lang="fr-FR" dirty="0" smtClean="0"/>
              <a:t>Œil par œil de loin et de près </a:t>
            </a:r>
          </a:p>
          <a:p>
            <a:pPr>
              <a:buNone/>
            </a:pPr>
            <a:endParaRPr lang="fr-FR" dirty="0" smtClean="0"/>
          </a:p>
          <a:p>
            <a:pPr>
              <a:buNone/>
            </a:pPr>
            <a:r>
              <a:rPr lang="fr-FR" sz="2800" b="1" dirty="0" smtClean="0"/>
              <a:t>Sémiologie :</a:t>
            </a:r>
          </a:p>
          <a:p>
            <a:pPr>
              <a:buNone/>
            </a:pPr>
            <a:endParaRPr lang="fr-FR" sz="2800" b="1" dirty="0" smtClean="0"/>
          </a:p>
          <a:p>
            <a:r>
              <a:rPr lang="fr-FR" dirty="0" smtClean="0"/>
              <a:t>Baisse de l’acuité visuelle </a:t>
            </a:r>
            <a:r>
              <a:rPr lang="fr-FR" b="1" dirty="0" smtClean="0"/>
              <a:t>:amblyopie </a:t>
            </a:r>
          </a:p>
          <a:p>
            <a:r>
              <a:rPr lang="fr-FR" dirty="0" smtClean="0"/>
              <a:t>La baisse de l’acuité visuelle peut affecter seulement la vision du couleur : dyschromatopsie.</a:t>
            </a:r>
            <a:endParaRPr lang="fr-FR" b="1" dirty="0" smtClean="0"/>
          </a:p>
          <a:p>
            <a:r>
              <a:rPr lang="fr-FR" dirty="0" smtClean="0"/>
              <a:t>Perte de la vision :</a:t>
            </a:r>
            <a:r>
              <a:rPr lang="fr-FR" b="1" dirty="0" smtClean="0"/>
              <a:t>amaurose</a:t>
            </a:r>
            <a:r>
              <a:rPr lang="fr-FR" dirty="0" smtClean="0"/>
              <a:t> </a:t>
            </a:r>
          </a:p>
          <a:p>
            <a:pPr>
              <a:buNone/>
            </a:pPr>
            <a:endParaRPr lang="fr-FR" b="1" dirty="0" smtClean="0"/>
          </a:p>
          <a:p>
            <a:endParaRPr lang="fr-FR" dirty="0" smtClean="0"/>
          </a:p>
        </p:txBody>
      </p:sp>
      <p:sp>
        <p:nvSpPr>
          <p:cNvPr id="3" name="Titre 2"/>
          <p:cNvSpPr>
            <a:spLocks noGrp="1"/>
          </p:cNvSpPr>
          <p:nvPr>
            <p:ph type="title"/>
          </p:nvPr>
        </p:nvSpPr>
        <p:spPr>
          <a:xfrm>
            <a:off x="179512" y="274638"/>
            <a:ext cx="8507288" cy="922114"/>
          </a:xfrm>
        </p:spPr>
        <p:txBody>
          <a:bodyPr/>
          <a:lstStyle/>
          <a:p>
            <a:r>
              <a:rPr lang="fr-FR" dirty="0" smtClean="0">
                <a:solidFill>
                  <a:schemeClr val="accent1"/>
                </a:solidFill>
              </a:rPr>
              <a:t>Nerf optique( II )</a:t>
            </a:r>
            <a:endParaRPr lang="fr-FR" dirty="0">
              <a:solidFill>
                <a:schemeClr val="accen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260648"/>
            <a:ext cx="9144000" cy="6858000"/>
          </a:xfrm>
        </p:spPr>
        <p:txBody>
          <a:bodyPr>
            <a:normAutofit/>
          </a:bodyPr>
          <a:lstStyle/>
          <a:p>
            <a:pPr>
              <a:buNone/>
            </a:pPr>
            <a:r>
              <a:rPr lang="fr-FR" sz="3200" b="1" dirty="0" smtClean="0">
                <a:solidFill>
                  <a:schemeClr val="accent2"/>
                </a:solidFill>
              </a:rPr>
              <a:t>Champ visuel </a:t>
            </a:r>
            <a:r>
              <a:rPr lang="fr-FR" sz="3200" dirty="0" smtClean="0"/>
              <a:t>: </a:t>
            </a:r>
          </a:p>
          <a:p>
            <a:pPr>
              <a:buNone/>
            </a:pPr>
            <a:endParaRPr lang="fr-FR" sz="3200" dirty="0" smtClean="0"/>
          </a:p>
          <a:p>
            <a:pPr>
              <a:buNone/>
            </a:pPr>
            <a:r>
              <a:rPr lang="fr-FR" dirty="0" smtClean="0"/>
              <a:t>en demandant au sujet de fixer le nez de l’examinateur et de dire quand il voit bouger le doigt de l’examinateur</a:t>
            </a:r>
          </a:p>
          <a:p>
            <a:pPr>
              <a:buNone/>
            </a:pPr>
            <a:r>
              <a:rPr lang="fr-FR" b="1" dirty="0" smtClean="0"/>
              <a:t>La sémiologie</a:t>
            </a:r>
            <a:endParaRPr lang="fr-FR" dirty="0" smtClean="0"/>
          </a:p>
          <a:p>
            <a:r>
              <a:rPr lang="fr-FR" b="1" dirty="0" smtClean="0"/>
              <a:t>Le scotome :</a:t>
            </a:r>
            <a:r>
              <a:rPr lang="fr-FR" dirty="0" smtClean="0"/>
              <a:t> est une</a:t>
            </a:r>
            <a:r>
              <a:rPr lang="fr-FR" b="1" dirty="0" smtClean="0"/>
              <a:t> </a:t>
            </a:r>
            <a:r>
              <a:rPr lang="fr-FR" dirty="0" smtClean="0"/>
              <a:t> lacune du champ visuel d’un ou des deux yeux, central ou périphérique</a:t>
            </a:r>
          </a:p>
          <a:p>
            <a:r>
              <a:rPr lang="fr-FR" dirty="0" smtClean="0"/>
              <a:t> Le rétrécissement concentrique du champ visuel est souvent anorganique</a:t>
            </a:r>
          </a:p>
          <a:p>
            <a:r>
              <a:rPr lang="fr-FR" b="1" dirty="0" smtClean="0"/>
              <a:t>Les hémianopsies </a:t>
            </a:r>
            <a:r>
              <a:rPr lang="fr-FR" dirty="0" smtClean="0"/>
              <a:t>: il s’agit de la perte de la vision dans la moitié du champ visuel. C’est donc un déficit visuel bilatéral supprimant tout ou partie d’un hémi champ</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08720"/>
            <a:ext cx="8229600" cy="5544616"/>
          </a:xfrm>
        </p:spPr>
        <p:txBody>
          <a:bodyPr/>
          <a:lstStyle/>
          <a:p>
            <a:pPr>
              <a:buNone/>
            </a:pPr>
            <a:r>
              <a:rPr lang="fr-FR" sz="3200" b="1" dirty="0" smtClean="0">
                <a:solidFill>
                  <a:schemeClr val="accent2"/>
                </a:solidFill>
              </a:rPr>
              <a:t>Fond d’œil </a:t>
            </a:r>
            <a:r>
              <a:rPr lang="fr-FR" sz="3200" dirty="0" smtClean="0">
                <a:solidFill>
                  <a:schemeClr val="accent2"/>
                </a:solidFill>
              </a:rPr>
              <a:t>:</a:t>
            </a:r>
          </a:p>
          <a:p>
            <a:pPr>
              <a:buNone/>
            </a:pPr>
            <a:r>
              <a:rPr lang="fr-FR" dirty="0" smtClean="0"/>
              <a:t> permet d’étudier de la papille; disque plat à bords nette situe au pole postérieur du globe oculaire  (œdème, pâleur)</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1481328"/>
            <a:ext cx="9036496" cy="5376672"/>
          </a:xfrm>
        </p:spPr>
        <p:txBody>
          <a:bodyPr/>
          <a:lstStyle/>
          <a:p>
            <a:r>
              <a:rPr lang="fr-FR" b="1" dirty="0" smtClean="0">
                <a:solidFill>
                  <a:schemeClr val="accent1"/>
                </a:solidFill>
              </a:rPr>
              <a:t>Oculomoteur commun ( III )</a:t>
            </a:r>
          </a:p>
          <a:p>
            <a:pPr>
              <a:buNone/>
            </a:pPr>
            <a:r>
              <a:rPr lang="fr-FR" dirty="0" smtClean="0"/>
              <a:t>Innerve le droit supérieur, inferieur , interne, petit oblique ,releveur de la paupière supérieure, muscles ciliaires    </a:t>
            </a:r>
          </a:p>
          <a:p>
            <a:endParaRPr lang="fr-FR" dirty="0" smtClean="0"/>
          </a:p>
          <a:p>
            <a:r>
              <a:rPr lang="fr-FR" b="1" dirty="0" smtClean="0">
                <a:solidFill>
                  <a:schemeClr val="accent1"/>
                </a:solidFill>
              </a:rPr>
              <a:t>Pathétique (IV)</a:t>
            </a:r>
          </a:p>
          <a:p>
            <a:pPr>
              <a:buNone/>
            </a:pPr>
            <a:r>
              <a:rPr lang="fr-FR" dirty="0" smtClean="0"/>
              <a:t>Innerve le grand oblique </a:t>
            </a:r>
          </a:p>
          <a:p>
            <a:endParaRPr lang="fr-FR" dirty="0" smtClean="0"/>
          </a:p>
          <a:p>
            <a:r>
              <a:rPr lang="fr-FR" b="1" dirty="0" smtClean="0">
                <a:solidFill>
                  <a:schemeClr val="accent1"/>
                </a:solidFill>
              </a:rPr>
              <a:t>Oculomoteur externe (VI)</a:t>
            </a:r>
          </a:p>
          <a:p>
            <a:pPr>
              <a:buNone/>
            </a:pPr>
            <a:r>
              <a:rPr lang="fr-FR" dirty="0" smtClean="0"/>
              <a:t>Innerve le droit externe </a:t>
            </a:r>
            <a:endParaRPr lang="fr-FR" dirty="0"/>
          </a:p>
        </p:txBody>
      </p:sp>
      <p:sp>
        <p:nvSpPr>
          <p:cNvPr id="3" name="Titre 2"/>
          <p:cNvSpPr>
            <a:spLocks noGrp="1"/>
          </p:cNvSpPr>
          <p:nvPr>
            <p:ph type="title"/>
          </p:nvPr>
        </p:nvSpPr>
        <p:spPr/>
        <p:txBody>
          <a:bodyPr/>
          <a:lstStyle/>
          <a:p>
            <a:r>
              <a:rPr lang="fr-FR" dirty="0" smtClean="0">
                <a:solidFill>
                  <a:schemeClr val="accent1"/>
                </a:solidFill>
              </a:rPr>
              <a:t>Oculomoteur</a:t>
            </a:r>
            <a:r>
              <a:rPr lang="fr-FR" dirty="0" smtClean="0"/>
              <a:t> </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260648"/>
            <a:ext cx="9144000" cy="6597352"/>
          </a:xfrm>
        </p:spPr>
        <p:txBody>
          <a:bodyPr/>
          <a:lstStyle/>
          <a:p>
            <a:pPr>
              <a:buNone/>
            </a:pPr>
            <a:r>
              <a:rPr lang="fr-FR" b="1" dirty="0" smtClean="0"/>
              <a:t>Exploration</a:t>
            </a:r>
            <a:r>
              <a:rPr lang="fr-FR" dirty="0" smtClean="0"/>
              <a:t> </a:t>
            </a:r>
          </a:p>
          <a:p>
            <a:pPr>
              <a:buNone/>
            </a:pPr>
            <a:endParaRPr lang="fr-FR" dirty="0" smtClean="0"/>
          </a:p>
          <a:p>
            <a:pPr>
              <a:buNone/>
            </a:pPr>
            <a:r>
              <a:rPr lang="fr-FR" b="1" dirty="0" smtClean="0"/>
              <a:t>Oculomotricité extrinsèque</a:t>
            </a:r>
            <a:r>
              <a:rPr lang="fr-FR" dirty="0" smtClean="0"/>
              <a:t>: regard dans tous les sens </a:t>
            </a:r>
          </a:p>
          <a:p>
            <a:r>
              <a:rPr lang="fr-FR" dirty="0" smtClean="0"/>
              <a:t>Appréciation du mouvement de verticalité et de latéralité </a:t>
            </a:r>
          </a:p>
          <a:p>
            <a:pPr>
              <a:buFont typeface="Wingdings" pitchFamily="2" charset="2"/>
              <a:buChar char="§"/>
            </a:pPr>
            <a:r>
              <a:rPr lang="fr-FR" dirty="0" smtClean="0"/>
              <a:t> ptosis :chute de la paupière supérieure</a:t>
            </a:r>
          </a:p>
          <a:p>
            <a:pPr>
              <a:buFont typeface="Wingdings" pitchFamily="2" charset="2"/>
              <a:buChar char="§"/>
            </a:pPr>
            <a:r>
              <a:rPr lang="fr-FR" dirty="0" smtClean="0"/>
              <a:t>Diplopie : horizontal (III, VI) ou vertical (IV)</a:t>
            </a:r>
          </a:p>
          <a:p>
            <a:pPr>
              <a:buFont typeface="Wingdings" pitchFamily="2" charset="2"/>
              <a:buChar char="§"/>
            </a:pPr>
            <a:r>
              <a:rPr lang="fr-FR" dirty="0" smtClean="0"/>
              <a:t>Strabisme : convergent (VI), divergent (III )</a:t>
            </a:r>
          </a:p>
          <a:p>
            <a:pPr>
              <a:buFont typeface="Wingdings" pitchFamily="2" charset="2"/>
              <a:buChar char="§"/>
            </a:pPr>
            <a:endParaRPr lang="fr-FR" b="1" dirty="0" smtClean="0"/>
          </a:p>
          <a:p>
            <a:pPr>
              <a:buNone/>
            </a:pPr>
            <a:r>
              <a:rPr lang="fr-FR" b="1" dirty="0" smtClean="0"/>
              <a:t>Oculomotricité intrinsèque </a:t>
            </a:r>
          </a:p>
          <a:p>
            <a:pPr>
              <a:buFont typeface="Wingdings" pitchFamily="2" charset="2"/>
              <a:buChar char="§"/>
            </a:pPr>
            <a:r>
              <a:rPr lang="fr-FR" dirty="0" smtClean="0"/>
              <a:t>Réflexe photo-moteur</a:t>
            </a:r>
          </a:p>
          <a:p>
            <a:pPr>
              <a:buFont typeface="Wingdings" pitchFamily="2" charset="2"/>
              <a:buChar char="§"/>
            </a:pPr>
            <a:r>
              <a:rPr lang="fr-FR" dirty="0" smtClean="0"/>
              <a:t>Réflexe d’accommodation convergence  </a:t>
            </a:r>
          </a:p>
          <a:p>
            <a:pPr>
              <a:buFont typeface="Wingdings" pitchFamily="2" charset="2"/>
              <a:buChar char="§"/>
            </a:pPr>
            <a:endParaRPr lang="fr-FR" dirty="0" smtClean="0"/>
          </a:p>
          <a:p>
            <a:pPr>
              <a:buFont typeface="Wingdings" pitchFamily="2" charset="2"/>
              <a:buChar char="§"/>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484784"/>
            <a:ext cx="9144000" cy="5373216"/>
          </a:xfrm>
        </p:spPr>
        <p:txBody>
          <a:bodyPr>
            <a:normAutofit/>
          </a:bodyPr>
          <a:lstStyle/>
          <a:p>
            <a:pPr>
              <a:buNone/>
            </a:pPr>
            <a:r>
              <a:rPr lang="fr-FR" sz="3200" dirty="0" smtClean="0"/>
              <a:t>L'examen neurologique est un des éléments</a:t>
            </a:r>
          </a:p>
          <a:p>
            <a:pPr>
              <a:buNone/>
            </a:pPr>
            <a:r>
              <a:rPr lang="fr-FR" sz="3200" dirty="0" smtClean="0"/>
              <a:t> clés du diagnostic en neurologie qui se </a:t>
            </a:r>
          </a:p>
          <a:p>
            <a:pPr>
              <a:buNone/>
            </a:pPr>
            <a:r>
              <a:rPr lang="fr-FR" sz="3200" dirty="0" smtClean="0"/>
              <a:t>fonde également sur </a:t>
            </a:r>
            <a:r>
              <a:rPr lang="fr-FR" sz="3200" dirty="0" smtClean="0">
                <a:solidFill>
                  <a:srgbClr val="FF0000"/>
                </a:solidFill>
              </a:rPr>
              <a:t>l'interrogatoire</a:t>
            </a:r>
            <a:r>
              <a:rPr lang="fr-FR" sz="3200" dirty="0" smtClean="0"/>
              <a:t> et</a:t>
            </a:r>
          </a:p>
          <a:p>
            <a:pPr>
              <a:buNone/>
            </a:pPr>
            <a:r>
              <a:rPr lang="fr-FR" sz="3200" dirty="0" smtClean="0"/>
              <a:t> </a:t>
            </a:r>
            <a:r>
              <a:rPr lang="fr-FR" sz="3200" dirty="0" smtClean="0">
                <a:solidFill>
                  <a:srgbClr val="FF0000"/>
                </a:solidFill>
              </a:rPr>
              <a:t>l’examen clinique </a:t>
            </a:r>
            <a:r>
              <a:rPr lang="fr-FR" sz="3200" dirty="0" smtClean="0"/>
              <a:t>du patient .</a:t>
            </a:r>
            <a:endParaRPr lang="fr-FR"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052736"/>
            <a:ext cx="9144000" cy="5805264"/>
          </a:xfrm>
        </p:spPr>
        <p:txBody>
          <a:bodyPr/>
          <a:lstStyle/>
          <a:p>
            <a:pPr>
              <a:buNone/>
            </a:pPr>
            <a:r>
              <a:rPr lang="fr-FR" dirty="0" smtClean="0"/>
              <a:t>Nerf mixte</a:t>
            </a:r>
          </a:p>
          <a:p>
            <a:pPr>
              <a:buNone/>
            </a:pPr>
            <a:r>
              <a:rPr lang="fr-FR" dirty="0" smtClean="0"/>
              <a:t> </a:t>
            </a:r>
          </a:p>
          <a:p>
            <a:r>
              <a:rPr lang="fr-FR" dirty="0" smtClean="0"/>
              <a:t>Sensibilité de la face aux 3 étages </a:t>
            </a:r>
          </a:p>
          <a:p>
            <a:pPr>
              <a:buNone/>
            </a:pPr>
            <a:r>
              <a:rPr lang="fr-FR" dirty="0" smtClean="0"/>
              <a:t>                      ophtalmique </a:t>
            </a:r>
          </a:p>
          <a:p>
            <a:pPr>
              <a:buNone/>
            </a:pPr>
            <a:r>
              <a:rPr lang="fr-FR" dirty="0" smtClean="0"/>
              <a:t>                      maxillaire sup </a:t>
            </a:r>
          </a:p>
          <a:p>
            <a:pPr>
              <a:buNone/>
            </a:pPr>
            <a:r>
              <a:rPr lang="fr-FR" dirty="0" smtClean="0"/>
              <a:t>                      maxillaire </a:t>
            </a:r>
            <a:r>
              <a:rPr lang="fr-FR" dirty="0" err="1" smtClean="0"/>
              <a:t>inf</a:t>
            </a:r>
            <a:r>
              <a:rPr lang="fr-FR" dirty="0" smtClean="0"/>
              <a:t> </a:t>
            </a:r>
          </a:p>
          <a:p>
            <a:pPr>
              <a:buNone/>
            </a:pPr>
            <a:endParaRPr lang="fr-FR" dirty="0" smtClean="0"/>
          </a:p>
          <a:p>
            <a:r>
              <a:rPr lang="fr-FR" dirty="0" smtClean="0"/>
              <a:t>Mastication : en demandant de serrer les dents </a:t>
            </a:r>
          </a:p>
          <a:p>
            <a:endParaRPr lang="fr-FR" dirty="0" smtClean="0"/>
          </a:p>
          <a:p>
            <a:r>
              <a:rPr lang="fr-FR" dirty="0" smtClean="0"/>
              <a:t>Réflexe cornéen :stimulation de la cornée par une ficelle =clignement </a:t>
            </a:r>
            <a:endParaRPr lang="fr-FR" dirty="0"/>
          </a:p>
        </p:txBody>
      </p:sp>
      <p:sp>
        <p:nvSpPr>
          <p:cNvPr id="3" name="Titre 2"/>
          <p:cNvSpPr>
            <a:spLocks noGrp="1"/>
          </p:cNvSpPr>
          <p:nvPr>
            <p:ph type="title"/>
          </p:nvPr>
        </p:nvSpPr>
        <p:spPr>
          <a:xfrm>
            <a:off x="467544" y="0"/>
            <a:ext cx="8229600" cy="836712"/>
          </a:xfrm>
        </p:spPr>
        <p:txBody>
          <a:bodyPr/>
          <a:lstStyle/>
          <a:p>
            <a:r>
              <a:rPr lang="fr-FR" dirty="0" smtClean="0">
                <a:solidFill>
                  <a:schemeClr val="accent1"/>
                </a:solidFill>
              </a:rPr>
              <a:t>Nerf trijumeau (V) </a:t>
            </a:r>
            <a:endParaRPr lang="fr-FR" dirty="0">
              <a:solidFill>
                <a:schemeClr val="accent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cstate="print"/>
          <a:srcRect/>
          <a:stretch>
            <a:fillRect/>
          </a:stretch>
        </p:blipFill>
        <p:spPr bwMode="auto">
          <a:xfrm>
            <a:off x="1691680" y="0"/>
            <a:ext cx="5832648" cy="6120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404664"/>
            <a:ext cx="9144000" cy="6858000"/>
          </a:xfrm>
        </p:spPr>
        <p:txBody>
          <a:bodyPr/>
          <a:lstStyle/>
          <a:p>
            <a:pPr>
              <a:buNone/>
            </a:pPr>
            <a:r>
              <a:rPr lang="fr-FR" sz="3200" b="1" dirty="0" smtClean="0"/>
              <a:t>Sémiologie</a:t>
            </a:r>
          </a:p>
          <a:p>
            <a:pPr>
              <a:buNone/>
            </a:pPr>
            <a:r>
              <a:rPr lang="fr-FR" dirty="0" smtClean="0"/>
              <a:t>La symptomatologie subjective des atteintes sensitives du V se manifeste essentiellement par des douleurs.</a:t>
            </a:r>
            <a:endParaRPr lang="fr-FR" b="1" dirty="0" smtClean="0"/>
          </a:p>
          <a:p>
            <a:pPr>
              <a:buNone/>
            </a:pPr>
            <a:r>
              <a:rPr lang="fr-FR" b="1" dirty="0" smtClean="0"/>
              <a:t> </a:t>
            </a:r>
            <a:r>
              <a:rPr lang="fr-FR" dirty="0" smtClean="0"/>
              <a:t>La névralgie essentielle du trijumeau est </a:t>
            </a:r>
          </a:p>
          <a:p>
            <a:pPr>
              <a:buNone/>
            </a:pPr>
            <a:r>
              <a:rPr lang="fr-FR" dirty="0" smtClean="0"/>
              <a:t>caractérisée par la survenue de salves douloureuses </a:t>
            </a:r>
          </a:p>
          <a:p>
            <a:pPr>
              <a:buNone/>
            </a:pPr>
            <a:r>
              <a:rPr lang="fr-FR" dirty="0" smtClean="0"/>
              <a:t>brèves, répétitives, en éclair, séparées entre elles par </a:t>
            </a:r>
          </a:p>
          <a:p>
            <a:pPr>
              <a:buNone/>
            </a:pPr>
            <a:r>
              <a:rPr lang="fr-FR" dirty="0" smtClean="0"/>
              <a:t>quelques secondes, la durée complète de la crise est </a:t>
            </a:r>
          </a:p>
          <a:p>
            <a:pPr>
              <a:buNone/>
            </a:pPr>
            <a:r>
              <a:rPr lang="fr-FR" dirty="0" smtClean="0"/>
              <a:t>variable </a:t>
            </a:r>
          </a:p>
          <a:p>
            <a:pPr>
              <a:buNone/>
            </a:pPr>
            <a:r>
              <a:rPr lang="fr-FR" dirty="0" smtClean="0"/>
              <a:t>Ces crises sont souvent déclenchées par l’attouchement d’une zone limitée du V (« zone gâchette »). </a:t>
            </a:r>
            <a:endParaRPr lang="fr-F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196752"/>
            <a:ext cx="9144000" cy="5661248"/>
          </a:xfrm>
        </p:spPr>
        <p:txBody>
          <a:bodyPr/>
          <a:lstStyle/>
          <a:p>
            <a:pPr>
              <a:buNone/>
            </a:pPr>
            <a:r>
              <a:rPr lang="fr-FR" dirty="0" smtClean="0"/>
              <a:t>Nerf mixte (moteur +++)</a:t>
            </a:r>
          </a:p>
          <a:p>
            <a:pPr>
              <a:buNone/>
            </a:pPr>
            <a:endParaRPr lang="fr-FR" dirty="0" smtClean="0"/>
          </a:p>
          <a:p>
            <a:r>
              <a:rPr lang="fr-FR" dirty="0" smtClean="0"/>
              <a:t> branche motrice :Innerve les orbiculaires , les muscles de la face </a:t>
            </a:r>
          </a:p>
          <a:p>
            <a:pPr>
              <a:buNone/>
            </a:pPr>
            <a:r>
              <a:rPr lang="fr-FR" dirty="0" smtClean="0"/>
              <a:t>Exploration : on demande du patient de foncer les sourcils , fermer les yeux , souffler , siffler, gonfler les joues</a:t>
            </a:r>
          </a:p>
          <a:p>
            <a:pPr>
              <a:buNone/>
            </a:pPr>
            <a:endParaRPr lang="fr-FR" dirty="0" smtClean="0"/>
          </a:p>
          <a:p>
            <a:r>
              <a:rPr lang="fr-FR" dirty="0" smtClean="0"/>
              <a:t>Branche sensitive: gustation  2/3 </a:t>
            </a:r>
            <a:r>
              <a:rPr lang="fr-FR" dirty="0" err="1" smtClean="0"/>
              <a:t>ant</a:t>
            </a:r>
            <a:r>
              <a:rPr lang="fr-FR" dirty="0" smtClean="0"/>
              <a:t> de la langue </a:t>
            </a:r>
          </a:p>
          <a:p>
            <a:pPr>
              <a:buNone/>
            </a:pPr>
            <a:endParaRPr lang="fr-FR" dirty="0" smtClean="0"/>
          </a:p>
          <a:p>
            <a:pPr>
              <a:buNone/>
            </a:pPr>
            <a:endParaRPr lang="fr-FR" dirty="0"/>
          </a:p>
        </p:txBody>
      </p:sp>
      <p:sp>
        <p:nvSpPr>
          <p:cNvPr id="3" name="Titre 2"/>
          <p:cNvSpPr>
            <a:spLocks noGrp="1"/>
          </p:cNvSpPr>
          <p:nvPr>
            <p:ph type="title"/>
          </p:nvPr>
        </p:nvSpPr>
        <p:spPr>
          <a:xfrm>
            <a:off x="251520" y="188640"/>
            <a:ext cx="8229600" cy="922114"/>
          </a:xfrm>
        </p:spPr>
        <p:txBody>
          <a:bodyPr/>
          <a:lstStyle/>
          <a:p>
            <a:r>
              <a:rPr lang="fr-FR" dirty="0" smtClean="0">
                <a:solidFill>
                  <a:schemeClr val="accent1"/>
                </a:solidFill>
              </a:rPr>
              <a:t>Nerf facial (VII)</a:t>
            </a:r>
            <a:endParaRPr lang="fr-FR" dirty="0">
              <a:solidFill>
                <a:schemeClr val="accent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332656"/>
            <a:ext cx="8964488" cy="6525344"/>
          </a:xfrm>
        </p:spPr>
        <p:txBody>
          <a:bodyPr>
            <a:normAutofit fontScale="85000" lnSpcReduction="20000"/>
          </a:bodyPr>
          <a:lstStyle/>
          <a:p>
            <a:pPr>
              <a:buNone/>
            </a:pPr>
            <a:r>
              <a:rPr lang="fr-FR" sz="3200" b="1" dirty="0" smtClean="0"/>
              <a:t>Sémiologie</a:t>
            </a:r>
          </a:p>
          <a:p>
            <a:r>
              <a:rPr lang="fr-FR" sz="3200" dirty="0" smtClean="0"/>
              <a:t>L’atteinte unilatérale et totale du nerf facial est facile à reconnaître. Tous les muscles de la face sont paralysés. Au repos l’asymétrie est frappante, les rides du front et le pli </a:t>
            </a:r>
            <a:r>
              <a:rPr lang="fr-FR" sz="3200" dirty="0" err="1" smtClean="0"/>
              <a:t>naso</a:t>
            </a:r>
            <a:r>
              <a:rPr lang="fr-FR" sz="3200" dirty="0" smtClean="0"/>
              <a:t>-génien sont effacés.</a:t>
            </a:r>
          </a:p>
          <a:p>
            <a:r>
              <a:rPr lang="fr-FR" sz="3200" dirty="0" smtClean="0"/>
              <a:t>La commissure labiale est abaissée du côté paralysé, la bouche déviée du côté sain. La fente palpébrale est largement ouverte et le clignement est aboli. La paralysie s’accentue lors de la mimique et du mouvement volontaire.</a:t>
            </a:r>
          </a:p>
          <a:p>
            <a:r>
              <a:rPr lang="fr-FR" sz="3200" dirty="0" smtClean="0"/>
              <a:t>La fermeture des paupières est impossible du côté paralysé, tandis que le globe oculaire se déplace en haut et en dehors : c’est le signe de Charles Bell. Le réflexe cornéen est aboli, mais la sensibilité cornéenne est normale.</a:t>
            </a:r>
          </a:p>
          <a:p>
            <a:r>
              <a:rPr lang="fr-FR" sz="3200" dirty="0" smtClean="0"/>
              <a:t>Il existe parfois une hyperacousie, une agueusie des 2/3 antérieurs de la langue.</a:t>
            </a:r>
          </a:p>
          <a:p>
            <a:pPr>
              <a:buNone/>
            </a:pPr>
            <a:endParaRPr lang="fr-FR" sz="3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481328"/>
            <a:ext cx="9144000" cy="5376672"/>
          </a:xfrm>
        </p:spPr>
        <p:txBody>
          <a:bodyPr/>
          <a:lstStyle/>
          <a:p>
            <a:pPr>
              <a:buNone/>
            </a:pPr>
            <a:r>
              <a:rPr lang="fr-FR" b="1" dirty="0" smtClean="0"/>
              <a:t>Nerf cochléaire (audition)</a:t>
            </a:r>
          </a:p>
          <a:p>
            <a:pPr>
              <a:buNone/>
            </a:pPr>
            <a:r>
              <a:rPr lang="fr-FR" dirty="0" smtClean="0"/>
              <a:t>Audition : voix chuchoté ,tic tac de montre ,frottement des doigts </a:t>
            </a:r>
          </a:p>
          <a:p>
            <a:pPr>
              <a:buNone/>
            </a:pPr>
            <a:r>
              <a:rPr lang="fr-FR" dirty="0" smtClean="0"/>
              <a:t>Epreuve de Weber /</a:t>
            </a:r>
            <a:r>
              <a:rPr lang="fr-FR" dirty="0" err="1" smtClean="0"/>
              <a:t>Rinne</a:t>
            </a:r>
            <a:r>
              <a:rPr lang="fr-FR" dirty="0" smtClean="0"/>
              <a:t> </a:t>
            </a:r>
          </a:p>
          <a:p>
            <a:pPr>
              <a:buNone/>
            </a:pPr>
            <a:endParaRPr lang="fr-FR" dirty="0" smtClean="0"/>
          </a:p>
          <a:p>
            <a:pPr>
              <a:buNone/>
            </a:pPr>
            <a:r>
              <a:rPr lang="fr-FR" b="1" dirty="0" smtClean="0"/>
              <a:t>Nerf vestibulaire (équilibre)</a:t>
            </a:r>
          </a:p>
          <a:p>
            <a:pPr>
              <a:buNone/>
            </a:pPr>
            <a:r>
              <a:rPr lang="fr-FR" dirty="0" smtClean="0"/>
              <a:t>Vertige: sensation de déplacement des objets  </a:t>
            </a:r>
          </a:p>
          <a:p>
            <a:pPr>
              <a:buNone/>
            </a:pPr>
            <a:r>
              <a:rPr lang="fr-FR" dirty="0" smtClean="0"/>
              <a:t>Nystagmus :oscillations rythmiques et conjuguées du globe oculaire  </a:t>
            </a:r>
          </a:p>
          <a:p>
            <a:pPr>
              <a:buNone/>
            </a:pPr>
            <a:r>
              <a:rPr lang="fr-FR" dirty="0" smtClean="0"/>
              <a:t>Déviation des index </a:t>
            </a:r>
            <a:endParaRPr lang="fr-FR" dirty="0"/>
          </a:p>
        </p:txBody>
      </p:sp>
      <p:sp>
        <p:nvSpPr>
          <p:cNvPr id="3" name="Titre 2"/>
          <p:cNvSpPr>
            <a:spLocks noGrp="1"/>
          </p:cNvSpPr>
          <p:nvPr>
            <p:ph type="title"/>
          </p:nvPr>
        </p:nvSpPr>
        <p:spPr>
          <a:xfrm>
            <a:off x="457200" y="0"/>
            <a:ext cx="8229600" cy="1124744"/>
          </a:xfrm>
        </p:spPr>
        <p:txBody>
          <a:bodyPr/>
          <a:lstStyle/>
          <a:p>
            <a:r>
              <a:rPr lang="fr-FR" dirty="0" smtClean="0">
                <a:solidFill>
                  <a:schemeClr val="accent1"/>
                </a:solidFill>
              </a:rPr>
              <a:t>Nerf </a:t>
            </a:r>
            <a:r>
              <a:rPr lang="fr-FR" dirty="0" err="1" smtClean="0">
                <a:solidFill>
                  <a:schemeClr val="accent1"/>
                </a:solidFill>
              </a:rPr>
              <a:t>cochléo</a:t>
            </a:r>
            <a:r>
              <a:rPr lang="fr-FR" dirty="0" smtClean="0">
                <a:solidFill>
                  <a:schemeClr val="accent1"/>
                </a:solidFill>
              </a:rPr>
              <a:t>-vestibulaire (VIII)</a:t>
            </a:r>
            <a:endParaRPr lang="fr-FR" dirty="0">
              <a:solidFill>
                <a:schemeClr val="accent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481328"/>
            <a:ext cx="9144000" cy="5376672"/>
          </a:xfrm>
        </p:spPr>
        <p:txBody>
          <a:bodyPr/>
          <a:lstStyle/>
          <a:p>
            <a:pPr>
              <a:buNone/>
            </a:pPr>
            <a:r>
              <a:rPr lang="fr-FR" dirty="0" smtClean="0"/>
              <a:t>Motricité du constricteur du pharynx</a:t>
            </a:r>
          </a:p>
          <a:p>
            <a:pPr>
              <a:buNone/>
            </a:pPr>
            <a:r>
              <a:rPr lang="fr-FR" dirty="0" smtClean="0"/>
              <a:t> </a:t>
            </a:r>
          </a:p>
          <a:p>
            <a:pPr>
              <a:buNone/>
            </a:pPr>
            <a:r>
              <a:rPr lang="fr-FR" dirty="0" smtClean="0"/>
              <a:t>Sensibilité 1/3 post de la langue</a:t>
            </a:r>
          </a:p>
          <a:p>
            <a:pPr>
              <a:buNone/>
            </a:pPr>
            <a:r>
              <a:rPr lang="fr-FR" dirty="0" smtClean="0"/>
              <a:t> </a:t>
            </a:r>
          </a:p>
          <a:p>
            <a:pPr>
              <a:buNone/>
            </a:pPr>
            <a:r>
              <a:rPr lang="fr-FR" dirty="0" smtClean="0"/>
              <a:t>Végétative : glande parotide </a:t>
            </a:r>
          </a:p>
          <a:p>
            <a:pPr>
              <a:buNone/>
            </a:pPr>
            <a:endParaRPr lang="fr-FR" dirty="0" smtClean="0"/>
          </a:p>
          <a:p>
            <a:pPr>
              <a:buNone/>
            </a:pPr>
            <a:r>
              <a:rPr lang="fr-FR" dirty="0" smtClean="0"/>
              <a:t>Atteinte : trouble de la déglutition </a:t>
            </a:r>
          </a:p>
          <a:p>
            <a:pPr>
              <a:buNone/>
            </a:pPr>
            <a:r>
              <a:rPr lang="fr-FR" dirty="0" smtClean="0"/>
              <a:t>               signe de rideau ‘A’</a:t>
            </a:r>
          </a:p>
          <a:p>
            <a:pPr>
              <a:buNone/>
            </a:pPr>
            <a:r>
              <a:rPr lang="fr-FR" dirty="0" smtClean="0"/>
              <a:t>               Le réflexe nauséeux est diminué ou aboli</a:t>
            </a:r>
          </a:p>
          <a:p>
            <a:pPr>
              <a:buNone/>
            </a:pPr>
            <a:r>
              <a:rPr lang="fr-FR" dirty="0" smtClean="0"/>
              <a:t>               trouble du goût</a:t>
            </a:r>
          </a:p>
          <a:p>
            <a:endParaRPr lang="fr-FR" dirty="0"/>
          </a:p>
        </p:txBody>
      </p:sp>
      <p:sp>
        <p:nvSpPr>
          <p:cNvPr id="3" name="Titre 2"/>
          <p:cNvSpPr>
            <a:spLocks noGrp="1"/>
          </p:cNvSpPr>
          <p:nvPr>
            <p:ph type="title"/>
          </p:nvPr>
        </p:nvSpPr>
        <p:spPr>
          <a:xfrm>
            <a:off x="251520" y="188640"/>
            <a:ext cx="8712968" cy="1152128"/>
          </a:xfrm>
        </p:spPr>
        <p:txBody>
          <a:bodyPr/>
          <a:lstStyle/>
          <a:p>
            <a:r>
              <a:rPr lang="fr-FR" dirty="0" smtClean="0">
                <a:solidFill>
                  <a:schemeClr val="accent1"/>
                </a:solidFill>
              </a:rPr>
              <a:t>Nerf glosso-pharyngien (IX)</a:t>
            </a:r>
            <a:endParaRPr lang="fr-FR" dirty="0">
              <a:solidFill>
                <a:schemeClr val="accent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124744"/>
            <a:ext cx="9144000" cy="5733256"/>
          </a:xfrm>
        </p:spPr>
        <p:txBody>
          <a:bodyPr/>
          <a:lstStyle/>
          <a:p>
            <a:r>
              <a:rPr lang="fr-FR" dirty="0" smtClean="0"/>
              <a:t> Motrice :  le voile du palais, une partie du larynx et du pharynx.</a:t>
            </a:r>
          </a:p>
          <a:p>
            <a:endParaRPr lang="fr-FR" dirty="0" smtClean="0"/>
          </a:p>
          <a:p>
            <a:r>
              <a:rPr lang="fr-FR" dirty="0" smtClean="0"/>
              <a:t>Sensitive: le pharynx, larynx, l’épiglotte.</a:t>
            </a:r>
          </a:p>
          <a:p>
            <a:endParaRPr lang="fr-FR" dirty="0" smtClean="0"/>
          </a:p>
          <a:p>
            <a:r>
              <a:rPr lang="fr-FR" dirty="0" smtClean="0"/>
              <a:t>Végétative : </a:t>
            </a:r>
          </a:p>
          <a:p>
            <a:pPr>
              <a:buNone/>
            </a:pPr>
            <a:r>
              <a:rPr lang="fr-FR" dirty="0" smtClean="0"/>
              <a:t>        les muscles de l’appareil cardio-vasculaire </a:t>
            </a:r>
          </a:p>
          <a:p>
            <a:pPr>
              <a:buNone/>
            </a:pPr>
            <a:r>
              <a:rPr lang="fr-FR" dirty="0" smtClean="0"/>
              <a:t>        L’appareil </a:t>
            </a:r>
            <a:r>
              <a:rPr lang="fr-FR" dirty="0" err="1" smtClean="0"/>
              <a:t>trachéo</a:t>
            </a:r>
            <a:r>
              <a:rPr lang="fr-FR" dirty="0" smtClean="0"/>
              <a:t>-broncho-pulmonaire </a:t>
            </a:r>
          </a:p>
          <a:p>
            <a:pPr>
              <a:buNone/>
            </a:pPr>
            <a:r>
              <a:rPr lang="fr-FR" dirty="0" smtClean="0"/>
              <a:t>        L’appareil digestif (Meissner, </a:t>
            </a:r>
            <a:r>
              <a:rPr lang="fr-FR" dirty="0" err="1" smtClean="0"/>
              <a:t>Auerbach</a:t>
            </a:r>
            <a:r>
              <a:rPr lang="fr-FR" dirty="0" smtClean="0"/>
              <a:t> )</a:t>
            </a:r>
          </a:p>
          <a:p>
            <a:pPr>
              <a:buNone/>
            </a:pPr>
            <a:r>
              <a:rPr lang="fr-FR" dirty="0" smtClean="0"/>
              <a:t>        glandes endocrines (thyroïde, surrénales ,,)</a:t>
            </a:r>
          </a:p>
          <a:p>
            <a:pPr>
              <a:buNone/>
            </a:pPr>
            <a:endParaRPr lang="fr-FR" dirty="0" smtClean="0"/>
          </a:p>
          <a:p>
            <a:pPr>
              <a:buNone/>
            </a:pPr>
            <a:r>
              <a:rPr lang="fr-FR" dirty="0" smtClean="0"/>
              <a:t>Atteinte : trouble de phonation, déglutition ,,,</a:t>
            </a:r>
            <a:endParaRPr lang="fr-FR" dirty="0"/>
          </a:p>
        </p:txBody>
      </p:sp>
      <p:sp>
        <p:nvSpPr>
          <p:cNvPr id="3" name="Titre 2"/>
          <p:cNvSpPr>
            <a:spLocks noGrp="1"/>
          </p:cNvSpPr>
          <p:nvPr>
            <p:ph type="title"/>
          </p:nvPr>
        </p:nvSpPr>
        <p:spPr>
          <a:xfrm>
            <a:off x="467544" y="332656"/>
            <a:ext cx="8280920" cy="936104"/>
          </a:xfrm>
        </p:spPr>
        <p:txBody>
          <a:bodyPr>
            <a:normAutofit fontScale="90000"/>
          </a:bodyPr>
          <a:lstStyle/>
          <a:p>
            <a:r>
              <a:rPr lang="fr-FR" dirty="0" smtClean="0">
                <a:solidFill>
                  <a:schemeClr val="accent1"/>
                </a:solidFill>
              </a:rPr>
              <a:t>Le nerf pneumogastrique (X)</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481328"/>
            <a:ext cx="9144000" cy="5376672"/>
          </a:xfrm>
        </p:spPr>
        <p:txBody>
          <a:bodyPr/>
          <a:lstStyle/>
          <a:p>
            <a:r>
              <a:rPr lang="fr-FR" dirty="0" smtClean="0"/>
              <a:t>Nerf moteur </a:t>
            </a:r>
          </a:p>
          <a:p>
            <a:endParaRPr lang="fr-FR" dirty="0" smtClean="0"/>
          </a:p>
          <a:p>
            <a:r>
              <a:rPr lang="fr-FR" dirty="0" smtClean="0"/>
              <a:t> deux branches :</a:t>
            </a:r>
          </a:p>
          <a:p>
            <a:endParaRPr lang="fr-FR" dirty="0" smtClean="0"/>
          </a:p>
          <a:p>
            <a:pPr>
              <a:buNone/>
            </a:pPr>
            <a:r>
              <a:rPr lang="fr-FR" dirty="0" smtClean="0"/>
              <a:t>une bulbaire intriquée avec le X</a:t>
            </a:r>
          </a:p>
          <a:p>
            <a:pPr>
              <a:buNone/>
            </a:pPr>
            <a:r>
              <a:rPr lang="fr-FR" dirty="0" smtClean="0"/>
              <a:t>Branche médullaire :motricité  des sterno-cléido-mastoïdiens et les trapèzes.</a:t>
            </a:r>
          </a:p>
          <a:p>
            <a:pPr>
              <a:buNone/>
            </a:pPr>
            <a:endParaRPr lang="fr-FR" dirty="0" smtClean="0"/>
          </a:p>
          <a:p>
            <a:r>
              <a:rPr lang="fr-FR" dirty="0" smtClean="0"/>
              <a:t>Atteinte : rotation de la tête </a:t>
            </a:r>
          </a:p>
          <a:p>
            <a:pPr>
              <a:buNone/>
            </a:pPr>
            <a:r>
              <a:rPr lang="fr-FR" dirty="0" smtClean="0"/>
              <a:t>                  difficulté de rehausser l’épaule  </a:t>
            </a:r>
          </a:p>
          <a:p>
            <a:endParaRPr lang="fr-FR" dirty="0"/>
          </a:p>
        </p:txBody>
      </p:sp>
      <p:sp>
        <p:nvSpPr>
          <p:cNvPr id="3" name="Titre 2"/>
          <p:cNvSpPr>
            <a:spLocks noGrp="1"/>
          </p:cNvSpPr>
          <p:nvPr>
            <p:ph type="title"/>
          </p:nvPr>
        </p:nvSpPr>
        <p:spPr>
          <a:xfrm>
            <a:off x="323528" y="274638"/>
            <a:ext cx="8568952" cy="922114"/>
          </a:xfrm>
        </p:spPr>
        <p:txBody>
          <a:bodyPr/>
          <a:lstStyle/>
          <a:p>
            <a:r>
              <a:rPr lang="fr-FR" dirty="0" smtClean="0">
                <a:solidFill>
                  <a:schemeClr val="accent1"/>
                </a:solidFill>
              </a:rPr>
              <a:t>Nerf spinal (XI) </a:t>
            </a:r>
            <a:endParaRPr lang="fr-FR" dirty="0">
              <a:solidFill>
                <a:schemeClr val="accent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124744"/>
            <a:ext cx="9144000" cy="5376672"/>
          </a:xfrm>
        </p:spPr>
        <p:txBody>
          <a:bodyPr/>
          <a:lstStyle/>
          <a:p>
            <a:r>
              <a:rPr lang="fr-FR" dirty="0" smtClean="0"/>
              <a:t>Nerf moteur </a:t>
            </a:r>
          </a:p>
          <a:p>
            <a:endParaRPr lang="fr-FR" dirty="0" smtClean="0"/>
          </a:p>
          <a:p>
            <a:r>
              <a:rPr lang="fr-FR" dirty="0" smtClean="0"/>
              <a:t>Motricité de la langue </a:t>
            </a:r>
          </a:p>
          <a:p>
            <a:endParaRPr lang="fr-FR" dirty="0" smtClean="0"/>
          </a:p>
          <a:p>
            <a:r>
              <a:rPr lang="fr-FR" dirty="0" smtClean="0"/>
              <a:t>Exploration : l’aspect de la langue au repos, et lors des mouvements de la langue </a:t>
            </a:r>
          </a:p>
          <a:p>
            <a:endParaRPr lang="fr-FR" dirty="0" smtClean="0"/>
          </a:p>
          <a:p>
            <a:r>
              <a:rPr lang="fr-FR" dirty="0" smtClean="0"/>
              <a:t>Atteinte :  paralysie à la </a:t>
            </a:r>
            <a:r>
              <a:rPr lang="fr-FR" dirty="0" err="1" smtClean="0"/>
              <a:t>protraction</a:t>
            </a:r>
            <a:r>
              <a:rPr lang="fr-FR" dirty="0" smtClean="0"/>
              <a:t>( déviation )</a:t>
            </a:r>
          </a:p>
          <a:p>
            <a:pPr>
              <a:buNone/>
            </a:pPr>
            <a:r>
              <a:rPr lang="fr-FR" dirty="0" smtClean="0"/>
              <a:t>                   amyotrophie (atrophie musculaire )</a:t>
            </a:r>
          </a:p>
          <a:p>
            <a:pPr>
              <a:buNone/>
            </a:pPr>
            <a:r>
              <a:rPr lang="fr-FR" dirty="0" smtClean="0"/>
              <a:t>                   fasciculation( une brève secousse             </a:t>
            </a:r>
          </a:p>
          <a:p>
            <a:pPr>
              <a:buNone/>
            </a:pPr>
            <a:r>
              <a:rPr lang="fr-FR" dirty="0" smtClean="0"/>
              <a:t>                                       musculaire involontaire) </a:t>
            </a:r>
          </a:p>
          <a:p>
            <a:endParaRPr lang="fr-FR" dirty="0"/>
          </a:p>
        </p:txBody>
      </p:sp>
      <p:sp>
        <p:nvSpPr>
          <p:cNvPr id="3" name="Titre 2"/>
          <p:cNvSpPr>
            <a:spLocks noGrp="1"/>
          </p:cNvSpPr>
          <p:nvPr>
            <p:ph type="title"/>
          </p:nvPr>
        </p:nvSpPr>
        <p:spPr>
          <a:xfrm>
            <a:off x="395536" y="0"/>
            <a:ext cx="8363272" cy="1066130"/>
          </a:xfrm>
        </p:spPr>
        <p:txBody>
          <a:bodyPr>
            <a:normAutofit/>
          </a:bodyPr>
          <a:lstStyle/>
          <a:p>
            <a:r>
              <a:rPr lang="fr-FR" dirty="0" smtClean="0">
                <a:solidFill>
                  <a:schemeClr val="accent1"/>
                </a:solidFill>
              </a:rPr>
              <a:t>Nerf grand hypoglosse (XII )</a:t>
            </a:r>
            <a:endParaRPr lang="fr-FR"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196752"/>
            <a:ext cx="9144000" cy="5661248"/>
          </a:xfrm>
        </p:spPr>
        <p:txBody>
          <a:bodyPr/>
          <a:lstStyle/>
          <a:p>
            <a:pPr>
              <a:buNone/>
            </a:pPr>
            <a:r>
              <a:rPr lang="fr-FR" dirty="0" smtClean="0"/>
              <a:t>L'interrogatoire est le temps capital par lequel </a:t>
            </a:r>
          </a:p>
          <a:p>
            <a:pPr>
              <a:buNone/>
            </a:pPr>
            <a:r>
              <a:rPr lang="fr-FR" dirty="0" smtClean="0"/>
              <a:t>débute la consultation en neurologie mais aussi en </a:t>
            </a:r>
          </a:p>
          <a:p>
            <a:pPr>
              <a:buNone/>
            </a:pPr>
            <a:r>
              <a:rPr lang="fr-FR" dirty="0" smtClean="0"/>
              <a:t>médecine générale. </a:t>
            </a:r>
          </a:p>
          <a:p>
            <a:pPr>
              <a:buNone/>
            </a:pPr>
            <a:endParaRPr lang="fr-FR" dirty="0" smtClean="0"/>
          </a:p>
          <a:p>
            <a:pPr>
              <a:buNone/>
            </a:pPr>
            <a:r>
              <a:rPr lang="fr-FR" dirty="0" smtClean="0"/>
              <a:t>En effet, un grand nombre de pathologies, </a:t>
            </a:r>
          </a:p>
          <a:p>
            <a:pPr>
              <a:buNone/>
            </a:pPr>
            <a:r>
              <a:rPr lang="fr-FR" dirty="0" smtClean="0"/>
              <a:t>d'affections, de maladies neurologiques est </a:t>
            </a:r>
          </a:p>
          <a:p>
            <a:pPr>
              <a:buNone/>
            </a:pPr>
            <a:r>
              <a:rPr lang="fr-FR" dirty="0" smtClean="0"/>
              <a:t>diagnostiqué grâce à la description par le patient et </a:t>
            </a:r>
          </a:p>
          <a:p>
            <a:pPr>
              <a:buNone/>
            </a:pPr>
            <a:r>
              <a:rPr lang="fr-FR" dirty="0" smtClean="0"/>
              <a:t>son entourage, des symptômes, L'évolution de la </a:t>
            </a:r>
          </a:p>
          <a:p>
            <a:pPr>
              <a:buNone/>
            </a:pPr>
            <a:r>
              <a:rPr lang="fr-FR" dirty="0" smtClean="0"/>
              <a:t>symptomatologie neurologique (des signes cliniques </a:t>
            </a:r>
          </a:p>
          <a:p>
            <a:pPr>
              <a:buNone/>
            </a:pPr>
            <a:r>
              <a:rPr lang="fr-FR" dirty="0" smtClean="0"/>
              <a:t>présentés par le patient) est également important à connaître.</a:t>
            </a:r>
            <a:endParaRPr lang="fr-FR" dirty="0"/>
          </a:p>
        </p:txBody>
      </p:sp>
      <p:sp>
        <p:nvSpPr>
          <p:cNvPr id="3" name="Titre 2"/>
          <p:cNvSpPr>
            <a:spLocks noGrp="1"/>
          </p:cNvSpPr>
          <p:nvPr>
            <p:ph type="title"/>
          </p:nvPr>
        </p:nvSpPr>
        <p:spPr>
          <a:xfrm>
            <a:off x="395536" y="0"/>
            <a:ext cx="8229600" cy="1143000"/>
          </a:xfrm>
        </p:spPr>
        <p:txBody>
          <a:bodyPr/>
          <a:lstStyle/>
          <a:p>
            <a:r>
              <a:rPr lang="fr-FR" dirty="0" smtClean="0">
                <a:solidFill>
                  <a:schemeClr val="accent1"/>
                </a:solidFill>
              </a:rPr>
              <a:t>Interrogatoire </a:t>
            </a:r>
            <a:endParaRPr lang="fr-FR" dirty="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124744"/>
            <a:ext cx="9144000" cy="5733256"/>
          </a:xfrm>
        </p:spPr>
        <p:txBody>
          <a:bodyPr/>
          <a:lstStyle/>
          <a:p>
            <a:r>
              <a:rPr lang="fr-FR" dirty="0" smtClean="0"/>
              <a:t>Etat civil :nom ,âge, adresse,  profession .</a:t>
            </a:r>
          </a:p>
          <a:p>
            <a:endParaRPr lang="fr-FR" dirty="0" smtClean="0"/>
          </a:p>
          <a:p>
            <a:r>
              <a:rPr lang="fr-FR" dirty="0" smtClean="0"/>
              <a:t>Motif de consultation : céphalées , déficit moteur ,trouble sensitif ,confusion , trouble visuel …etc.</a:t>
            </a:r>
          </a:p>
          <a:p>
            <a:endParaRPr lang="fr-FR" dirty="0" smtClean="0"/>
          </a:p>
          <a:p>
            <a:r>
              <a:rPr lang="fr-FR" dirty="0" smtClean="0"/>
              <a:t>ATCD:        physiologiques: vaccination/</a:t>
            </a:r>
            <a:r>
              <a:rPr lang="fr-FR" dirty="0" err="1" smtClean="0"/>
              <a:t>ménarchie</a:t>
            </a:r>
            <a:endParaRPr lang="fr-FR" dirty="0" smtClean="0"/>
          </a:p>
          <a:p>
            <a:pPr>
              <a:buNone/>
            </a:pPr>
            <a:r>
              <a:rPr lang="fr-FR" dirty="0" smtClean="0"/>
              <a:t>Personnels</a:t>
            </a:r>
          </a:p>
          <a:p>
            <a:pPr>
              <a:buNone/>
            </a:pPr>
            <a:r>
              <a:rPr lang="fr-FR" dirty="0" smtClean="0"/>
              <a:t>                    Pathologiques : médicaux /chirurgicaux</a:t>
            </a:r>
          </a:p>
          <a:p>
            <a:pPr>
              <a:buNone/>
            </a:pPr>
            <a:endParaRPr lang="fr-FR" dirty="0" smtClean="0"/>
          </a:p>
          <a:p>
            <a:pPr>
              <a:buNone/>
            </a:pPr>
            <a:r>
              <a:rPr lang="fr-FR" dirty="0" smtClean="0"/>
              <a:t>Familiaux : cas similaires dans la famille </a:t>
            </a:r>
          </a:p>
          <a:p>
            <a:pPr>
              <a:buNone/>
            </a:pPr>
            <a:r>
              <a:rPr lang="fr-FR" dirty="0" smtClean="0"/>
              <a:t>                  notion de consanguinité des parents</a:t>
            </a:r>
          </a:p>
          <a:p>
            <a:pPr>
              <a:buNone/>
            </a:pPr>
            <a:r>
              <a:rPr lang="fr-FR" dirty="0" smtClean="0"/>
              <a:t>                  famille vasculaire  </a:t>
            </a:r>
          </a:p>
          <a:p>
            <a:pPr>
              <a:buNone/>
            </a:pPr>
            <a:endParaRPr lang="fr-FR" dirty="0"/>
          </a:p>
        </p:txBody>
      </p:sp>
      <p:sp>
        <p:nvSpPr>
          <p:cNvPr id="3" name="Titre 2"/>
          <p:cNvSpPr>
            <a:spLocks noGrp="1"/>
          </p:cNvSpPr>
          <p:nvPr>
            <p:ph type="title"/>
          </p:nvPr>
        </p:nvSpPr>
        <p:spPr>
          <a:xfrm>
            <a:off x="0" y="0"/>
            <a:ext cx="8686800" cy="1124744"/>
          </a:xfrm>
        </p:spPr>
        <p:txBody>
          <a:bodyPr/>
          <a:lstStyle/>
          <a:p>
            <a:r>
              <a:rPr lang="fr-FR" dirty="0" smtClean="0">
                <a:solidFill>
                  <a:schemeClr val="accent1"/>
                </a:solidFill>
              </a:rPr>
              <a:t>Interrogatoire</a:t>
            </a:r>
            <a:r>
              <a:rPr lang="fr-FR" dirty="0" smtClean="0"/>
              <a:t> </a:t>
            </a:r>
            <a:endParaRPr lang="fr-FR" dirty="0"/>
          </a:p>
        </p:txBody>
      </p:sp>
      <p:sp>
        <p:nvSpPr>
          <p:cNvPr id="5" name="Accolade ouvrante 4"/>
          <p:cNvSpPr/>
          <p:nvPr/>
        </p:nvSpPr>
        <p:spPr>
          <a:xfrm>
            <a:off x="2051720" y="3717032"/>
            <a:ext cx="288032"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980728"/>
            <a:ext cx="9144000" cy="5877272"/>
          </a:xfrm>
        </p:spPr>
        <p:txBody>
          <a:bodyPr/>
          <a:lstStyle/>
          <a:p>
            <a:pPr fontAlgn="base">
              <a:buNone/>
            </a:pPr>
            <a:r>
              <a:rPr lang="fr-FR" dirty="0" smtClean="0"/>
              <a:t>comprend différents tests et manœuvres que le </a:t>
            </a:r>
          </a:p>
          <a:p>
            <a:pPr fontAlgn="base">
              <a:buNone/>
            </a:pPr>
            <a:r>
              <a:rPr lang="fr-FR" dirty="0" smtClean="0"/>
              <a:t>médecin va faire exécuter au patient. Pour cela il a </a:t>
            </a:r>
          </a:p>
          <a:p>
            <a:pPr fontAlgn="base">
              <a:buNone/>
            </a:pPr>
            <a:r>
              <a:rPr lang="fr-FR" dirty="0" smtClean="0"/>
              <a:t>besoin d'un minimum de matériel à savoir :</a:t>
            </a:r>
          </a:p>
          <a:p>
            <a:pPr fontAlgn="base"/>
            <a:r>
              <a:rPr lang="fr-FR" dirty="0" smtClean="0"/>
              <a:t>Un marteau à réflexe.</a:t>
            </a:r>
          </a:p>
          <a:p>
            <a:pPr fontAlgn="base"/>
            <a:r>
              <a:rPr lang="fr-FR" dirty="0" smtClean="0"/>
              <a:t>Lampe à poche .</a:t>
            </a:r>
          </a:p>
          <a:p>
            <a:pPr fontAlgn="base"/>
            <a:r>
              <a:rPr lang="fr-FR" dirty="0" smtClean="0"/>
              <a:t>Un morceau de coton ou de compresse.</a:t>
            </a:r>
          </a:p>
          <a:p>
            <a:pPr fontAlgn="base"/>
            <a:r>
              <a:rPr lang="fr-FR" dirty="0" smtClean="0"/>
              <a:t>Une épingle.</a:t>
            </a:r>
          </a:p>
          <a:p>
            <a:pPr fontAlgn="base"/>
            <a:r>
              <a:rPr lang="fr-FR" dirty="0" smtClean="0"/>
              <a:t>Un diapason.</a:t>
            </a:r>
          </a:p>
          <a:p>
            <a:pPr fontAlgn="base"/>
            <a:r>
              <a:rPr lang="fr-FR" dirty="0" smtClean="0"/>
              <a:t>Deux tubes (éprouvettes) de verre rempli d'eau froide/chaude</a:t>
            </a:r>
          </a:p>
          <a:p>
            <a:pPr fontAlgn="base"/>
            <a:r>
              <a:rPr lang="fr-FR" dirty="0" smtClean="0"/>
              <a:t>Abaisse -langue </a:t>
            </a:r>
          </a:p>
          <a:p>
            <a:endParaRPr lang="fr-FR" dirty="0"/>
          </a:p>
        </p:txBody>
      </p:sp>
      <p:sp>
        <p:nvSpPr>
          <p:cNvPr id="3" name="Titre 2"/>
          <p:cNvSpPr>
            <a:spLocks noGrp="1"/>
          </p:cNvSpPr>
          <p:nvPr>
            <p:ph type="title"/>
          </p:nvPr>
        </p:nvSpPr>
        <p:spPr>
          <a:xfrm>
            <a:off x="251520" y="0"/>
            <a:ext cx="8229600" cy="1143000"/>
          </a:xfrm>
        </p:spPr>
        <p:txBody>
          <a:bodyPr/>
          <a:lstStyle/>
          <a:p>
            <a:r>
              <a:rPr lang="fr-FR" dirty="0" smtClean="0">
                <a:solidFill>
                  <a:schemeClr val="accent1"/>
                </a:solidFill>
              </a:rPr>
              <a:t>Examen clinique </a:t>
            </a:r>
            <a:endParaRPr lang="fr-FR" dirty="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mgsoft\Pictures\NEUROlogie.RM_snapshot_00.35_[2016.09.16_12.18.2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11560" y="2996952"/>
            <a:ext cx="8229600" cy="1143000"/>
          </a:xfrm>
        </p:spPr>
        <p:txBody>
          <a:bodyPr/>
          <a:lstStyle/>
          <a:p>
            <a:r>
              <a:rPr lang="fr-FR" dirty="0" smtClean="0"/>
              <a:t>Fonctions supérieures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88640"/>
            <a:ext cx="9144000" cy="6840760"/>
          </a:xfrm>
        </p:spPr>
        <p:txBody>
          <a:bodyPr>
            <a:normAutofit/>
          </a:bodyPr>
          <a:lstStyle/>
          <a:p>
            <a:pPr>
              <a:buNone/>
            </a:pPr>
            <a:r>
              <a:rPr lang="fr-FR" b="1" dirty="0" smtClean="0"/>
              <a:t>État de conscience: </a:t>
            </a:r>
          </a:p>
          <a:p>
            <a:pPr>
              <a:buNone/>
            </a:pPr>
            <a:endParaRPr lang="fr-FR" b="1" dirty="0" smtClean="0"/>
          </a:p>
          <a:p>
            <a:r>
              <a:rPr lang="fr-FR" dirty="0" smtClean="0"/>
              <a:t>conscient </a:t>
            </a:r>
          </a:p>
          <a:p>
            <a:r>
              <a:rPr lang="fr-FR" dirty="0" smtClean="0"/>
              <a:t> confusion: désorientation </a:t>
            </a:r>
          </a:p>
          <a:p>
            <a:r>
              <a:rPr lang="fr-FR" dirty="0" smtClean="0"/>
              <a:t>Hypersomnie                                                          </a:t>
            </a:r>
            <a:r>
              <a:rPr lang="fr-FR" dirty="0" err="1" smtClean="0"/>
              <a:t>Nacrolepsie</a:t>
            </a:r>
            <a:r>
              <a:rPr lang="fr-FR" dirty="0" smtClean="0"/>
              <a:t>: besoin subit de sommeil </a:t>
            </a:r>
            <a:r>
              <a:rPr lang="fr-FR" dirty="0" err="1" smtClean="0"/>
              <a:t>qq</a:t>
            </a:r>
            <a:r>
              <a:rPr lang="fr-FR" dirty="0" smtClean="0"/>
              <a:t> min à </a:t>
            </a:r>
            <a:r>
              <a:rPr lang="fr-FR" dirty="0" err="1" smtClean="0"/>
              <a:t>qq</a:t>
            </a:r>
            <a:r>
              <a:rPr lang="fr-FR" dirty="0" smtClean="0"/>
              <a:t> heurs  </a:t>
            </a:r>
          </a:p>
          <a:p>
            <a:r>
              <a:rPr lang="fr-FR" dirty="0" smtClean="0"/>
              <a:t>Mutisme </a:t>
            </a:r>
            <a:r>
              <a:rPr lang="fr-FR" dirty="0" err="1" smtClean="0"/>
              <a:t>akinétique</a:t>
            </a:r>
            <a:r>
              <a:rPr lang="fr-FR" dirty="0" smtClean="0"/>
              <a:t> :le patient a l’apparence de  l‘éveil mais il communique pas avec l’entourage </a:t>
            </a:r>
          </a:p>
          <a:p>
            <a:r>
              <a:rPr lang="fr-FR" dirty="0" smtClean="0"/>
              <a:t> coma :score de Glasgow</a:t>
            </a:r>
          </a:p>
          <a:p>
            <a:endParaRPr lang="fr-FR" dirty="0" smtClean="0"/>
          </a:p>
          <a:p>
            <a:pPr>
              <a:buNone/>
            </a:pPr>
            <a:r>
              <a:rPr lang="fr-FR" b="1" dirty="0" smtClean="0"/>
              <a:t>Coopération</a:t>
            </a:r>
          </a:p>
          <a:p>
            <a:pPr>
              <a:buNone/>
            </a:pPr>
            <a:endParaRPr lang="fr-FR" b="1" dirty="0" smtClean="0"/>
          </a:p>
          <a:p>
            <a:pPr>
              <a:buNone/>
            </a:pPr>
            <a:r>
              <a:rPr lang="fr-FR" b="1" dirty="0" smtClean="0"/>
              <a:t>Orientation </a:t>
            </a:r>
            <a:r>
              <a:rPr lang="fr-FR" dirty="0" smtClean="0"/>
              <a:t>: temps(date ), espace (lieu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0"/>
            <a:ext cx="8229600" cy="1052736"/>
          </a:xfrm>
        </p:spPr>
        <p:txBody>
          <a:bodyPr/>
          <a:lstStyle/>
          <a:p>
            <a:r>
              <a:rPr lang="fr-FR" dirty="0" smtClean="0"/>
              <a:t>Score de </a:t>
            </a:r>
            <a:r>
              <a:rPr lang="fr-FR" dirty="0" err="1" smtClean="0"/>
              <a:t>glasgow</a:t>
            </a:r>
            <a:endParaRPr lang="fr-FR" dirty="0"/>
          </a:p>
        </p:txBody>
      </p:sp>
      <p:graphicFrame>
        <p:nvGraphicFramePr>
          <p:cNvPr id="6" name="Espace réservé du contenu 5"/>
          <p:cNvGraphicFramePr>
            <a:graphicFrameLocks noGrp="1"/>
          </p:cNvGraphicFramePr>
          <p:nvPr>
            <p:ph idx="1"/>
          </p:nvPr>
        </p:nvGraphicFramePr>
        <p:xfrm>
          <a:off x="0" y="980728"/>
          <a:ext cx="9144000" cy="5877271"/>
        </p:xfrm>
        <a:graphic>
          <a:graphicData uri="http://schemas.openxmlformats.org/drawingml/2006/table">
            <a:tbl>
              <a:tblPr firstRow="1" bandRow="1">
                <a:tableStyleId>{5C22544A-7EE6-4342-B048-85BDC9FD1C3A}</a:tableStyleId>
              </a:tblPr>
              <a:tblGrid>
                <a:gridCol w="2691890"/>
                <a:gridCol w="2841440"/>
                <a:gridCol w="3610670"/>
              </a:tblGrid>
              <a:tr h="850780">
                <a:tc>
                  <a:txBody>
                    <a:bodyPr/>
                    <a:lstStyle/>
                    <a:p>
                      <a:pPr algn="ctr"/>
                      <a:r>
                        <a:rPr lang="fr-FR" b="1" i="0" dirty="0" smtClean="0">
                          <a:solidFill>
                            <a:srgbClr val="000000"/>
                          </a:solidFill>
                          <a:latin typeface="Arial"/>
                        </a:rPr>
                        <a:t>Ouverture des yeux</a:t>
                      </a:r>
                      <a:endParaRPr lang="fr-FR" dirty="0"/>
                    </a:p>
                  </a:txBody>
                  <a:tcPr marL="19050" marR="19050" marT="19050" marB="19050" anchor="ctr"/>
                </a:tc>
                <a:tc>
                  <a:txBody>
                    <a:bodyPr/>
                    <a:lstStyle/>
                    <a:p>
                      <a:endParaRPr lang="fr-FR" dirty="0" smtClean="0">
                        <a:solidFill>
                          <a:schemeClr val="tx1"/>
                        </a:solidFill>
                      </a:endParaRPr>
                    </a:p>
                    <a:p>
                      <a:r>
                        <a:rPr lang="fr-FR" dirty="0" smtClean="0">
                          <a:solidFill>
                            <a:schemeClr val="tx1"/>
                          </a:solidFill>
                        </a:rPr>
                        <a:t>Réponse verbale </a:t>
                      </a:r>
                      <a:endParaRPr lang="fr-FR" dirty="0">
                        <a:solidFill>
                          <a:schemeClr val="tx1"/>
                        </a:solidFill>
                      </a:endParaRPr>
                    </a:p>
                  </a:txBody>
                  <a:tcPr/>
                </a:tc>
                <a:tc>
                  <a:txBody>
                    <a:bodyPr/>
                    <a:lstStyle/>
                    <a:p>
                      <a:endParaRPr lang="fr-FR" dirty="0" smtClean="0">
                        <a:solidFill>
                          <a:schemeClr val="tx1"/>
                        </a:solidFill>
                      </a:endParaRPr>
                    </a:p>
                    <a:p>
                      <a:r>
                        <a:rPr lang="fr-FR" dirty="0" smtClean="0">
                          <a:solidFill>
                            <a:schemeClr val="tx1"/>
                          </a:solidFill>
                        </a:rPr>
                        <a:t>Réponse motrice </a:t>
                      </a:r>
                      <a:endParaRPr lang="fr-FR" dirty="0">
                        <a:solidFill>
                          <a:schemeClr val="tx1"/>
                        </a:solidFill>
                      </a:endParaRPr>
                    </a:p>
                  </a:txBody>
                  <a:tcPr/>
                </a:tc>
              </a:tr>
              <a:tr h="5026491">
                <a:tc>
                  <a:txBody>
                    <a:bodyPr/>
                    <a:lstStyle/>
                    <a:p>
                      <a:r>
                        <a:rPr kumimoji="0" lang="fr-FR" b="0" i="0" kern="1200" dirty="0" smtClean="0">
                          <a:solidFill>
                            <a:schemeClr val="dk1"/>
                          </a:solidFill>
                          <a:latin typeface="+mn-lt"/>
                          <a:ea typeface="+mn-ea"/>
                          <a:cs typeface="+mn-cs"/>
                        </a:rPr>
                        <a:t> Spontanée (4)</a:t>
                      </a:r>
                    </a:p>
                    <a:p>
                      <a:r>
                        <a:rPr lang="fr-FR" dirty="0" smtClean="0"/>
                        <a:t/>
                      </a:r>
                      <a:br>
                        <a:rPr lang="fr-FR" dirty="0" smtClean="0"/>
                      </a:br>
                      <a:r>
                        <a:rPr kumimoji="0" lang="fr-FR" b="0" i="0" kern="1200" dirty="0" smtClean="0">
                          <a:solidFill>
                            <a:schemeClr val="dk1"/>
                          </a:solidFill>
                          <a:latin typeface="+mn-lt"/>
                          <a:ea typeface="+mn-ea"/>
                          <a:cs typeface="+mn-cs"/>
                        </a:rPr>
                        <a:t> A la demande (3)</a:t>
                      </a:r>
                    </a:p>
                    <a:p>
                      <a:r>
                        <a:rPr lang="fr-FR" dirty="0" smtClean="0"/>
                        <a:t/>
                      </a:r>
                      <a:br>
                        <a:rPr lang="fr-FR" dirty="0" smtClean="0"/>
                      </a:br>
                      <a:r>
                        <a:rPr kumimoji="0" lang="fr-FR" b="0" i="0" kern="1200" dirty="0" smtClean="0">
                          <a:solidFill>
                            <a:schemeClr val="dk1"/>
                          </a:solidFill>
                          <a:latin typeface="+mn-lt"/>
                          <a:ea typeface="+mn-ea"/>
                          <a:cs typeface="+mn-cs"/>
                        </a:rPr>
                        <a:t> A la douleur (2)</a:t>
                      </a:r>
                    </a:p>
                    <a:p>
                      <a:r>
                        <a:rPr lang="fr-FR" dirty="0" smtClean="0"/>
                        <a:t/>
                      </a:r>
                      <a:br>
                        <a:rPr lang="fr-FR" dirty="0" smtClean="0"/>
                      </a:br>
                      <a:r>
                        <a:rPr kumimoji="0" lang="fr-FR" b="0" i="0" kern="1200" dirty="0" smtClean="0">
                          <a:solidFill>
                            <a:schemeClr val="dk1"/>
                          </a:solidFill>
                          <a:latin typeface="+mn-lt"/>
                          <a:ea typeface="+mn-ea"/>
                          <a:cs typeface="+mn-cs"/>
                        </a:rPr>
                        <a:t> Aucune (1)</a:t>
                      </a:r>
                      <a:endParaRPr lang="fr-FR" dirty="0"/>
                    </a:p>
                  </a:txBody>
                  <a:tcPr/>
                </a:tc>
                <a:tc>
                  <a:txBody>
                    <a:bodyPr/>
                    <a:lstStyle/>
                    <a:p>
                      <a:r>
                        <a:rPr kumimoji="0" lang="fr-FR" b="0" i="0" kern="1200" dirty="0" smtClean="0">
                          <a:solidFill>
                            <a:schemeClr val="dk1"/>
                          </a:solidFill>
                          <a:latin typeface="+mn-lt"/>
                          <a:ea typeface="+mn-ea"/>
                          <a:cs typeface="+mn-cs"/>
                        </a:rPr>
                        <a:t>Orientée (5)</a:t>
                      </a:r>
                    </a:p>
                    <a:p>
                      <a:r>
                        <a:rPr lang="fr-FR" dirty="0" smtClean="0"/>
                        <a:t/>
                      </a:r>
                      <a:br>
                        <a:rPr lang="fr-FR" dirty="0" smtClean="0"/>
                      </a:br>
                      <a:r>
                        <a:rPr kumimoji="0" lang="fr-FR" b="0" i="0" kern="1200" dirty="0" smtClean="0">
                          <a:solidFill>
                            <a:schemeClr val="dk1"/>
                          </a:solidFill>
                          <a:latin typeface="+mn-lt"/>
                          <a:ea typeface="+mn-ea"/>
                          <a:cs typeface="+mn-cs"/>
                        </a:rPr>
                        <a:t> Confuse (4)</a:t>
                      </a:r>
                    </a:p>
                    <a:p>
                      <a:r>
                        <a:rPr lang="fr-FR" dirty="0" smtClean="0"/>
                        <a:t/>
                      </a:r>
                      <a:br>
                        <a:rPr lang="fr-FR" dirty="0" smtClean="0"/>
                      </a:br>
                      <a:r>
                        <a:rPr kumimoji="0" lang="fr-FR" b="0" i="0" kern="1200" dirty="0" smtClean="0">
                          <a:solidFill>
                            <a:schemeClr val="dk1"/>
                          </a:solidFill>
                          <a:latin typeface="+mn-lt"/>
                          <a:ea typeface="+mn-ea"/>
                          <a:cs typeface="+mn-cs"/>
                        </a:rPr>
                        <a:t> Inappropriée (3)</a:t>
                      </a:r>
                    </a:p>
                    <a:p>
                      <a:r>
                        <a:rPr lang="fr-FR" dirty="0" smtClean="0"/>
                        <a:t/>
                      </a:r>
                      <a:br>
                        <a:rPr lang="fr-FR" dirty="0" smtClean="0"/>
                      </a:br>
                      <a:r>
                        <a:rPr kumimoji="0" lang="fr-FR" b="0" i="0" kern="1200" dirty="0" smtClean="0">
                          <a:solidFill>
                            <a:schemeClr val="dk1"/>
                          </a:solidFill>
                          <a:latin typeface="+mn-lt"/>
                          <a:ea typeface="+mn-ea"/>
                          <a:cs typeface="+mn-cs"/>
                        </a:rPr>
                        <a:t> Incompréhensible (2)</a:t>
                      </a:r>
                    </a:p>
                    <a:p>
                      <a:r>
                        <a:rPr lang="fr-FR" dirty="0" smtClean="0"/>
                        <a:t/>
                      </a:r>
                      <a:br>
                        <a:rPr lang="fr-FR" dirty="0" smtClean="0"/>
                      </a:br>
                      <a:r>
                        <a:rPr kumimoji="0" lang="fr-FR" b="0" i="0" kern="1200" dirty="0" smtClean="0">
                          <a:solidFill>
                            <a:schemeClr val="dk1"/>
                          </a:solidFill>
                          <a:latin typeface="+mn-lt"/>
                          <a:ea typeface="+mn-ea"/>
                          <a:cs typeface="+mn-cs"/>
                        </a:rPr>
                        <a:t> Aucune (1)</a:t>
                      </a:r>
                      <a:endParaRPr lang="fr-FR" dirty="0"/>
                    </a:p>
                  </a:txBody>
                  <a:tcPr/>
                </a:tc>
                <a:tc>
                  <a:txBody>
                    <a:bodyPr/>
                    <a:lstStyle/>
                    <a:p>
                      <a:r>
                        <a:rPr kumimoji="0" lang="fr-FR" b="0" i="0" kern="1200" dirty="0" smtClean="0">
                          <a:solidFill>
                            <a:schemeClr val="dk1"/>
                          </a:solidFill>
                          <a:latin typeface="+mn-lt"/>
                          <a:ea typeface="+mn-ea"/>
                          <a:cs typeface="+mn-cs"/>
                        </a:rPr>
                        <a:t>Obéit à la demande verbale (6)</a:t>
                      </a:r>
                    </a:p>
                    <a:p>
                      <a:r>
                        <a:rPr lang="fr-FR" dirty="0" smtClean="0"/>
                        <a:t/>
                      </a:r>
                      <a:br>
                        <a:rPr lang="fr-FR" dirty="0" smtClean="0"/>
                      </a:br>
                      <a:r>
                        <a:rPr kumimoji="0" lang="fr-FR" b="0" i="0" kern="1200" dirty="0" smtClean="0">
                          <a:solidFill>
                            <a:schemeClr val="dk1"/>
                          </a:solidFill>
                          <a:latin typeface="+mn-lt"/>
                          <a:ea typeface="+mn-ea"/>
                          <a:cs typeface="+mn-cs"/>
                        </a:rPr>
                        <a:t> Orientée à la douleur (5)</a:t>
                      </a:r>
                    </a:p>
                    <a:p>
                      <a:r>
                        <a:rPr lang="fr-FR" dirty="0" smtClean="0"/>
                        <a:t/>
                      </a:r>
                      <a:br>
                        <a:rPr lang="fr-FR" dirty="0" smtClean="0"/>
                      </a:br>
                      <a:r>
                        <a:rPr kumimoji="0" lang="fr-FR" b="0" i="0" kern="1200" dirty="0" smtClean="0">
                          <a:solidFill>
                            <a:schemeClr val="dk1"/>
                          </a:solidFill>
                          <a:latin typeface="+mn-lt"/>
                          <a:ea typeface="+mn-ea"/>
                          <a:cs typeface="+mn-cs"/>
                        </a:rPr>
                        <a:t> Evitement non adapté (4)</a:t>
                      </a:r>
                    </a:p>
                    <a:p>
                      <a:r>
                        <a:rPr lang="fr-FR" dirty="0" smtClean="0"/>
                        <a:t/>
                      </a:r>
                      <a:br>
                        <a:rPr lang="fr-FR" dirty="0" smtClean="0"/>
                      </a:br>
                      <a:r>
                        <a:rPr kumimoji="0" lang="fr-FR" b="0" i="0" kern="1200" dirty="0" smtClean="0">
                          <a:solidFill>
                            <a:schemeClr val="dk1"/>
                          </a:solidFill>
                          <a:latin typeface="+mn-lt"/>
                          <a:ea typeface="+mn-ea"/>
                          <a:cs typeface="+mn-cs"/>
                        </a:rPr>
                        <a:t> Décortication (flexion à la douleur) (3)</a:t>
                      </a:r>
                    </a:p>
                    <a:p>
                      <a:r>
                        <a:rPr lang="fr-FR" dirty="0" smtClean="0"/>
                        <a:t/>
                      </a:r>
                      <a:br>
                        <a:rPr lang="fr-FR" dirty="0" smtClean="0"/>
                      </a:br>
                      <a:r>
                        <a:rPr kumimoji="0" lang="fr-FR" b="0" i="0" kern="1200" dirty="0" smtClean="0">
                          <a:solidFill>
                            <a:schemeClr val="dk1"/>
                          </a:solidFill>
                          <a:latin typeface="+mn-lt"/>
                          <a:ea typeface="+mn-ea"/>
                          <a:cs typeface="+mn-cs"/>
                        </a:rPr>
                        <a:t> Décérébration (extension à la douleur) (2)</a:t>
                      </a:r>
                    </a:p>
                    <a:p>
                      <a:r>
                        <a:rPr lang="fr-FR" dirty="0" smtClean="0"/>
                        <a:t/>
                      </a:r>
                      <a:br>
                        <a:rPr lang="fr-FR" dirty="0" smtClean="0"/>
                      </a:br>
                      <a:r>
                        <a:rPr kumimoji="0" lang="fr-FR" b="0" i="0" kern="1200" dirty="0" smtClean="0">
                          <a:solidFill>
                            <a:schemeClr val="dk1"/>
                          </a:solidFill>
                          <a:latin typeface="+mn-lt"/>
                          <a:ea typeface="+mn-ea"/>
                          <a:cs typeface="+mn-cs"/>
                        </a:rPr>
                        <a:t> Aucune (1)</a:t>
                      </a:r>
                      <a:endParaRPr lang="fr-FR"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1612</TotalTime>
  <Words>1256</Words>
  <Application>Microsoft Office PowerPoint</Application>
  <PresentationFormat>Affichage à l'écran (4:3)</PresentationFormat>
  <Paragraphs>259</Paragraphs>
  <Slides>29</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29</vt:i4>
      </vt:variant>
    </vt:vector>
  </HeadingPairs>
  <TitlesOfParts>
    <vt:vector size="31" baseType="lpstr">
      <vt:lpstr>Rotonde</vt:lpstr>
      <vt:lpstr>Picture</vt:lpstr>
      <vt:lpstr>Faculté de médecine centre hospitalo-universitaire Tlemcen  </vt:lpstr>
      <vt:lpstr>Diapositive 2</vt:lpstr>
      <vt:lpstr>Interrogatoire </vt:lpstr>
      <vt:lpstr>Interrogatoire </vt:lpstr>
      <vt:lpstr>Examen clinique </vt:lpstr>
      <vt:lpstr>Diapositive 6</vt:lpstr>
      <vt:lpstr>Fonctions supérieures </vt:lpstr>
      <vt:lpstr>Diapositive 8</vt:lpstr>
      <vt:lpstr>Score de glasgow</vt:lpstr>
      <vt:lpstr>Diapositive 10</vt:lpstr>
      <vt:lpstr>Diapositive 11</vt:lpstr>
      <vt:lpstr>Diapositive 12</vt:lpstr>
      <vt:lpstr>Examen des paires crâniennes </vt:lpstr>
      <vt:lpstr>Diapositive 14</vt:lpstr>
      <vt:lpstr>Nerf optique( II )</vt:lpstr>
      <vt:lpstr>Diapositive 16</vt:lpstr>
      <vt:lpstr>Diapositive 17</vt:lpstr>
      <vt:lpstr>Oculomoteur </vt:lpstr>
      <vt:lpstr>Diapositive 19</vt:lpstr>
      <vt:lpstr>Nerf trijumeau (V) </vt:lpstr>
      <vt:lpstr>Diapositive 21</vt:lpstr>
      <vt:lpstr>Diapositive 22</vt:lpstr>
      <vt:lpstr>Nerf facial (VII)</vt:lpstr>
      <vt:lpstr>Diapositive 24</vt:lpstr>
      <vt:lpstr>Nerf cochléo-vestibulaire (VIII)</vt:lpstr>
      <vt:lpstr>Nerf glosso-pharyngien (IX)</vt:lpstr>
      <vt:lpstr>Le nerf pneumogastrique (X) </vt:lpstr>
      <vt:lpstr>Nerf spinal (XI) </vt:lpstr>
      <vt:lpstr>Nerf grand hypoglosse (XII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Examen neurologique</dc:title>
  <dc:creator>amgsoft</dc:creator>
  <cp:lastModifiedBy>amgsoft</cp:lastModifiedBy>
  <cp:revision>89</cp:revision>
  <dcterms:created xsi:type="dcterms:W3CDTF">2016-05-09T21:05:57Z</dcterms:created>
  <dcterms:modified xsi:type="dcterms:W3CDTF">2017-01-28T23:20:51Z</dcterms:modified>
</cp:coreProperties>
</file>